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328" r:id="rId2"/>
    <p:sldId id="333" r:id="rId3"/>
    <p:sldId id="334" r:id="rId4"/>
    <p:sldId id="335" r:id="rId5"/>
    <p:sldId id="336" r:id="rId6"/>
    <p:sldId id="337" r:id="rId7"/>
    <p:sldId id="338" r:id="rId8"/>
    <p:sldId id="339" r:id="rId9"/>
  </p:sldIdLst>
  <p:sldSz cx="15119350" cy="1079976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98" autoAdjust="0"/>
    <p:restoredTop sz="94660"/>
  </p:normalViewPr>
  <p:slideViewPr>
    <p:cSldViewPr snapToGrid="0">
      <p:cViewPr varScale="1">
        <p:scale>
          <a:sx n="57" d="100"/>
          <a:sy n="57" d="100"/>
        </p:scale>
        <p:origin x="7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293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ECC00-C06A-4323-852F-768318D8586A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BB51D9-6F69-4DAA-8ABC-856E3F942C6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45753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8DAB01-C85E-4F33-91A5-B6D112914A5D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41425"/>
            <a:ext cx="46894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34548-E2D7-44E1-B967-56680C8F983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5854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67462"/>
            <a:ext cx="12851448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72376"/>
            <a:ext cx="11339513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38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485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74987"/>
            <a:ext cx="3260110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74987"/>
            <a:ext cx="9591338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516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1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92444"/>
            <a:ext cx="13040439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227345"/>
            <a:ext cx="13040439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74937"/>
            <a:ext cx="6425724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74937"/>
            <a:ext cx="6425724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80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74990"/>
            <a:ext cx="13040439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47443"/>
            <a:ext cx="6396193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44914"/>
            <a:ext cx="6396193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47443"/>
            <a:ext cx="6427693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44914"/>
            <a:ext cx="6427693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995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3024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113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9984"/>
            <a:ext cx="487638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54968"/>
            <a:ext cx="7654171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39929"/>
            <a:ext cx="487638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194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9984"/>
            <a:ext cx="487638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54968"/>
            <a:ext cx="7654171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39929"/>
            <a:ext cx="487638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F3118-5675-4AEB-B17B-1E109ACFC119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6225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74990"/>
            <a:ext cx="13040439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74937"/>
            <a:ext cx="13040439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0009783"/>
            <a:ext cx="340185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F3118-5675-4AEB-B17B-1E109ACFC119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0009783"/>
            <a:ext cx="510278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0009783"/>
            <a:ext cx="340185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3B30-9A6A-4CD3-9B85-CA74AD97BF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067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9.wdp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1093727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Le trait de </a:t>
            </a:r>
            <a:r>
              <a:rPr lang="fr-FR" b="1" dirty="0" err="1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jupiter</a:t>
            </a:r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 (Original)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2DB9DA-0B07-4635-9045-A57D46ADA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6327" y="1365173"/>
            <a:ext cx="10429654" cy="76651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9FBA4D2-291E-4FAF-BAC4-067C103D34C0}"/>
              </a:ext>
            </a:extLst>
          </p:cNvPr>
          <p:cNvSpPr/>
          <p:nvPr/>
        </p:nvSpPr>
        <p:spPr>
          <a:xfrm>
            <a:off x="179669" y="10105695"/>
            <a:ext cx="14760005" cy="423932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  <a:cs typeface="Arial" panose="020B0604020202020204" pitchFamily="34" charset="0"/>
              </a:rPr>
              <a:t>Réalisé avec le logiciel SketchUp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3D8627-68AD-4F52-8090-6433D76399C4}"/>
              </a:ext>
            </a:extLst>
          </p:cNvPr>
          <p:cNvSpPr/>
          <p:nvPr/>
        </p:nvSpPr>
        <p:spPr>
          <a:xfrm>
            <a:off x="179676" y="9148605"/>
            <a:ext cx="1225792" cy="47854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73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F7046E-C63B-4E77-A69A-B89A3B77A916}"/>
              </a:ext>
            </a:extLst>
          </p:cNvPr>
          <p:cNvSpPr/>
          <p:nvPr/>
        </p:nvSpPr>
        <p:spPr>
          <a:xfrm>
            <a:off x="1428165" y="9148605"/>
            <a:ext cx="13511509" cy="47854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  <a:cs typeface="Arial" panose="020B0604020202020204" pitchFamily="34" charset="0"/>
              </a:rPr>
              <a:t>Assemblage de menuiserie : Le trait de </a:t>
            </a:r>
            <a:r>
              <a:rPr lang="fr-FR" dirty="0" err="1">
                <a:latin typeface="Comic Sans MS" panose="030F0702030302020204" pitchFamily="66" charset="0"/>
                <a:cs typeface="Arial" panose="020B0604020202020204" pitchFamily="34" charset="0"/>
              </a:rPr>
              <a:t>jupiter</a:t>
            </a:r>
            <a:endParaRPr lang="fr-FR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932964-C90B-4A84-9A82-EFBE6E9815F1}"/>
              </a:ext>
            </a:extLst>
          </p:cNvPr>
          <p:cNvSpPr/>
          <p:nvPr/>
        </p:nvSpPr>
        <p:spPr>
          <a:xfrm>
            <a:off x="179669" y="9631054"/>
            <a:ext cx="4182099" cy="47464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  <a:cs typeface="Arial" panose="020B0604020202020204" pitchFamily="34" charset="0"/>
              </a:rPr>
              <a:t>Unité de mesure : mm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D48A21-ECDC-4029-8C20-B17997943FF4}"/>
              </a:ext>
            </a:extLst>
          </p:cNvPr>
          <p:cNvSpPr/>
          <p:nvPr/>
        </p:nvSpPr>
        <p:spPr>
          <a:xfrm>
            <a:off x="12609358" y="9627154"/>
            <a:ext cx="2330323" cy="47854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  <a:cs typeface="Arial" panose="020B0604020202020204" pitchFamily="34" charset="0"/>
              </a:rPr>
              <a:t>Menuiserie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407D8A8-DC27-457C-9FB8-901285D6E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20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9906" y="9198049"/>
            <a:ext cx="828029" cy="397029"/>
          </a:xfrm>
          <a:prstGeom prst="rect">
            <a:avLst/>
          </a:prstGeom>
          <a:ln w="57150">
            <a:noFill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518BDBC-4052-4671-9209-EC7C0C296EEB}"/>
              </a:ext>
            </a:extLst>
          </p:cNvPr>
          <p:cNvSpPr/>
          <p:nvPr/>
        </p:nvSpPr>
        <p:spPr>
          <a:xfrm>
            <a:off x="4361768" y="9643883"/>
            <a:ext cx="8247583" cy="46181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A961CE-B3B7-49A9-B0EF-0AB26E63BCBE}"/>
              </a:ext>
            </a:extLst>
          </p:cNvPr>
          <p:cNvSpPr/>
          <p:nvPr/>
        </p:nvSpPr>
        <p:spPr>
          <a:xfrm>
            <a:off x="11213630" y="1390650"/>
            <a:ext cx="3726044" cy="759991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>
              <a:lnSpc>
                <a:spcPct val="120000"/>
              </a:lnSpc>
            </a:pPr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Consignes </a:t>
            </a: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:</a:t>
            </a:r>
          </a:p>
          <a:p>
            <a:pPr marL="72000">
              <a:lnSpc>
                <a:spcPct val="120000"/>
              </a:lnSpc>
            </a:pP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Réaliser un assemblage composé de deux éléments identiques et de deux clés identiques.</a:t>
            </a:r>
          </a:p>
          <a:p>
            <a:pPr marL="72000">
              <a:lnSpc>
                <a:spcPct val="120000"/>
              </a:lnSpc>
            </a:pP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La plus petite dimension des clés doit être de 6 </a:t>
            </a:r>
            <a:r>
              <a:rPr lang="fr-FR" sz="1600" spc="300" dirty="0" err="1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mm.</a:t>
            </a: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Les dimensions doivent être respectées avec une tolérance maximale de ±0,1 </a:t>
            </a:r>
            <a:r>
              <a:rPr lang="fr-FR" sz="1600" spc="300" dirty="0" err="1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mm.</a:t>
            </a: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Les éléments et les clés doivent être considérés comme des composants distincts.</a:t>
            </a:r>
          </a:p>
          <a:p>
            <a:pPr marL="72000">
              <a:lnSpc>
                <a:spcPct val="120000"/>
              </a:lnSpc>
            </a:pP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Une fois assemblé, chaque élément doit pouvoir être déplacé individuellement sans contrainte.</a:t>
            </a:r>
            <a:endParaRPr lang="fr-FR" b="1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53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39E9E91-C398-4400-B0B2-CDB7582C4E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1478" y="1352503"/>
            <a:ext cx="9339352" cy="769050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41B963E-4A8F-4526-9447-CDFA0325D25D}"/>
              </a:ext>
            </a:extLst>
          </p:cNvPr>
          <p:cNvSpPr/>
          <p:nvPr/>
        </p:nvSpPr>
        <p:spPr>
          <a:xfrm>
            <a:off x="142517" y="179881"/>
            <a:ext cx="1093727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Le trait de </a:t>
            </a:r>
            <a:r>
              <a:rPr lang="fr-FR" b="1" dirty="0" err="1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jupiter</a:t>
            </a:r>
            <a:endParaRPr lang="fr-FR" b="1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FE82E6-0B75-4125-91FE-83AE72767B74}"/>
              </a:ext>
            </a:extLst>
          </p:cNvPr>
          <p:cNvSpPr/>
          <p:nvPr/>
        </p:nvSpPr>
        <p:spPr>
          <a:xfrm>
            <a:off x="179669" y="10105695"/>
            <a:ext cx="14760005" cy="423932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  <a:cs typeface="Arial" panose="020B0604020202020204" pitchFamily="34" charset="0"/>
              </a:rPr>
              <a:t>Réalisé avec le logiciel SketchUp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E0A981-5DAF-4108-AFB8-9EA8FC1C1F6E}"/>
              </a:ext>
            </a:extLst>
          </p:cNvPr>
          <p:cNvSpPr/>
          <p:nvPr/>
        </p:nvSpPr>
        <p:spPr>
          <a:xfrm>
            <a:off x="179676" y="9148605"/>
            <a:ext cx="1225792" cy="47854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73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374C22-09D2-47FD-81A1-96B31F623CD3}"/>
              </a:ext>
            </a:extLst>
          </p:cNvPr>
          <p:cNvSpPr/>
          <p:nvPr/>
        </p:nvSpPr>
        <p:spPr>
          <a:xfrm>
            <a:off x="1428165" y="9148605"/>
            <a:ext cx="13511509" cy="47854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  <a:cs typeface="Arial" panose="020B0604020202020204" pitchFamily="34" charset="0"/>
              </a:rPr>
              <a:t>Assemblage de menuiserie : Le trait de </a:t>
            </a:r>
            <a:r>
              <a:rPr lang="fr-FR" dirty="0" err="1">
                <a:latin typeface="Comic Sans MS" panose="030F0702030302020204" pitchFamily="66" charset="0"/>
                <a:cs typeface="Arial" panose="020B0604020202020204" pitchFamily="34" charset="0"/>
              </a:rPr>
              <a:t>jupiter</a:t>
            </a:r>
            <a:endParaRPr lang="fr-FR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AB991E-87D3-41A8-8491-E8AEEB3333E0}"/>
              </a:ext>
            </a:extLst>
          </p:cNvPr>
          <p:cNvSpPr/>
          <p:nvPr/>
        </p:nvSpPr>
        <p:spPr>
          <a:xfrm>
            <a:off x="179669" y="9631054"/>
            <a:ext cx="4182099" cy="47464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  <a:cs typeface="Arial" panose="020B0604020202020204" pitchFamily="34" charset="0"/>
              </a:rPr>
              <a:t>Unité de mesure : mm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B9DD9B-853E-4F87-A373-879EF981137B}"/>
              </a:ext>
            </a:extLst>
          </p:cNvPr>
          <p:cNvSpPr/>
          <p:nvPr/>
        </p:nvSpPr>
        <p:spPr>
          <a:xfrm>
            <a:off x="12609358" y="9627154"/>
            <a:ext cx="2330323" cy="47854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  <a:cs typeface="Arial" panose="020B0604020202020204" pitchFamily="34" charset="0"/>
              </a:rPr>
              <a:t>Menuiserie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C310E99-AE8B-4DF8-A43A-1BCE1B6B9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20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9906" y="9198049"/>
            <a:ext cx="828029" cy="397029"/>
          </a:xfrm>
          <a:prstGeom prst="rect">
            <a:avLst/>
          </a:prstGeom>
          <a:ln w="57150">
            <a:noFill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E478664-8DDD-42F6-8F6C-E155C21B8318}"/>
              </a:ext>
            </a:extLst>
          </p:cNvPr>
          <p:cNvSpPr/>
          <p:nvPr/>
        </p:nvSpPr>
        <p:spPr>
          <a:xfrm>
            <a:off x="4361768" y="9643883"/>
            <a:ext cx="8247583" cy="46181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0E8366-EF2B-4C12-A3BF-D18BFD74740B}"/>
              </a:ext>
            </a:extLst>
          </p:cNvPr>
          <p:cNvSpPr/>
          <p:nvPr/>
        </p:nvSpPr>
        <p:spPr>
          <a:xfrm>
            <a:off x="11213630" y="1390650"/>
            <a:ext cx="3726044" cy="759991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>
              <a:lnSpc>
                <a:spcPct val="120000"/>
              </a:lnSpc>
            </a:pPr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Consignes </a:t>
            </a: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:</a:t>
            </a:r>
          </a:p>
          <a:p>
            <a:pPr marL="72000">
              <a:lnSpc>
                <a:spcPct val="120000"/>
              </a:lnSpc>
            </a:pP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Réaliser un assemblage composé de deux éléments identiques et de deux clés identiques.</a:t>
            </a:r>
          </a:p>
          <a:p>
            <a:pPr marL="72000">
              <a:lnSpc>
                <a:spcPct val="120000"/>
              </a:lnSpc>
            </a:pP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La plus petite dimension des clés doit être de 6 </a:t>
            </a:r>
            <a:r>
              <a:rPr lang="fr-FR" sz="1600" spc="300" dirty="0" err="1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mm.</a:t>
            </a: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Les dimensions doivent être respectées avec une tolérance maximale de ±0,1 </a:t>
            </a:r>
            <a:r>
              <a:rPr lang="fr-FR" sz="1600" spc="300" dirty="0" err="1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mm.</a:t>
            </a: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Les éléments et les clés doivent être considérés comme des composants distincts.</a:t>
            </a:r>
          </a:p>
          <a:p>
            <a:pPr marL="72000">
              <a:lnSpc>
                <a:spcPct val="120000"/>
              </a:lnSpc>
            </a:pP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Une fois assemblé, chaque élément doit pouvoir être déplacé individuellement sans contrainte.</a:t>
            </a:r>
            <a:endParaRPr lang="fr-FR" b="1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124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DFB1EF-7D8E-4F4A-9D49-28CFA9A1E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8225" y="1423235"/>
            <a:ext cx="9945108" cy="754774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F0F4B17-5D60-4037-A4B6-347A645BC6F1}"/>
              </a:ext>
            </a:extLst>
          </p:cNvPr>
          <p:cNvSpPr/>
          <p:nvPr/>
        </p:nvSpPr>
        <p:spPr>
          <a:xfrm>
            <a:off x="142517" y="179881"/>
            <a:ext cx="1093727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Le trait de </a:t>
            </a:r>
            <a:r>
              <a:rPr lang="fr-FR" b="1" dirty="0" err="1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jupiter</a:t>
            </a:r>
            <a:endParaRPr lang="fr-FR" b="1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FE0FDE-64F7-4BD2-9C9B-AAAD3008E282}"/>
              </a:ext>
            </a:extLst>
          </p:cNvPr>
          <p:cNvSpPr/>
          <p:nvPr/>
        </p:nvSpPr>
        <p:spPr>
          <a:xfrm>
            <a:off x="179669" y="10105695"/>
            <a:ext cx="14760005" cy="423932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  <a:cs typeface="Arial" panose="020B0604020202020204" pitchFamily="34" charset="0"/>
              </a:rPr>
              <a:t>Réalisé avec le logiciel SketchUp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5502FE-F9C8-4DB5-9CCE-F4FB5A845091}"/>
              </a:ext>
            </a:extLst>
          </p:cNvPr>
          <p:cNvSpPr/>
          <p:nvPr/>
        </p:nvSpPr>
        <p:spPr>
          <a:xfrm>
            <a:off x="179676" y="9148605"/>
            <a:ext cx="1225792" cy="47854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73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A0AE7C-6853-4E36-B837-4E7EF9D9F421}"/>
              </a:ext>
            </a:extLst>
          </p:cNvPr>
          <p:cNvSpPr/>
          <p:nvPr/>
        </p:nvSpPr>
        <p:spPr>
          <a:xfrm>
            <a:off x="1428165" y="9148605"/>
            <a:ext cx="13511509" cy="47854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  <a:cs typeface="Arial" panose="020B0604020202020204" pitchFamily="34" charset="0"/>
              </a:rPr>
              <a:t>Assemblage de menuiserie : Le trait de </a:t>
            </a:r>
            <a:r>
              <a:rPr lang="fr-FR" dirty="0" err="1">
                <a:latin typeface="Comic Sans MS" panose="030F0702030302020204" pitchFamily="66" charset="0"/>
                <a:cs typeface="Arial" panose="020B0604020202020204" pitchFamily="34" charset="0"/>
              </a:rPr>
              <a:t>jupiter</a:t>
            </a:r>
            <a:endParaRPr lang="fr-FR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AF00FE-3034-4771-B077-5952E6A2D3F4}"/>
              </a:ext>
            </a:extLst>
          </p:cNvPr>
          <p:cNvSpPr/>
          <p:nvPr/>
        </p:nvSpPr>
        <p:spPr>
          <a:xfrm>
            <a:off x="179669" y="9631054"/>
            <a:ext cx="4182099" cy="47464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  <a:cs typeface="Arial" panose="020B0604020202020204" pitchFamily="34" charset="0"/>
              </a:rPr>
              <a:t>Unité de mesure : mm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EDD265-5F40-46F3-BF4C-AA78E333F86A}"/>
              </a:ext>
            </a:extLst>
          </p:cNvPr>
          <p:cNvSpPr/>
          <p:nvPr/>
        </p:nvSpPr>
        <p:spPr>
          <a:xfrm>
            <a:off x="12609358" y="9627154"/>
            <a:ext cx="2330323" cy="47854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  <a:cs typeface="Arial" panose="020B0604020202020204" pitchFamily="34" charset="0"/>
              </a:rPr>
              <a:t>Menuiserie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0CACC38-74BB-4ABD-B827-1233770C57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20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9906" y="9198049"/>
            <a:ext cx="828029" cy="397029"/>
          </a:xfrm>
          <a:prstGeom prst="rect">
            <a:avLst/>
          </a:prstGeom>
          <a:ln w="57150">
            <a:noFill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BBE53B-2A62-464D-94DA-1CBF3570B2D9}"/>
              </a:ext>
            </a:extLst>
          </p:cNvPr>
          <p:cNvSpPr/>
          <p:nvPr/>
        </p:nvSpPr>
        <p:spPr>
          <a:xfrm>
            <a:off x="4361768" y="9643883"/>
            <a:ext cx="8247583" cy="46181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84C05E-A167-420D-92B7-C04662D2C7B8}"/>
              </a:ext>
            </a:extLst>
          </p:cNvPr>
          <p:cNvSpPr/>
          <p:nvPr/>
        </p:nvSpPr>
        <p:spPr>
          <a:xfrm>
            <a:off x="11213630" y="1390650"/>
            <a:ext cx="3726044" cy="759991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>
              <a:lnSpc>
                <a:spcPct val="120000"/>
              </a:lnSpc>
            </a:pPr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Consignes </a:t>
            </a: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:</a:t>
            </a:r>
          </a:p>
          <a:p>
            <a:pPr marL="72000">
              <a:lnSpc>
                <a:spcPct val="120000"/>
              </a:lnSpc>
            </a:pP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Réaliser un assemblage composé de deux éléments identiques et de deux clés identiques.</a:t>
            </a:r>
          </a:p>
          <a:p>
            <a:pPr marL="72000">
              <a:lnSpc>
                <a:spcPct val="120000"/>
              </a:lnSpc>
            </a:pP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La plus petite dimension des clés doit être de 6 </a:t>
            </a:r>
            <a:r>
              <a:rPr lang="fr-FR" sz="1600" spc="300" dirty="0" err="1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mm.</a:t>
            </a: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Les dimensions doivent être respectées avec une tolérance maximale de ±0,1 </a:t>
            </a:r>
            <a:r>
              <a:rPr lang="fr-FR" sz="1600" spc="300" dirty="0" err="1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mm.</a:t>
            </a: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Les éléments et les clés doivent être considérés comme des composants distincts.</a:t>
            </a:r>
          </a:p>
          <a:p>
            <a:pPr marL="72000">
              <a:lnSpc>
                <a:spcPct val="120000"/>
              </a:lnSpc>
            </a:pP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Une fois assemblé, chaque élément doit pouvoir être déplacé individuellement sans contrainte.</a:t>
            </a:r>
            <a:endParaRPr lang="fr-FR" b="1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24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CB05FD-F493-4BC0-B9A3-359F5E390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0131" y="1396984"/>
            <a:ext cx="9542046" cy="75123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94FA041-EF41-4195-A6DF-12FB280D6438}"/>
              </a:ext>
            </a:extLst>
          </p:cNvPr>
          <p:cNvSpPr/>
          <p:nvPr/>
        </p:nvSpPr>
        <p:spPr>
          <a:xfrm>
            <a:off x="142517" y="179881"/>
            <a:ext cx="1093727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Le trait de </a:t>
            </a:r>
            <a:r>
              <a:rPr lang="fr-FR" b="1" dirty="0" err="1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jupiter</a:t>
            </a:r>
            <a:endParaRPr lang="fr-FR" b="1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CCFA36-A6E7-4A2D-ADE4-05AE151E3BD1}"/>
              </a:ext>
            </a:extLst>
          </p:cNvPr>
          <p:cNvSpPr/>
          <p:nvPr/>
        </p:nvSpPr>
        <p:spPr>
          <a:xfrm>
            <a:off x="179669" y="10105695"/>
            <a:ext cx="14760005" cy="423932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  <a:cs typeface="Arial" panose="020B0604020202020204" pitchFamily="34" charset="0"/>
              </a:rPr>
              <a:t>Réalisé avec le logiciel SketchUp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6E6EDA-3089-4EAB-92AA-23A55345691A}"/>
              </a:ext>
            </a:extLst>
          </p:cNvPr>
          <p:cNvSpPr/>
          <p:nvPr/>
        </p:nvSpPr>
        <p:spPr>
          <a:xfrm>
            <a:off x="179676" y="9148605"/>
            <a:ext cx="1225792" cy="47854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73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D26A2AB-1404-40FD-B351-5204917AE2EA}"/>
              </a:ext>
            </a:extLst>
          </p:cNvPr>
          <p:cNvSpPr/>
          <p:nvPr/>
        </p:nvSpPr>
        <p:spPr>
          <a:xfrm>
            <a:off x="1428165" y="9148605"/>
            <a:ext cx="13511509" cy="47854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  <a:cs typeface="Arial" panose="020B0604020202020204" pitchFamily="34" charset="0"/>
              </a:rPr>
              <a:t>Assemblage de menuiserie : Le trait de </a:t>
            </a:r>
            <a:r>
              <a:rPr lang="fr-FR" dirty="0" err="1">
                <a:latin typeface="Comic Sans MS" panose="030F0702030302020204" pitchFamily="66" charset="0"/>
                <a:cs typeface="Arial" panose="020B0604020202020204" pitchFamily="34" charset="0"/>
              </a:rPr>
              <a:t>jupiter</a:t>
            </a:r>
            <a:endParaRPr lang="fr-FR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5FF51D-10AF-45F9-881A-B46452A0AA33}"/>
              </a:ext>
            </a:extLst>
          </p:cNvPr>
          <p:cNvSpPr/>
          <p:nvPr/>
        </p:nvSpPr>
        <p:spPr>
          <a:xfrm>
            <a:off x="179669" y="9631054"/>
            <a:ext cx="4182099" cy="47464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  <a:cs typeface="Arial" panose="020B0604020202020204" pitchFamily="34" charset="0"/>
              </a:rPr>
              <a:t>Unité de mesure : mm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1CB85A-3A94-4F7C-BAF7-4825D650E2AA}"/>
              </a:ext>
            </a:extLst>
          </p:cNvPr>
          <p:cNvSpPr/>
          <p:nvPr/>
        </p:nvSpPr>
        <p:spPr>
          <a:xfrm>
            <a:off x="12609358" y="9627154"/>
            <a:ext cx="2330323" cy="47854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  <a:cs typeface="Arial" panose="020B0604020202020204" pitchFamily="34" charset="0"/>
              </a:rPr>
              <a:t>Menuiserie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7EC07A6-2ECA-45D5-8D1F-FEC87F487D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20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9906" y="9198049"/>
            <a:ext cx="828029" cy="397029"/>
          </a:xfrm>
          <a:prstGeom prst="rect">
            <a:avLst/>
          </a:prstGeom>
          <a:ln w="57150">
            <a:noFill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8D6ABF9-C0B8-49EC-87E5-29199D618EBB}"/>
              </a:ext>
            </a:extLst>
          </p:cNvPr>
          <p:cNvSpPr/>
          <p:nvPr/>
        </p:nvSpPr>
        <p:spPr>
          <a:xfrm>
            <a:off x="4361768" y="9643883"/>
            <a:ext cx="8247583" cy="46181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EFA215-37B3-4A3F-8317-D484A02EC1C4}"/>
              </a:ext>
            </a:extLst>
          </p:cNvPr>
          <p:cNvSpPr/>
          <p:nvPr/>
        </p:nvSpPr>
        <p:spPr>
          <a:xfrm>
            <a:off x="11213630" y="1390650"/>
            <a:ext cx="3726044" cy="759991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>
              <a:lnSpc>
                <a:spcPct val="120000"/>
              </a:lnSpc>
            </a:pPr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Consignes </a:t>
            </a: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:</a:t>
            </a:r>
          </a:p>
          <a:p>
            <a:pPr marL="72000">
              <a:lnSpc>
                <a:spcPct val="120000"/>
              </a:lnSpc>
            </a:pP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Réaliser un assemblage composé de deux éléments identiques et de deux clés identiques.</a:t>
            </a:r>
          </a:p>
          <a:p>
            <a:pPr marL="72000">
              <a:lnSpc>
                <a:spcPct val="120000"/>
              </a:lnSpc>
            </a:pP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La plus petite dimension des clés doit être de 6 </a:t>
            </a:r>
            <a:r>
              <a:rPr lang="fr-FR" sz="1600" spc="300" dirty="0" err="1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mm.</a:t>
            </a: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Les dimensions doivent être respectées avec une tolérance maximale de ±0,1 </a:t>
            </a:r>
            <a:r>
              <a:rPr lang="fr-FR" sz="1600" spc="300" dirty="0" err="1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mm.</a:t>
            </a: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Les éléments et les clés doivent être considérés comme des composants distincts.</a:t>
            </a:r>
          </a:p>
          <a:p>
            <a:pPr marL="72000">
              <a:lnSpc>
                <a:spcPct val="120000"/>
              </a:lnSpc>
            </a:pP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Une fois assemblé, chaque élément doit pouvoir être déplacé individuellement sans contrainte.</a:t>
            </a:r>
            <a:endParaRPr lang="fr-FR" b="1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991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1AADC5-1949-493D-99E9-09C7F4AA8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1662" y="1362008"/>
            <a:ext cx="9318983" cy="76714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F2804D-B0F5-4F55-AC34-F753EAAF8A14}"/>
              </a:ext>
            </a:extLst>
          </p:cNvPr>
          <p:cNvSpPr txBox="1"/>
          <p:nvPr/>
        </p:nvSpPr>
        <p:spPr>
          <a:xfrm>
            <a:off x="9231313" y="2306637"/>
            <a:ext cx="5588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36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765874-70DD-40EE-BE09-3B1EE06DB73D}"/>
              </a:ext>
            </a:extLst>
          </p:cNvPr>
          <p:cNvSpPr/>
          <p:nvPr/>
        </p:nvSpPr>
        <p:spPr>
          <a:xfrm>
            <a:off x="142517" y="179881"/>
            <a:ext cx="1093727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Le trait de </a:t>
            </a:r>
            <a:r>
              <a:rPr lang="fr-FR" b="1" dirty="0" err="1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jupiter</a:t>
            </a:r>
            <a:endParaRPr lang="fr-FR" b="1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81B39E-9EC5-4979-94A6-AC64F4F07F1C}"/>
              </a:ext>
            </a:extLst>
          </p:cNvPr>
          <p:cNvSpPr/>
          <p:nvPr/>
        </p:nvSpPr>
        <p:spPr>
          <a:xfrm>
            <a:off x="179669" y="10105695"/>
            <a:ext cx="14760005" cy="423932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  <a:cs typeface="Arial" panose="020B0604020202020204" pitchFamily="34" charset="0"/>
              </a:rPr>
              <a:t>Réalisé avec le logiciel SketchUp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1242AAA-4E19-45AD-B8C7-09FF05596379}"/>
              </a:ext>
            </a:extLst>
          </p:cNvPr>
          <p:cNvSpPr/>
          <p:nvPr/>
        </p:nvSpPr>
        <p:spPr>
          <a:xfrm>
            <a:off x="179676" y="9148605"/>
            <a:ext cx="1225792" cy="47854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73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BC05E87-42C1-4658-985E-CA41BC08A6D8}"/>
              </a:ext>
            </a:extLst>
          </p:cNvPr>
          <p:cNvSpPr/>
          <p:nvPr/>
        </p:nvSpPr>
        <p:spPr>
          <a:xfrm>
            <a:off x="1428165" y="9148605"/>
            <a:ext cx="13511509" cy="47854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  <a:cs typeface="Arial" panose="020B0604020202020204" pitchFamily="34" charset="0"/>
              </a:rPr>
              <a:t>Assemblage de menuiserie : Le trait de </a:t>
            </a:r>
            <a:r>
              <a:rPr lang="fr-FR" dirty="0" err="1">
                <a:latin typeface="Comic Sans MS" panose="030F0702030302020204" pitchFamily="66" charset="0"/>
                <a:cs typeface="Arial" panose="020B0604020202020204" pitchFamily="34" charset="0"/>
              </a:rPr>
              <a:t>jupiter</a:t>
            </a:r>
            <a:endParaRPr lang="fr-FR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6B0BE4-3849-4A68-9699-583B5CD1BB6F}"/>
              </a:ext>
            </a:extLst>
          </p:cNvPr>
          <p:cNvSpPr/>
          <p:nvPr/>
        </p:nvSpPr>
        <p:spPr>
          <a:xfrm>
            <a:off x="179669" y="9631054"/>
            <a:ext cx="4182099" cy="47464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  <a:cs typeface="Arial" panose="020B0604020202020204" pitchFamily="34" charset="0"/>
              </a:rPr>
              <a:t>Unité de mesure : mm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3D73A-949F-4843-B555-59CB5F8BA2E4}"/>
              </a:ext>
            </a:extLst>
          </p:cNvPr>
          <p:cNvSpPr/>
          <p:nvPr/>
        </p:nvSpPr>
        <p:spPr>
          <a:xfrm>
            <a:off x="12609358" y="9627154"/>
            <a:ext cx="2330323" cy="47854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  <a:cs typeface="Arial" panose="020B0604020202020204" pitchFamily="34" charset="0"/>
              </a:rPr>
              <a:t>Menuiserie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8768C6-6444-4D80-9830-5B51FDB7C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20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9906" y="9198049"/>
            <a:ext cx="828029" cy="397029"/>
          </a:xfrm>
          <a:prstGeom prst="rect">
            <a:avLst/>
          </a:prstGeom>
          <a:ln w="57150">
            <a:noFill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F497649-CE97-4C3E-A672-1619C6948EA3}"/>
              </a:ext>
            </a:extLst>
          </p:cNvPr>
          <p:cNvSpPr/>
          <p:nvPr/>
        </p:nvSpPr>
        <p:spPr>
          <a:xfrm>
            <a:off x="4361768" y="9643883"/>
            <a:ext cx="8247583" cy="46181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0D4566-3084-4C16-BB81-57D0222F28FC}"/>
              </a:ext>
            </a:extLst>
          </p:cNvPr>
          <p:cNvSpPr/>
          <p:nvPr/>
        </p:nvSpPr>
        <p:spPr>
          <a:xfrm>
            <a:off x="11213630" y="1390650"/>
            <a:ext cx="3726044" cy="759991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>
              <a:lnSpc>
                <a:spcPct val="120000"/>
              </a:lnSpc>
            </a:pPr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Consignes </a:t>
            </a: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:</a:t>
            </a:r>
          </a:p>
          <a:p>
            <a:pPr marL="72000">
              <a:lnSpc>
                <a:spcPct val="120000"/>
              </a:lnSpc>
            </a:pP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Réaliser un assemblage composé de deux éléments identiques et de deux clés identiques.</a:t>
            </a:r>
          </a:p>
          <a:p>
            <a:pPr marL="72000">
              <a:lnSpc>
                <a:spcPct val="120000"/>
              </a:lnSpc>
            </a:pP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La plus petite dimension des clés doit être de 6 </a:t>
            </a:r>
            <a:r>
              <a:rPr lang="fr-FR" sz="1600" spc="300" dirty="0" err="1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mm.</a:t>
            </a: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Les dimensions doivent être respectées avec une tolérance maximale de ±0,1 </a:t>
            </a:r>
            <a:r>
              <a:rPr lang="fr-FR" sz="1600" spc="300" dirty="0" err="1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mm.</a:t>
            </a: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Les éléments et les clés doivent être considérés comme des composants distincts.</a:t>
            </a:r>
          </a:p>
          <a:p>
            <a:pPr marL="72000">
              <a:lnSpc>
                <a:spcPct val="120000"/>
              </a:lnSpc>
            </a:pP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Une fois assemblé, chaque élément doit pouvoir être déplacé individuellement sans contrainte.</a:t>
            </a:r>
            <a:endParaRPr lang="fr-FR" b="1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537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B78C3-4273-4465-9FB1-1876926E7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8440" y="1330219"/>
            <a:ext cx="10193428" cy="773684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F6D671D-5C3B-4590-86FD-50947A759595}"/>
              </a:ext>
            </a:extLst>
          </p:cNvPr>
          <p:cNvSpPr/>
          <p:nvPr/>
        </p:nvSpPr>
        <p:spPr>
          <a:xfrm>
            <a:off x="142517" y="179881"/>
            <a:ext cx="1093727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Le trait de </a:t>
            </a:r>
            <a:r>
              <a:rPr lang="fr-FR" b="1" dirty="0" err="1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jupiter</a:t>
            </a:r>
            <a:endParaRPr lang="fr-FR" b="1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03D8172-3199-4A25-9FDF-BE823D86FBED}"/>
              </a:ext>
            </a:extLst>
          </p:cNvPr>
          <p:cNvSpPr/>
          <p:nvPr/>
        </p:nvSpPr>
        <p:spPr>
          <a:xfrm>
            <a:off x="179669" y="10105695"/>
            <a:ext cx="14760005" cy="423932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  <a:cs typeface="Arial" panose="020B0604020202020204" pitchFamily="34" charset="0"/>
              </a:rPr>
              <a:t>Réalisé avec le logiciel SketchUp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5F2FF4-4EA6-4108-BFAB-06F63A153F05}"/>
              </a:ext>
            </a:extLst>
          </p:cNvPr>
          <p:cNvSpPr/>
          <p:nvPr/>
        </p:nvSpPr>
        <p:spPr>
          <a:xfrm>
            <a:off x="179676" y="9148605"/>
            <a:ext cx="1225792" cy="47854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73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633BD5-055F-4176-B9D9-5FBFD8FEB0DA}"/>
              </a:ext>
            </a:extLst>
          </p:cNvPr>
          <p:cNvSpPr/>
          <p:nvPr/>
        </p:nvSpPr>
        <p:spPr>
          <a:xfrm>
            <a:off x="1428165" y="9148605"/>
            <a:ext cx="13511509" cy="47854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  <a:cs typeface="Arial" panose="020B0604020202020204" pitchFamily="34" charset="0"/>
              </a:rPr>
              <a:t>Assemblage de menuiserie : Le trait de </a:t>
            </a:r>
            <a:r>
              <a:rPr lang="fr-FR" dirty="0" err="1">
                <a:latin typeface="Comic Sans MS" panose="030F0702030302020204" pitchFamily="66" charset="0"/>
                <a:cs typeface="Arial" panose="020B0604020202020204" pitchFamily="34" charset="0"/>
              </a:rPr>
              <a:t>jupiter</a:t>
            </a:r>
            <a:endParaRPr lang="fr-FR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833990-0143-4DEF-877A-C36E02DA8B75}"/>
              </a:ext>
            </a:extLst>
          </p:cNvPr>
          <p:cNvSpPr/>
          <p:nvPr/>
        </p:nvSpPr>
        <p:spPr>
          <a:xfrm>
            <a:off x="179669" y="9631054"/>
            <a:ext cx="4182099" cy="47464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  <a:cs typeface="Arial" panose="020B0604020202020204" pitchFamily="34" charset="0"/>
              </a:rPr>
              <a:t>Unité de mesure : mm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CBF6CE-109A-4EF4-88A3-7397EE4BE8E7}"/>
              </a:ext>
            </a:extLst>
          </p:cNvPr>
          <p:cNvSpPr/>
          <p:nvPr/>
        </p:nvSpPr>
        <p:spPr>
          <a:xfrm>
            <a:off x="12609358" y="9627154"/>
            <a:ext cx="2330323" cy="47854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  <a:cs typeface="Arial" panose="020B0604020202020204" pitchFamily="34" charset="0"/>
              </a:rPr>
              <a:t>Menuiserie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8244332-CDAD-4188-8331-E9F6AA120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20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9906" y="9198049"/>
            <a:ext cx="828029" cy="397029"/>
          </a:xfrm>
          <a:prstGeom prst="rect">
            <a:avLst/>
          </a:prstGeom>
          <a:ln w="57150">
            <a:noFill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E9DF983-F6F1-47A7-BEBE-5D24CF69F9E8}"/>
              </a:ext>
            </a:extLst>
          </p:cNvPr>
          <p:cNvSpPr/>
          <p:nvPr/>
        </p:nvSpPr>
        <p:spPr>
          <a:xfrm>
            <a:off x="4361768" y="9643883"/>
            <a:ext cx="8247583" cy="46181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076A8D-AF3C-474C-B6B2-FD71BF02C235}"/>
              </a:ext>
            </a:extLst>
          </p:cNvPr>
          <p:cNvSpPr/>
          <p:nvPr/>
        </p:nvSpPr>
        <p:spPr>
          <a:xfrm>
            <a:off x="11213630" y="1390650"/>
            <a:ext cx="3726044" cy="759991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>
              <a:lnSpc>
                <a:spcPct val="120000"/>
              </a:lnSpc>
            </a:pPr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Consignes </a:t>
            </a: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:</a:t>
            </a:r>
          </a:p>
          <a:p>
            <a:pPr marL="72000">
              <a:lnSpc>
                <a:spcPct val="120000"/>
              </a:lnSpc>
            </a:pP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Réaliser un assemblage composé de deux éléments identiques et de deux clés identiques.</a:t>
            </a:r>
          </a:p>
          <a:p>
            <a:pPr marL="72000">
              <a:lnSpc>
                <a:spcPct val="120000"/>
              </a:lnSpc>
            </a:pP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La plus petite dimension des clés doit être de 6 </a:t>
            </a:r>
            <a:r>
              <a:rPr lang="fr-FR" sz="1600" spc="300" dirty="0" err="1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mm.</a:t>
            </a: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Les dimensions doivent être respectées avec une tolérance maximale de ±0,1 </a:t>
            </a:r>
            <a:r>
              <a:rPr lang="fr-FR" sz="1600" spc="300" dirty="0" err="1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mm.</a:t>
            </a: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Les éléments et les clés doivent être considérés comme des composants distincts.</a:t>
            </a:r>
          </a:p>
          <a:p>
            <a:pPr marL="72000">
              <a:lnSpc>
                <a:spcPct val="120000"/>
              </a:lnSpc>
            </a:pP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Une fois assemblé, chaque élément doit pouvoir être déplacé individuellement sans contrainte.</a:t>
            </a:r>
            <a:endParaRPr lang="fr-FR" b="1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612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9DC7E0-8632-4E41-8FA1-9BBE8056D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9505" y="1466909"/>
            <a:ext cx="9177427" cy="74435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0D0A06A-A60C-4F96-9EA9-879074AD3741}"/>
              </a:ext>
            </a:extLst>
          </p:cNvPr>
          <p:cNvSpPr/>
          <p:nvPr/>
        </p:nvSpPr>
        <p:spPr>
          <a:xfrm>
            <a:off x="142517" y="179881"/>
            <a:ext cx="1093727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Le trait de </a:t>
            </a:r>
            <a:r>
              <a:rPr lang="fr-FR" b="1" dirty="0" err="1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jupiter</a:t>
            </a:r>
            <a:endParaRPr lang="fr-FR" b="1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F8285B-7CDC-44A0-A778-C5DBBCA90F8A}"/>
              </a:ext>
            </a:extLst>
          </p:cNvPr>
          <p:cNvSpPr/>
          <p:nvPr/>
        </p:nvSpPr>
        <p:spPr>
          <a:xfrm>
            <a:off x="179669" y="10105695"/>
            <a:ext cx="14760005" cy="423932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  <a:cs typeface="Arial" panose="020B0604020202020204" pitchFamily="34" charset="0"/>
              </a:rPr>
              <a:t>Réalisé avec le logiciel SketchUp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147450-C7C6-4F51-B774-4EDD856C85D3}"/>
              </a:ext>
            </a:extLst>
          </p:cNvPr>
          <p:cNvSpPr/>
          <p:nvPr/>
        </p:nvSpPr>
        <p:spPr>
          <a:xfrm>
            <a:off x="179676" y="9148605"/>
            <a:ext cx="1225792" cy="47854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73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63EB93-7990-404E-83E4-4C2C6E148C32}"/>
              </a:ext>
            </a:extLst>
          </p:cNvPr>
          <p:cNvSpPr/>
          <p:nvPr/>
        </p:nvSpPr>
        <p:spPr>
          <a:xfrm>
            <a:off x="1428165" y="9148605"/>
            <a:ext cx="13511509" cy="47854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  <a:cs typeface="Arial" panose="020B0604020202020204" pitchFamily="34" charset="0"/>
              </a:rPr>
              <a:t>Assemblage de menuiserie : Le trait de </a:t>
            </a:r>
            <a:r>
              <a:rPr lang="fr-FR" dirty="0" err="1">
                <a:latin typeface="Comic Sans MS" panose="030F0702030302020204" pitchFamily="66" charset="0"/>
                <a:cs typeface="Arial" panose="020B0604020202020204" pitchFamily="34" charset="0"/>
              </a:rPr>
              <a:t>jupiter</a:t>
            </a:r>
            <a:endParaRPr lang="fr-FR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0BD0BF-F5CA-4372-BD9A-56EA93649A9A}"/>
              </a:ext>
            </a:extLst>
          </p:cNvPr>
          <p:cNvSpPr/>
          <p:nvPr/>
        </p:nvSpPr>
        <p:spPr>
          <a:xfrm>
            <a:off x="179669" y="9631054"/>
            <a:ext cx="4182099" cy="47464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  <a:cs typeface="Arial" panose="020B0604020202020204" pitchFamily="34" charset="0"/>
              </a:rPr>
              <a:t>Unité de mesure : mm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35183B-8972-4801-A98D-0AB4C560A9DF}"/>
              </a:ext>
            </a:extLst>
          </p:cNvPr>
          <p:cNvSpPr/>
          <p:nvPr/>
        </p:nvSpPr>
        <p:spPr>
          <a:xfrm>
            <a:off x="12609358" y="9627154"/>
            <a:ext cx="2330323" cy="47854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  <a:cs typeface="Arial" panose="020B0604020202020204" pitchFamily="34" charset="0"/>
              </a:rPr>
              <a:t>Menuiserie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54A1379-C969-4316-9A7A-3F7B9976A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saturation sat="20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9906" y="9198049"/>
            <a:ext cx="828029" cy="397029"/>
          </a:xfrm>
          <a:prstGeom prst="rect">
            <a:avLst/>
          </a:prstGeom>
          <a:ln w="57150">
            <a:noFill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9A8E4C7-7B35-4644-AB4F-E0FEDE2527E6}"/>
              </a:ext>
            </a:extLst>
          </p:cNvPr>
          <p:cNvSpPr/>
          <p:nvPr/>
        </p:nvSpPr>
        <p:spPr>
          <a:xfrm>
            <a:off x="4361768" y="9643883"/>
            <a:ext cx="8247583" cy="46181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7A471-4283-4C59-96CB-D5DAA4B02B85}"/>
              </a:ext>
            </a:extLst>
          </p:cNvPr>
          <p:cNvSpPr/>
          <p:nvPr/>
        </p:nvSpPr>
        <p:spPr>
          <a:xfrm>
            <a:off x="11213630" y="1390650"/>
            <a:ext cx="3726044" cy="759991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>
              <a:lnSpc>
                <a:spcPct val="120000"/>
              </a:lnSpc>
            </a:pPr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Consignes </a:t>
            </a: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:</a:t>
            </a:r>
          </a:p>
          <a:p>
            <a:pPr marL="72000">
              <a:lnSpc>
                <a:spcPct val="120000"/>
              </a:lnSpc>
            </a:pP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Réaliser un assemblage composé de deux éléments identiques et de deux clés identiques.</a:t>
            </a:r>
          </a:p>
          <a:p>
            <a:pPr marL="72000">
              <a:lnSpc>
                <a:spcPct val="120000"/>
              </a:lnSpc>
            </a:pP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La plus petite dimension des clés doit être de 6 </a:t>
            </a:r>
            <a:r>
              <a:rPr lang="fr-FR" sz="1600" spc="300" dirty="0" err="1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mm.</a:t>
            </a: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Les dimensions doivent être respectées avec une tolérance maximale de ±0,1 </a:t>
            </a:r>
            <a:r>
              <a:rPr lang="fr-FR" sz="1600" spc="300" dirty="0" err="1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mm.</a:t>
            </a: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Les éléments et les clés doivent être considérés comme des composants distincts.</a:t>
            </a:r>
          </a:p>
          <a:p>
            <a:pPr marL="72000">
              <a:lnSpc>
                <a:spcPct val="120000"/>
              </a:lnSpc>
            </a:pP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Une fois assemblé, chaque élément doit pouvoir être déplacé individuellement sans contrainte.</a:t>
            </a:r>
            <a:endParaRPr lang="fr-FR" b="1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541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213630" y="179881"/>
            <a:ext cx="372604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M. Du Chevreuil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Professeur en génie </a:t>
            </a:r>
          </a:p>
          <a:p>
            <a:pPr algn="ctr"/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industriel bois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42517" y="179881"/>
            <a:ext cx="10937275" cy="106702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b="1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Le trait de </a:t>
            </a:r>
            <a:r>
              <a:rPr lang="fr-FR" b="1" dirty="0" err="1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jupiter</a:t>
            </a:r>
            <a:endParaRPr lang="fr-FR" b="1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79669" y="10105695"/>
            <a:ext cx="14760005" cy="423932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  <a:cs typeface="Arial" panose="020B0604020202020204" pitchFamily="34" charset="0"/>
              </a:rPr>
              <a:t>Réalisé avec le logiciel SketchUp</a:t>
            </a:r>
          </a:p>
        </p:txBody>
      </p:sp>
      <p:sp>
        <p:nvSpPr>
          <p:cNvPr id="9" name="Rectangle 8"/>
          <p:cNvSpPr/>
          <p:nvPr/>
        </p:nvSpPr>
        <p:spPr>
          <a:xfrm>
            <a:off x="179676" y="9148605"/>
            <a:ext cx="1225792" cy="47854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173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428165" y="9148605"/>
            <a:ext cx="13511509" cy="47854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  <a:cs typeface="Arial" panose="020B0604020202020204" pitchFamily="34" charset="0"/>
              </a:rPr>
              <a:t>Assemblage de menuiserie : Le trait de </a:t>
            </a:r>
            <a:r>
              <a:rPr lang="fr-FR" dirty="0" err="1">
                <a:latin typeface="Comic Sans MS" panose="030F0702030302020204" pitchFamily="66" charset="0"/>
                <a:cs typeface="Arial" panose="020B0604020202020204" pitchFamily="34" charset="0"/>
              </a:rPr>
              <a:t>jupiter</a:t>
            </a:r>
            <a:endParaRPr lang="fr-FR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9669" y="9631054"/>
            <a:ext cx="4182099" cy="474640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  <a:cs typeface="Arial" panose="020B0604020202020204" pitchFamily="34" charset="0"/>
              </a:rPr>
              <a:t>Unité de mesure : mm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2609358" y="9627154"/>
            <a:ext cx="2330323" cy="47854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mic Sans MS" panose="030F0702030302020204" pitchFamily="66" charset="0"/>
                <a:cs typeface="Arial" panose="020B0604020202020204" pitchFamily="34" charset="0"/>
              </a:rPr>
              <a:t>Menuiserie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200000"/>
                    </a14:imgEffect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9906" y="9198049"/>
            <a:ext cx="828029" cy="397029"/>
          </a:xfrm>
          <a:prstGeom prst="rect">
            <a:avLst/>
          </a:prstGeom>
          <a:ln w="57150">
            <a:noFill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E27DE24-2AAE-485F-89DE-75A8D38C91EB}"/>
              </a:ext>
            </a:extLst>
          </p:cNvPr>
          <p:cNvSpPr/>
          <p:nvPr/>
        </p:nvSpPr>
        <p:spPr>
          <a:xfrm>
            <a:off x="4361768" y="9643883"/>
            <a:ext cx="8247583" cy="461811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1DF3DA-5C6C-4FAE-8334-8373C9CA56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9906" y="1404948"/>
            <a:ext cx="10689886" cy="758561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B78C96-67B3-4681-97E9-1C52365ABC4D}"/>
              </a:ext>
            </a:extLst>
          </p:cNvPr>
          <p:cNvSpPr/>
          <p:nvPr/>
        </p:nvSpPr>
        <p:spPr>
          <a:xfrm>
            <a:off x="11213630" y="1390650"/>
            <a:ext cx="3726044" cy="7599916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72000">
              <a:lnSpc>
                <a:spcPct val="120000"/>
              </a:lnSpc>
            </a:pPr>
            <a:r>
              <a:rPr lang="fr-FR" b="1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Consignes </a:t>
            </a: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:</a:t>
            </a:r>
          </a:p>
          <a:p>
            <a:pPr marL="72000">
              <a:lnSpc>
                <a:spcPct val="120000"/>
              </a:lnSpc>
            </a:pP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Réaliser un assemblage composé de deux éléments identiques et de deux clés identiques.</a:t>
            </a:r>
          </a:p>
          <a:p>
            <a:pPr marL="72000">
              <a:lnSpc>
                <a:spcPct val="120000"/>
              </a:lnSpc>
            </a:pP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La plus petite dimension des clés doit être de 6 </a:t>
            </a:r>
            <a:r>
              <a:rPr lang="fr-FR" sz="1600" spc="300" dirty="0" err="1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mm.</a:t>
            </a: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Les dimensions doivent être respectées avec une tolérance maximale de ±0,1 </a:t>
            </a:r>
            <a:r>
              <a:rPr lang="fr-FR" sz="1600" spc="300" dirty="0" err="1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mm.</a:t>
            </a: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Les éléments et les clés doivent être considérés comme des composants distincts.</a:t>
            </a:r>
          </a:p>
          <a:p>
            <a:pPr marL="72000">
              <a:lnSpc>
                <a:spcPct val="120000"/>
              </a:lnSpc>
            </a:pPr>
            <a:endParaRPr lang="fr-FR" sz="1600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2000">
              <a:lnSpc>
                <a:spcPct val="120000"/>
              </a:lnSpc>
            </a:pPr>
            <a:r>
              <a:rPr lang="fr-FR" sz="1600" spc="300" dirty="0">
                <a:latin typeface="Comic Sans MS" panose="030F0702030302020204" pitchFamily="66" charset="0"/>
                <a:ea typeface="JetBrains Mono" panose="02000009000000000000" pitchFamily="49" charset="0"/>
                <a:cs typeface="JetBrains Mono" panose="02000009000000000000" pitchFamily="49" charset="0"/>
              </a:rPr>
              <a:t>Une fois assemblé, chaque élément doit pouvoir être déplacé individuellement sans contrainte.</a:t>
            </a:r>
            <a:endParaRPr lang="fr-FR" b="1" spc="300" dirty="0">
              <a:latin typeface="Comic Sans MS" panose="030F0702030302020204" pitchFamily="66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22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OpenDyslexic"/>
        <a:ea typeface=""/>
        <a:cs typeface=""/>
      </a:majorFont>
      <a:minorFont>
        <a:latin typeface="OpenDyslex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OpenDyslexic"/>
        <a:ea typeface=""/>
        <a:cs typeface=""/>
      </a:majorFont>
      <a:minorFont>
        <a:latin typeface="OpenDyslex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</TotalTime>
  <Words>812</Words>
  <Application>Microsoft Office PowerPoint</Application>
  <PresentationFormat>Custom</PresentationFormat>
  <Paragraphs>153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Comic Sans MS</vt:lpstr>
      <vt:lpstr>JetBrains Mono</vt:lpstr>
      <vt:lpstr>OpenDyslexic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Maison des thèmes Hadia</dc:creator>
  <cp:lastModifiedBy>Kevin Du Chevreuil</cp:lastModifiedBy>
  <cp:revision>746</cp:revision>
  <cp:lastPrinted>2024-10-27T15:54:24Z</cp:lastPrinted>
  <dcterms:created xsi:type="dcterms:W3CDTF">2024-10-21T13:12:09Z</dcterms:created>
  <dcterms:modified xsi:type="dcterms:W3CDTF">2025-01-15T20:59:08Z</dcterms:modified>
</cp:coreProperties>
</file>