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9" r:id="rId4"/>
    <p:sldId id="257" r:id="rId5"/>
    <p:sldId id="258" r:id="rId6"/>
    <p:sldId id="261" r:id="rId7"/>
  </p:sldIdLst>
  <p:sldSz cx="1043940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B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2955" y="1237197"/>
            <a:ext cx="8873490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3970580"/>
            <a:ext cx="782955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927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852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70696" y="402483"/>
            <a:ext cx="2250996" cy="640647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7710" y="402483"/>
            <a:ext cx="6622494" cy="6406475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276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1001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272" y="1884671"/>
            <a:ext cx="9003983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2272" y="5059035"/>
            <a:ext cx="9003983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12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7709" y="2012414"/>
            <a:ext cx="4436745" cy="479654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84946" y="2012414"/>
            <a:ext cx="4436745" cy="4796544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4339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8" y="402484"/>
            <a:ext cx="9003983" cy="146118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070" y="1853171"/>
            <a:ext cx="441635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0" y="2761381"/>
            <a:ext cx="4416355" cy="40615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84947" y="1853171"/>
            <a:ext cx="4438105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84947" y="2761381"/>
            <a:ext cx="4438105" cy="4061576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4524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8096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051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8105" y="1088455"/>
            <a:ext cx="5284946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128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69" y="503978"/>
            <a:ext cx="336697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8105" y="1088455"/>
            <a:ext cx="5284946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9069" y="2267902"/>
            <a:ext cx="336697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D5815-5720-4ABA-BA7F-DAD48FAB3D0D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65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7709" y="402484"/>
            <a:ext cx="9003983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709" y="2012414"/>
            <a:ext cx="9003983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709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D5815-5720-4ABA-BA7F-DAD48FAB3D0D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8051" y="7006700"/>
            <a:ext cx="352329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826" y="7006700"/>
            <a:ext cx="2348865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23A49-EC0F-448B-945A-807542B8C7C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277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122577-67F5-49BD-A8CA-3248ED1CB29A}"/>
              </a:ext>
            </a:extLst>
          </p:cNvPr>
          <p:cNvSpPr/>
          <p:nvPr/>
        </p:nvSpPr>
        <p:spPr>
          <a:xfrm>
            <a:off x="0" y="-1"/>
            <a:ext cx="10439400" cy="7559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3C24908C-5B0B-4B39-B0D3-765FF8366A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814385"/>
              </p:ext>
            </p:extLst>
          </p:nvPr>
        </p:nvGraphicFramePr>
        <p:xfrm>
          <a:off x="279158" y="1030142"/>
          <a:ext cx="8220939" cy="6212449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10904">
                  <a:extLst>
                    <a:ext uri="{9D8B030D-6E8A-4147-A177-3AD203B41FA5}">
                      <a16:colId xmlns:a16="http://schemas.microsoft.com/office/drawing/2014/main" val="2062862132"/>
                    </a:ext>
                  </a:extLst>
                </a:gridCol>
                <a:gridCol w="1130005">
                  <a:extLst>
                    <a:ext uri="{9D8B030D-6E8A-4147-A177-3AD203B41FA5}">
                      <a16:colId xmlns:a16="http://schemas.microsoft.com/office/drawing/2014/main" val="3040982565"/>
                    </a:ext>
                  </a:extLst>
                </a:gridCol>
                <a:gridCol w="1130005">
                  <a:extLst>
                    <a:ext uri="{9D8B030D-6E8A-4147-A177-3AD203B41FA5}">
                      <a16:colId xmlns:a16="http://schemas.microsoft.com/office/drawing/2014/main" val="2104911597"/>
                    </a:ext>
                  </a:extLst>
                </a:gridCol>
                <a:gridCol w="1130005">
                  <a:extLst>
                    <a:ext uri="{9D8B030D-6E8A-4147-A177-3AD203B41FA5}">
                      <a16:colId xmlns:a16="http://schemas.microsoft.com/office/drawing/2014/main" val="4206656467"/>
                    </a:ext>
                  </a:extLst>
                </a:gridCol>
                <a:gridCol w="1130005">
                  <a:extLst>
                    <a:ext uri="{9D8B030D-6E8A-4147-A177-3AD203B41FA5}">
                      <a16:colId xmlns:a16="http://schemas.microsoft.com/office/drawing/2014/main" val="3559649112"/>
                    </a:ext>
                  </a:extLst>
                </a:gridCol>
                <a:gridCol w="1130005">
                  <a:extLst>
                    <a:ext uri="{9D8B030D-6E8A-4147-A177-3AD203B41FA5}">
                      <a16:colId xmlns:a16="http://schemas.microsoft.com/office/drawing/2014/main" val="499008116"/>
                    </a:ext>
                  </a:extLst>
                </a:gridCol>
                <a:gridCol w="1130005">
                  <a:extLst>
                    <a:ext uri="{9D8B030D-6E8A-4147-A177-3AD203B41FA5}">
                      <a16:colId xmlns:a16="http://schemas.microsoft.com/office/drawing/2014/main" val="4294822511"/>
                    </a:ext>
                  </a:extLst>
                </a:gridCol>
                <a:gridCol w="1130005">
                  <a:extLst>
                    <a:ext uri="{9D8B030D-6E8A-4147-A177-3AD203B41FA5}">
                      <a16:colId xmlns:a16="http://schemas.microsoft.com/office/drawing/2014/main" val="2816795447"/>
                    </a:ext>
                  </a:extLst>
                </a:gridCol>
              </a:tblGrid>
              <a:tr h="853926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Projet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Dessous de plat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b="1" dirty="0"/>
                        <a:t>Vacances + PFMP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Caisson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Projet lycée</a:t>
                      </a:r>
                      <a:r>
                        <a:rPr lang="fr-FR" sz="1400" baseline="0" dirty="0">
                          <a:solidFill>
                            <a:schemeClr val="tx1"/>
                          </a:solidFill>
                        </a:rPr>
                        <a:t> de demain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564658"/>
                  </a:ext>
                </a:extLst>
              </a:tr>
              <a:tr h="414269">
                <a:tc rowSpan="2"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Durée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 sept. </a:t>
                      </a:r>
                    </a:p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 18 oct.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/>
                        <a:t>19 oct. </a:t>
                      </a:r>
                    </a:p>
                    <a:p>
                      <a:pPr algn="ctr"/>
                      <a:r>
                        <a:rPr lang="fr-FR" sz="1100" dirty="0"/>
                        <a:t> 15 déc.</a:t>
                      </a: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16 déc. </a:t>
                      </a:r>
                    </a:p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 20 déc.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vacances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6 janv.</a:t>
                      </a:r>
                    </a:p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14 </a:t>
                      </a:r>
                      <a:r>
                        <a:rPr lang="fr-FR" sz="1100" dirty="0" err="1">
                          <a:solidFill>
                            <a:schemeClr val="tx1"/>
                          </a:solidFill>
                        </a:rPr>
                        <a:t>fev</a:t>
                      </a: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vacances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3 mars</a:t>
                      </a:r>
                    </a:p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11 avril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79870"/>
                  </a:ext>
                </a:extLst>
              </a:tr>
              <a:tr h="414269">
                <a:tc v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7 semaines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6 semaines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1 semaine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6 semaines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dirty="0">
                          <a:solidFill>
                            <a:schemeClr val="tx1"/>
                          </a:solidFill>
                        </a:rPr>
                        <a:t>6 semaines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397997"/>
                  </a:ext>
                </a:extLst>
              </a:tr>
              <a:tr h="4517534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Thèmes et compétences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Feuille de débit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Calcul du cubage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Dessin sur sketchup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b="0" dirty="0">
                          <a:solidFill>
                            <a:schemeClr val="tx1"/>
                          </a:solidFill>
                        </a:rPr>
                        <a:t>Réalisation</a:t>
                      </a:r>
                      <a:r>
                        <a:rPr lang="fr-FR" sz="1200" b="0" baseline="0" dirty="0">
                          <a:solidFill>
                            <a:schemeClr val="tx1"/>
                          </a:solidFill>
                        </a:rPr>
                        <a:t> d’un dossier technique en groupe </a:t>
                      </a:r>
                      <a:endParaRPr lang="fr-F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Partage de ressources pour la révision pendant cette période</a:t>
                      </a:r>
                    </a:p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/>
                    </a:p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Révision des sujets de première et seconde année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La rétractibilité</a:t>
                      </a:r>
                    </a:p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Rédaction du dossier</a:t>
                      </a:r>
                      <a:r>
                        <a:rPr lang="fr-FR" sz="1200" baseline="0" dirty="0">
                          <a:solidFill>
                            <a:schemeClr val="tx1"/>
                          </a:solidFill>
                        </a:rPr>
                        <a:t> du projet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Calcul de la vitesse de coupe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L’abaque 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Les outils de coupe (toupie)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Etude</a:t>
                      </a:r>
                      <a:r>
                        <a:rPr lang="fr-FR" sz="1200" baseline="0" dirty="0">
                          <a:solidFill>
                            <a:schemeClr val="tx1"/>
                          </a:solidFill>
                        </a:rPr>
                        <a:t> de dossier technique</a:t>
                      </a: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L’isostatisme</a:t>
                      </a:r>
                    </a:p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1200" dirty="0">
                          <a:solidFill>
                            <a:schemeClr val="tx1"/>
                          </a:solidFill>
                        </a:rPr>
                        <a:t>Le parquet</a:t>
                      </a:r>
                    </a:p>
                    <a:p>
                      <a:pPr marL="0" marR="0" lvl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fr-FR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24409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EF795DE-206A-45B5-B3ED-8B054BBD4991}"/>
              </a:ext>
            </a:extLst>
          </p:cNvPr>
          <p:cNvSpPr/>
          <p:nvPr/>
        </p:nvSpPr>
        <p:spPr>
          <a:xfrm>
            <a:off x="279159" y="243068"/>
            <a:ext cx="9881082" cy="544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Progression Terminal Technicien Menuisier Agenceur (TTMA)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CD78521-749C-49D4-BFE3-D93AE68B836F}"/>
              </a:ext>
            </a:extLst>
          </p:cNvPr>
          <p:cNvSpPr/>
          <p:nvPr/>
        </p:nvSpPr>
        <p:spPr>
          <a:xfrm>
            <a:off x="8548777" y="1030142"/>
            <a:ext cx="1611464" cy="619999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sz="1200" b="1" dirty="0">
                <a:solidFill>
                  <a:schemeClr val="tx1"/>
                </a:solidFill>
              </a:rPr>
              <a:t>Note :</a:t>
            </a:r>
          </a:p>
          <a:p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6 heures par semaine réparties comme il suit : </a:t>
            </a:r>
          </a:p>
          <a:p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1h de projet</a:t>
            </a:r>
          </a:p>
          <a:p>
            <a:r>
              <a:rPr lang="fr-FR" sz="1200" dirty="0">
                <a:solidFill>
                  <a:schemeClr val="tx1"/>
                </a:solidFill>
              </a:rPr>
              <a:t>1h de dessin technique</a:t>
            </a:r>
          </a:p>
          <a:p>
            <a:r>
              <a:rPr lang="fr-FR" sz="1200" dirty="0">
                <a:solidFill>
                  <a:schemeClr val="tx1"/>
                </a:solidFill>
              </a:rPr>
              <a:t>4h d’enseignement professionnel</a:t>
            </a:r>
          </a:p>
          <a:p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Le projet du lycée de </a:t>
            </a:r>
            <a:r>
              <a:rPr lang="fr-FR" sz="1200" dirty="0" err="1">
                <a:solidFill>
                  <a:schemeClr val="tx1"/>
                </a:solidFill>
              </a:rPr>
              <a:t>demaine</a:t>
            </a:r>
            <a:r>
              <a:rPr lang="fr-FR" sz="1200">
                <a:solidFill>
                  <a:schemeClr val="tx1"/>
                </a:solidFill>
              </a:rPr>
              <a:t> </a:t>
            </a:r>
            <a:r>
              <a:rPr lang="fr-FR" sz="1200" dirty="0">
                <a:solidFill>
                  <a:schemeClr val="tx1"/>
                </a:solidFill>
              </a:rPr>
              <a:t>est un projet avec des intervenants externes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17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122577-67F5-49BD-A8CA-3248ED1CB29A}"/>
              </a:ext>
            </a:extLst>
          </p:cNvPr>
          <p:cNvSpPr/>
          <p:nvPr/>
        </p:nvSpPr>
        <p:spPr>
          <a:xfrm>
            <a:off x="0" y="-1"/>
            <a:ext cx="10439400" cy="7559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795DE-206A-45B5-B3ED-8B054BBD4991}"/>
              </a:ext>
            </a:extLst>
          </p:cNvPr>
          <p:cNvSpPr/>
          <p:nvPr/>
        </p:nvSpPr>
        <p:spPr>
          <a:xfrm>
            <a:off x="279159" y="243068"/>
            <a:ext cx="9881082" cy="544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Progression Seconde Technicien Menuisier Agenceur (1TMA)</a:t>
            </a:r>
          </a:p>
        </p:txBody>
      </p: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7AF9A0AA-B8CB-4077-AE53-D1A26570A4F5}"/>
              </a:ext>
            </a:extLst>
          </p:cNvPr>
          <p:cNvGraphicFramePr>
            <a:graphicFrameLocks noGrp="1"/>
          </p:cNvGraphicFramePr>
          <p:nvPr/>
        </p:nvGraphicFramePr>
        <p:xfrm>
          <a:off x="11586258" y="2419109"/>
          <a:ext cx="208280" cy="393827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561574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76945"/>
                  </a:ext>
                </a:extLst>
              </a:tr>
            </a:tbl>
          </a:graphicData>
        </a:graphic>
      </p:graphicFrame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B7217DD-BE6F-4848-8E6D-84BF15333B23}"/>
              </a:ext>
            </a:extLst>
          </p:cNvPr>
          <p:cNvSpPr/>
          <p:nvPr/>
        </p:nvSpPr>
        <p:spPr>
          <a:xfrm>
            <a:off x="7761767" y="1030142"/>
            <a:ext cx="2541182" cy="619999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Note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Uniquement Co-enseignement  une semaine sur deux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Passage à l’oral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Présentations des machines de l’atelier </a:t>
            </a:r>
          </a:p>
          <a:p>
            <a:r>
              <a:rPr lang="fr-FR" dirty="0">
                <a:solidFill>
                  <a:schemeClr val="tx1"/>
                </a:solidFill>
              </a:rPr>
              <a:t>- Exposés sur la menuiserie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Compétences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C6.23</a:t>
            </a:r>
          </a:p>
          <a:p>
            <a:r>
              <a:rPr lang="fr-FR" dirty="0">
                <a:solidFill>
                  <a:schemeClr val="tx1"/>
                </a:solidFill>
              </a:rPr>
              <a:t>C6.31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0B4CCA9-3122-4187-9843-05F2E4F8C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034394"/>
              </p:ext>
            </p:extLst>
          </p:nvPr>
        </p:nvGraphicFramePr>
        <p:xfrm>
          <a:off x="279156" y="1030142"/>
          <a:ext cx="7346159" cy="61999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585077">
                  <a:extLst>
                    <a:ext uri="{9D8B030D-6E8A-4147-A177-3AD203B41FA5}">
                      <a16:colId xmlns:a16="http://schemas.microsoft.com/office/drawing/2014/main" val="2062862132"/>
                    </a:ext>
                  </a:extLst>
                </a:gridCol>
                <a:gridCol w="5761082">
                  <a:extLst>
                    <a:ext uri="{9D8B030D-6E8A-4147-A177-3AD203B41FA5}">
                      <a16:colId xmlns:a16="http://schemas.microsoft.com/office/drawing/2014/main" val="3040982565"/>
                    </a:ext>
                  </a:extLst>
                </a:gridCol>
              </a:tblGrid>
              <a:tr h="85392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Projet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564658"/>
                  </a:ext>
                </a:extLst>
              </a:tr>
              <a:tr h="828537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Durée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30 minutes par semaine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79870"/>
                  </a:ext>
                </a:extLst>
              </a:tr>
              <a:tr h="451753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Thèmes et compétences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C6.23</a:t>
                      </a:r>
                    </a:p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C6.31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244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012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122577-67F5-49BD-A8CA-3248ED1CB29A}"/>
              </a:ext>
            </a:extLst>
          </p:cNvPr>
          <p:cNvSpPr/>
          <p:nvPr/>
        </p:nvSpPr>
        <p:spPr>
          <a:xfrm>
            <a:off x="0" y="-1"/>
            <a:ext cx="10439400" cy="7559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795DE-206A-45B5-B3ED-8B054BBD4991}"/>
              </a:ext>
            </a:extLst>
          </p:cNvPr>
          <p:cNvSpPr/>
          <p:nvPr/>
        </p:nvSpPr>
        <p:spPr>
          <a:xfrm>
            <a:off x="279159" y="243068"/>
            <a:ext cx="9881082" cy="544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Progression Seconde agencement de la menuiserie et de l’ameublement (2AMA)</a:t>
            </a:r>
          </a:p>
        </p:txBody>
      </p: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7AF9A0AA-B8CB-4077-AE53-D1A26570A4F5}"/>
              </a:ext>
            </a:extLst>
          </p:cNvPr>
          <p:cNvGraphicFramePr>
            <a:graphicFrameLocks noGrp="1"/>
          </p:cNvGraphicFramePr>
          <p:nvPr/>
        </p:nvGraphicFramePr>
        <p:xfrm>
          <a:off x="11586258" y="2419109"/>
          <a:ext cx="208280" cy="393827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561574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7694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51E6592-0B2B-4D06-ADF4-40F5DC3CA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61701"/>
              </p:ext>
            </p:extLst>
          </p:nvPr>
        </p:nvGraphicFramePr>
        <p:xfrm>
          <a:off x="279157" y="1030142"/>
          <a:ext cx="7291226" cy="61999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69242">
                  <a:extLst>
                    <a:ext uri="{9D8B030D-6E8A-4147-A177-3AD203B41FA5}">
                      <a16:colId xmlns:a16="http://schemas.microsoft.com/office/drawing/2014/main" val="2062862132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3040982565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4206656467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499008116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2816795447"/>
                    </a:ext>
                  </a:extLst>
                </a:gridCol>
              </a:tblGrid>
              <a:tr h="85392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Projet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Entaille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Casse</a:t>
                      </a:r>
                      <a:r>
                        <a:rPr lang="fr-F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400" baseline="0" dirty="0" err="1">
                          <a:solidFill>
                            <a:schemeClr val="tx1"/>
                          </a:solidFill>
                        </a:rPr>
                        <a:t>tete</a:t>
                      </a:r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cadre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564658"/>
                  </a:ext>
                </a:extLst>
              </a:tr>
              <a:tr h="828537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Durée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79870"/>
                  </a:ext>
                </a:extLst>
              </a:tr>
              <a:tr h="451753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Thèmes et compétences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244093"/>
                  </a:ext>
                </a:extLst>
              </a:tr>
            </a:tbl>
          </a:graphicData>
        </a:graphic>
      </p:graphicFrame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9FCFE62-0035-4896-B3E0-79659CBEC178}"/>
              </a:ext>
            </a:extLst>
          </p:cNvPr>
          <p:cNvSpPr/>
          <p:nvPr/>
        </p:nvSpPr>
        <p:spPr>
          <a:xfrm>
            <a:off x="7761767" y="1030142"/>
            <a:ext cx="2541182" cy="619999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Note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364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122577-67F5-49BD-A8CA-3248ED1CB29A}"/>
              </a:ext>
            </a:extLst>
          </p:cNvPr>
          <p:cNvSpPr/>
          <p:nvPr/>
        </p:nvSpPr>
        <p:spPr>
          <a:xfrm>
            <a:off x="0" y="-1"/>
            <a:ext cx="10439400" cy="7559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795DE-206A-45B5-B3ED-8B054BBD4991}"/>
              </a:ext>
            </a:extLst>
          </p:cNvPr>
          <p:cNvSpPr/>
          <p:nvPr/>
        </p:nvSpPr>
        <p:spPr>
          <a:xfrm>
            <a:off x="279159" y="243068"/>
            <a:ext cx="9881082" cy="544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Progression Seconde Menuisier Fabricant (2MF)</a:t>
            </a:r>
          </a:p>
        </p:txBody>
      </p: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7AF9A0AA-B8CB-4077-AE53-D1A26570A4F5}"/>
              </a:ext>
            </a:extLst>
          </p:cNvPr>
          <p:cNvGraphicFramePr>
            <a:graphicFrameLocks noGrp="1"/>
          </p:cNvGraphicFramePr>
          <p:nvPr/>
        </p:nvGraphicFramePr>
        <p:xfrm>
          <a:off x="11586258" y="2419109"/>
          <a:ext cx="208280" cy="393827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561574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7694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7F4FCF41-B022-461F-9F0F-D7CCFAE4E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44672"/>
              </p:ext>
            </p:extLst>
          </p:nvPr>
        </p:nvGraphicFramePr>
        <p:xfrm>
          <a:off x="279157" y="1030142"/>
          <a:ext cx="7291226" cy="61999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69242">
                  <a:extLst>
                    <a:ext uri="{9D8B030D-6E8A-4147-A177-3AD203B41FA5}">
                      <a16:colId xmlns:a16="http://schemas.microsoft.com/office/drawing/2014/main" val="2062862132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3040982565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4206656467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499008116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2816795447"/>
                    </a:ext>
                  </a:extLst>
                </a:gridCol>
              </a:tblGrid>
              <a:tr h="85392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Projet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Dessous de plat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Caisson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564658"/>
                  </a:ext>
                </a:extLst>
              </a:tr>
              <a:tr h="828537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Durée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79870"/>
                  </a:ext>
                </a:extLst>
              </a:tr>
              <a:tr h="451753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Thèmes et compétences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244093"/>
                  </a:ext>
                </a:extLst>
              </a:tr>
            </a:tbl>
          </a:graphicData>
        </a:graphic>
      </p:graphicFrame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689BC61-6ED2-4DEE-B4AB-D8753D2E5948}"/>
              </a:ext>
            </a:extLst>
          </p:cNvPr>
          <p:cNvSpPr/>
          <p:nvPr/>
        </p:nvSpPr>
        <p:spPr>
          <a:xfrm>
            <a:off x="7761767" y="1030142"/>
            <a:ext cx="2541182" cy="619999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Note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Uniquement Co-enseignement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Passage à l’oral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Présentations des machines de l’atelier </a:t>
            </a:r>
          </a:p>
          <a:p>
            <a:r>
              <a:rPr lang="fr-FR" dirty="0">
                <a:solidFill>
                  <a:schemeClr val="tx1"/>
                </a:solidFill>
              </a:rPr>
              <a:t>- Exposés sur la menuiserie]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Compétences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C6.23</a:t>
            </a:r>
          </a:p>
          <a:p>
            <a:r>
              <a:rPr lang="fr-FR" dirty="0">
                <a:solidFill>
                  <a:schemeClr val="tx1"/>
                </a:solidFill>
              </a:rPr>
              <a:t>C6.31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400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122577-67F5-49BD-A8CA-3248ED1CB29A}"/>
              </a:ext>
            </a:extLst>
          </p:cNvPr>
          <p:cNvSpPr/>
          <p:nvPr/>
        </p:nvSpPr>
        <p:spPr>
          <a:xfrm>
            <a:off x="0" y="-1"/>
            <a:ext cx="10439400" cy="7559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795DE-206A-45B5-B3ED-8B054BBD4991}"/>
              </a:ext>
            </a:extLst>
          </p:cNvPr>
          <p:cNvSpPr/>
          <p:nvPr/>
        </p:nvSpPr>
        <p:spPr>
          <a:xfrm>
            <a:off x="279159" y="243068"/>
            <a:ext cx="9881082" cy="544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Progression Terminal Technicien Menuisier </a:t>
            </a:r>
            <a:r>
              <a:rPr lang="fr-FR"/>
              <a:t>Agenceur (1MF)</a:t>
            </a:r>
            <a:endParaRPr lang="fr-FR" dirty="0"/>
          </a:p>
        </p:txBody>
      </p: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7AF9A0AA-B8CB-4077-AE53-D1A26570A4F5}"/>
              </a:ext>
            </a:extLst>
          </p:cNvPr>
          <p:cNvGraphicFramePr>
            <a:graphicFrameLocks noGrp="1"/>
          </p:cNvGraphicFramePr>
          <p:nvPr/>
        </p:nvGraphicFramePr>
        <p:xfrm>
          <a:off x="11586258" y="2419109"/>
          <a:ext cx="208280" cy="393827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561574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76945"/>
                  </a:ext>
                </a:extLst>
              </a:tr>
            </a:tbl>
          </a:graphicData>
        </a:graphic>
      </p:graphicFrame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F03A3C4D-FC39-4818-A713-FA1C029F8D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44672"/>
              </p:ext>
            </p:extLst>
          </p:nvPr>
        </p:nvGraphicFramePr>
        <p:xfrm>
          <a:off x="279157" y="1030142"/>
          <a:ext cx="7291226" cy="61999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69242">
                  <a:extLst>
                    <a:ext uri="{9D8B030D-6E8A-4147-A177-3AD203B41FA5}">
                      <a16:colId xmlns:a16="http://schemas.microsoft.com/office/drawing/2014/main" val="2062862132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3040982565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4206656467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499008116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2816795447"/>
                    </a:ext>
                  </a:extLst>
                </a:gridCol>
              </a:tblGrid>
              <a:tr h="85392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Projet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Dessous de plat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Caisson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564658"/>
                  </a:ext>
                </a:extLst>
              </a:tr>
              <a:tr h="828537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Durée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79870"/>
                  </a:ext>
                </a:extLst>
              </a:tr>
              <a:tr h="451753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Thèmes et compétences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244093"/>
                  </a:ext>
                </a:extLst>
              </a:tr>
            </a:tbl>
          </a:graphicData>
        </a:graphic>
      </p:graphicFrame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4AC9EAD-361F-49A4-B233-1C5D9A43C7E3}"/>
              </a:ext>
            </a:extLst>
          </p:cNvPr>
          <p:cNvSpPr/>
          <p:nvPr/>
        </p:nvSpPr>
        <p:spPr>
          <a:xfrm>
            <a:off x="7761767" y="1030142"/>
            <a:ext cx="2541182" cy="619999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Note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Uniquement Co-enseignement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b="1" dirty="0">
                <a:solidFill>
                  <a:schemeClr val="tx1"/>
                </a:solidFill>
              </a:rPr>
              <a:t>Passage à l’oral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 - Présentations des machines de l’atelier </a:t>
            </a:r>
          </a:p>
          <a:p>
            <a:r>
              <a:rPr lang="fr-FR" dirty="0">
                <a:solidFill>
                  <a:schemeClr val="tx1"/>
                </a:solidFill>
              </a:rPr>
              <a:t>- Exposés sur la menuiserie]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Compétences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C6.23</a:t>
            </a:r>
          </a:p>
          <a:p>
            <a:r>
              <a:rPr lang="fr-FR" dirty="0">
                <a:solidFill>
                  <a:schemeClr val="tx1"/>
                </a:solidFill>
              </a:rPr>
              <a:t>C6.31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709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122577-67F5-49BD-A8CA-3248ED1CB29A}"/>
              </a:ext>
            </a:extLst>
          </p:cNvPr>
          <p:cNvSpPr/>
          <p:nvPr/>
        </p:nvSpPr>
        <p:spPr>
          <a:xfrm>
            <a:off x="0" y="-1"/>
            <a:ext cx="10439400" cy="75596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795DE-206A-45B5-B3ED-8B054BBD4991}"/>
              </a:ext>
            </a:extLst>
          </p:cNvPr>
          <p:cNvSpPr/>
          <p:nvPr/>
        </p:nvSpPr>
        <p:spPr>
          <a:xfrm>
            <a:off x="279159" y="243068"/>
            <a:ext cx="9881082" cy="54401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Progression Seconde Technicien Menuisier Agenceur (2MF)</a:t>
            </a:r>
          </a:p>
        </p:txBody>
      </p:sp>
      <p:graphicFrame>
        <p:nvGraphicFramePr>
          <p:cNvPr id="33" name="Tableau 32">
            <a:extLst>
              <a:ext uri="{FF2B5EF4-FFF2-40B4-BE49-F238E27FC236}">
                <a16:creationId xmlns:a16="http://schemas.microsoft.com/office/drawing/2014/main" id="{7AF9A0AA-B8CB-4077-AE53-D1A26570A4F5}"/>
              </a:ext>
            </a:extLst>
          </p:cNvPr>
          <p:cNvGraphicFramePr>
            <a:graphicFrameLocks noGrp="1"/>
          </p:cNvGraphicFramePr>
          <p:nvPr/>
        </p:nvGraphicFramePr>
        <p:xfrm>
          <a:off x="11586258" y="2419109"/>
          <a:ext cx="208280" cy="393827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25615743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3776945"/>
                  </a:ext>
                </a:extLst>
              </a:tr>
            </a:tbl>
          </a:graphicData>
        </a:graphic>
      </p:graphicFrame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B7217DD-BE6F-4848-8E6D-84BF15333B23}"/>
              </a:ext>
            </a:extLst>
          </p:cNvPr>
          <p:cNvSpPr/>
          <p:nvPr/>
        </p:nvSpPr>
        <p:spPr>
          <a:xfrm>
            <a:off x="7761767" y="1030142"/>
            <a:ext cx="2541182" cy="6199997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FR" dirty="0">
                <a:solidFill>
                  <a:schemeClr val="tx1"/>
                </a:solidFill>
              </a:rPr>
              <a:t>Note :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Uniquement accompagnement  une semaine sur deux</a:t>
            </a: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</a:rPr>
              <a:t>Mise en situation dans l’atelier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</a:rPr>
              <a:t>Aide à la recherche d’entreprise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b="1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chemeClr val="tx1"/>
                </a:solidFill>
              </a:rPr>
              <a:t>Remise à niveau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00B4CCA9-3122-4187-9843-05F2E4F8C2C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9157" y="1030142"/>
          <a:ext cx="7291226" cy="6199997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69242">
                  <a:extLst>
                    <a:ext uri="{9D8B030D-6E8A-4147-A177-3AD203B41FA5}">
                      <a16:colId xmlns:a16="http://schemas.microsoft.com/office/drawing/2014/main" val="2062862132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3040982565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4206656467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499008116"/>
                    </a:ext>
                  </a:extLst>
                </a:gridCol>
                <a:gridCol w="1705496">
                  <a:extLst>
                    <a:ext uri="{9D8B030D-6E8A-4147-A177-3AD203B41FA5}">
                      <a16:colId xmlns:a16="http://schemas.microsoft.com/office/drawing/2014/main" val="2816795447"/>
                    </a:ext>
                  </a:extLst>
                </a:gridCol>
              </a:tblGrid>
              <a:tr h="853926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Projet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564658"/>
                  </a:ext>
                </a:extLst>
              </a:tr>
              <a:tr h="828537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Durée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979870"/>
                  </a:ext>
                </a:extLst>
              </a:tr>
              <a:tr h="4517534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  <a:latin typeface="+mn-lt"/>
                        </a:rPr>
                        <a:t>Thèmes et compétences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XXX</a:t>
                      </a:r>
                    </a:p>
                    <a:p>
                      <a:pPr algn="ctr"/>
                      <a:endParaRPr lang="fr-FR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72244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1095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364</Words>
  <Application>Microsoft Office PowerPoint</Application>
  <PresentationFormat>Custom</PresentationFormat>
  <Paragraphs>171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Kevin Özkaraca</dc:creator>
  <cp:lastModifiedBy>Kevin Du Chevreuil</cp:lastModifiedBy>
  <cp:revision>54</cp:revision>
  <dcterms:created xsi:type="dcterms:W3CDTF">2024-09-13T12:10:27Z</dcterms:created>
  <dcterms:modified xsi:type="dcterms:W3CDTF">2025-01-15T17:04:15Z</dcterms:modified>
</cp:coreProperties>
</file>