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5119350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90" autoAdjust="0"/>
    <p:restoredTop sz="94660"/>
  </p:normalViewPr>
  <p:slideViewPr>
    <p:cSldViewPr snapToGrid="0">
      <p:cViewPr>
        <p:scale>
          <a:sx n="100" d="100"/>
          <a:sy n="100" d="100"/>
        </p:scale>
        <p:origin x="72" y="-2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CC00-C06A-4323-852F-768318D8586A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51D9-6F69-4DAA-8ABC-856E3F942C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575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DAB01-C85E-4F33-91A5-B6D112914A5D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4548-E2D7-44E1-B967-56680C8F98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67462"/>
            <a:ext cx="1285144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72376"/>
            <a:ext cx="1133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74987"/>
            <a:ext cx="326011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74987"/>
            <a:ext cx="9591338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92444"/>
            <a:ext cx="13040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227345"/>
            <a:ext cx="13040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8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74990"/>
            <a:ext cx="130404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47443"/>
            <a:ext cx="63961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44914"/>
            <a:ext cx="63961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47443"/>
            <a:ext cx="64276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44914"/>
            <a:ext cx="64276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0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54968"/>
            <a:ext cx="76541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54968"/>
            <a:ext cx="76541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74990"/>
            <a:ext cx="13040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74937"/>
            <a:ext cx="13040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3118-5675-4AEB-B17B-1E109ACFC119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0009783"/>
            <a:ext cx="5102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Critères de notation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Noms et prénoms du binôme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Instructions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Régler la toupie en hauteur et en profondeur afin de réaliser une rainure sur votre ouvrage. 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A Vérifier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bouton d’arrêt d’urgence est activé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Les deux guides sont parallèles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L’outils est a plus d’un centimètre des guides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lumière n’est pas visible lors de l’usinage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profondeur de la rainure est de 9 millimètres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rainure commence à 20 millimètres du dos du meuble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Tous les éléments sont serrés avant l’usinage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/>
              <a:t>Compétences évaluées :</a:t>
            </a:r>
          </a:p>
          <a:p>
            <a:endParaRPr lang="fr-FR" sz="1400" b="1" dirty="0"/>
          </a:p>
          <a:p>
            <a:r>
              <a:rPr lang="fr-FR" sz="1400" b="1" dirty="0"/>
              <a:t>C3.3 : Installer et régler les outillages</a:t>
            </a:r>
            <a:endParaRPr lang="fr-FR" sz="1400" dirty="0"/>
          </a:p>
          <a:p>
            <a:pPr lvl="1"/>
            <a:r>
              <a:rPr lang="fr-FR" sz="1400" b="1" dirty="0"/>
              <a:t>Sous-compétences :</a:t>
            </a:r>
            <a:endParaRPr lang="fr-FR" sz="1400" dirty="0"/>
          </a:p>
          <a:p>
            <a:pPr lvl="2"/>
            <a:r>
              <a:rPr lang="fr-FR" sz="1400" dirty="0"/>
              <a:t>C3.33 : Identifier et utiliser les organes de réglage de la machine.</a:t>
            </a:r>
          </a:p>
          <a:p>
            <a:pPr lvl="2"/>
            <a:r>
              <a:rPr lang="fr-FR" sz="1400" dirty="0"/>
              <a:t>C3.35 : Installer et ajuster les outils pour respecter les paramètres d’usinage.</a:t>
            </a:r>
          </a:p>
          <a:p>
            <a:pPr lvl="2"/>
            <a:endParaRPr lang="fr-FR" sz="1400" dirty="0"/>
          </a:p>
          <a:p>
            <a:r>
              <a:rPr lang="fr-FR" sz="1400" b="1" dirty="0"/>
              <a:t>C3.4 : Conduire les opérations d’usinage</a:t>
            </a:r>
            <a:endParaRPr lang="fr-FR" sz="1400" dirty="0"/>
          </a:p>
          <a:p>
            <a:pPr lvl="1"/>
            <a:r>
              <a:rPr lang="fr-FR" sz="1400" b="1" dirty="0"/>
              <a:t>Sous-compétences :</a:t>
            </a:r>
            <a:endParaRPr lang="fr-FR" sz="1400" dirty="0"/>
          </a:p>
          <a:p>
            <a:pPr lvl="2"/>
            <a:r>
              <a:rPr lang="fr-FR" sz="1400" dirty="0"/>
              <a:t>C3.41 : Mettre en route les mouvements nécessaires à l’opération.</a:t>
            </a:r>
          </a:p>
          <a:p>
            <a:pPr lvl="2"/>
            <a:r>
              <a:rPr lang="fr-FR" sz="1400" dirty="0"/>
              <a:t>C3.42 : Réaliser l’usinage des pièces.</a:t>
            </a:r>
          </a:p>
          <a:p>
            <a:pPr lvl="2"/>
            <a:r>
              <a:rPr lang="fr-FR" sz="1400" dirty="0"/>
              <a:t>C3.43 : Contrôler la conformité des éléments usinés.</a:t>
            </a:r>
          </a:p>
          <a:p>
            <a:pPr lvl="2"/>
            <a:endParaRPr lang="fr-FR" sz="1400" dirty="0"/>
          </a:p>
          <a:p>
            <a:r>
              <a:rPr lang="fr-FR" sz="1400" b="1" dirty="0"/>
              <a:t>C3.1 : Organiser et mettre en sécurité les postes de travail</a:t>
            </a:r>
            <a:endParaRPr lang="fr-FR" sz="1400" dirty="0"/>
          </a:p>
          <a:p>
            <a:pPr lvl="1"/>
            <a:r>
              <a:rPr lang="fr-FR" sz="1400" b="1" dirty="0"/>
              <a:t>Sous-compétences :</a:t>
            </a:r>
            <a:endParaRPr lang="fr-FR" sz="1400" dirty="0"/>
          </a:p>
          <a:p>
            <a:pPr lvl="2"/>
            <a:r>
              <a:rPr lang="fr-FR" sz="1400" dirty="0"/>
              <a:t>C3.11 : Identifier et prévenir les risques liés à l’utilisation de la toupie.</a:t>
            </a:r>
          </a:p>
          <a:p>
            <a:pPr lvl="2"/>
            <a:r>
              <a:rPr lang="fr-FR" sz="1400" dirty="0"/>
              <a:t>C3.12 : Appliquer les mesures de sécurité nécessaires.</a:t>
            </a:r>
          </a:p>
          <a:p>
            <a:pPr lvl="2"/>
            <a:endParaRPr lang="fr-FR" sz="1400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Technicien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Menuisier Agenceur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Réglage de la toupie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CB8B3A-B6F8-4548-A2DA-06057CDA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09810"/>
              </p:ext>
            </p:extLst>
          </p:nvPr>
        </p:nvGraphicFramePr>
        <p:xfrm>
          <a:off x="4039556" y="944558"/>
          <a:ext cx="7040233" cy="967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173">
                  <a:extLst>
                    <a:ext uri="{9D8B030D-6E8A-4147-A177-3AD203B41FA5}">
                      <a16:colId xmlns:a16="http://schemas.microsoft.com/office/drawing/2014/main" val="2787692130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60764972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7958878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96349365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319960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352440158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Critère évalué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Absence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maitrisé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Moyennement acquis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satisfaisant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Très satisfaisant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66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Le bouton d’arrêt d’urgence est activé avant faire les réglage sur la machine 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effectué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effectué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6415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Les guides sont alignés de manière à garantir un passage linéaire de la pièce 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plus de 2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</a:t>
                      </a:r>
                    </a:p>
                    <a:p>
                      <a:pPr algn="ctr"/>
                      <a:r>
                        <a:rPr lang="fr-FR" sz="900" dirty="0"/>
                        <a:t>2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</a:t>
                      </a:r>
                    </a:p>
                    <a:p>
                      <a:pPr algn="ctr"/>
                      <a:r>
                        <a:rPr lang="fr-FR" sz="900" dirty="0"/>
                        <a:t>1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Aucun décalage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7291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Le réglage couvre la lumière, limitant l’exposition de l’outil en fonctionnement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La lumière laissant passer la pièce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Lumière</a:t>
                      </a:r>
                    </a:p>
                    <a:p>
                      <a:pPr algn="ctr"/>
                      <a:r>
                        <a:rPr lang="fr-FR" sz="900" dirty="0"/>
                        <a:t>Visible de plus d’un centimètre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Lumière visible de moins d’un centimètre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Aucune lumière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038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La profondeur respecte la cote spécifiée, tolérance maximale de ± 0,1 </a:t>
                      </a:r>
                      <a:r>
                        <a:rPr lang="fr-FR" sz="1400" dirty="0" err="1"/>
                        <a:t>mm.</a:t>
                      </a:r>
                      <a:r>
                        <a:rPr lang="fr-FR" sz="1400" dirty="0"/>
                        <a:t>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 ou plus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0,6/0,9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0,2/0,5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 / 0,1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82567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La distance entre le dos du meuble et la rainure correspond au plan. tolérance maximale de ± 0,1 </a:t>
                      </a:r>
                      <a:r>
                        <a:rPr lang="fr-FR" sz="1400" dirty="0" err="1"/>
                        <a:t>mm.</a:t>
                      </a:r>
                      <a:r>
                        <a:rPr lang="fr-FR" sz="1400" dirty="0"/>
                        <a:t> 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 ou plus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0,6/0,9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0,2/0,5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 / 0,1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863720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Les éléments sont fermement fixés et sécurisés avant le démarrage de la machine.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Plus de deux éléments ne sont pas serrés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Deux éléments ne sont pas serrés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Un élément n’est pas serré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Tous les éléments sont serrés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4252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finale: 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75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Critères de notation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Noms et prénoms de l’élève :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Instructions :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Débiter, plaquer et affleurer les portes de l’ouvrage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A Vérifier :</a:t>
            </a:r>
          </a:p>
          <a:p>
            <a:pPr marL="72000"/>
            <a:endParaRPr lang="fr-FR" sz="1600" b="1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Les portes sont débités et respectent les mesures du caisson</a:t>
            </a: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ea typeface="JetBrains Mono" panose="02000009000000000000" pitchFamily="49" charset="0"/>
                <a:cs typeface="Courier New" panose="02070309020205020404" pitchFamily="49" charset="0"/>
              </a:rPr>
              <a:t>Les portes sont plaqués des deux cotés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dirty="0"/>
              <a:t>La placage n’est pas vif sur les arrêtes du meubles, un chanfrein ou un ponçage a été réalisé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dirty="0"/>
              <a:t>Le placage doit être parfaitement appliqué, sans laisser apparaître de traces de colle, de perforations ou d'écarts sur les arêtes des portes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dirty="0"/>
              <a:t>Les portes sont poncés et prêtent à accueillir la finition</a:t>
            </a: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/>
              <a:t>Compétences évaluées :</a:t>
            </a:r>
          </a:p>
          <a:p>
            <a:endParaRPr lang="fr-FR" sz="1400" b="1" dirty="0"/>
          </a:p>
          <a:p>
            <a:r>
              <a:rPr lang="fr-FR" sz="1400" b="1" dirty="0"/>
              <a:t>C3.6 Conduire les opérations de montage et de finition</a:t>
            </a:r>
          </a:p>
          <a:p>
            <a:r>
              <a:rPr lang="fr-FR" sz="1400" b="1" dirty="0"/>
              <a:t>	Sous-compétences :</a:t>
            </a:r>
          </a:p>
          <a:p>
            <a:r>
              <a:rPr lang="fr-FR" sz="1400" b="1" dirty="0"/>
              <a:t>	</a:t>
            </a:r>
            <a:r>
              <a:rPr lang="fr-FR" sz="1400" dirty="0"/>
              <a:t>C3.62 Cadrer, monter et</a:t>
            </a:r>
          </a:p>
          <a:p>
            <a:r>
              <a:rPr lang="fr-FR" sz="1400" dirty="0"/>
              <a:t>	solidariser les sous-</a:t>
            </a:r>
          </a:p>
          <a:p>
            <a:r>
              <a:rPr lang="fr-FR" sz="1400" dirty="0"/>
              <a:t>	ensembles</a:t>
            </a:r>
          </a:p>
          <a:p>
            <a:r>
              <a:rPr lang="fr-FR" sz="1400" dirty="0"/>
              <a:t>	C3.65 Contrôler en cours, en fin</a:t>
            </a:r>
          </a:p>
          <a:p>
            <a:r>
              <a:rPr lang="fr-FR" sz="1400" dirty="0"/>
              <a:t>	de montage et de finition :</a:t>
            </a:r>
          </a:p>
          <a:p>
            <a:r>
              <a:rPr lang="fr-FR" sz="1400" dirty="0"/>
              <a:t>	les caractéristiques</a:t>
            </a:r>
          </a:p>
          <a:p>
            <a:r>
              <a:rPr lang="fr-FR" sz="1400" dirty="0"/>
              <a:t>	fonctionnelles,</a:t>
            </a:r>
          </a:p>
          <a:p>
            <a:r>
              <a:rPr lang="fr-FR" sz="1400" dirty="0"/>
              <a:t>	dimensionnelles,</a:t>
            </a:r>
          </a:p>
          <a:p>
            <a:r>
              <a:rPr lang="fr-FR" sz="1400" dirty="0"/>
              <a:t>	géométriques, esthétiques</a:t>
            </a:r>
          </a:p>
          <a:p>
            <a:endParaRPr lang="fr-FR" sz="1400" b="1" dirty="0"/>
          </a:p>
          <a:p>
            <a:r>
              <a:rPr lang="fr-FR" sz="1400" b="1" dirty="0"/>
              <a:t>C3.5 Conduire les opérations de mise en forme et de placage</a:t>
            </a:r>
          </a:p>
          <a:p>
            <a:r>
              <a:rPr lang="fr-FR" sz="1400" b="1" dirty="0"/>
              <a:t>	</a:t>
            </a:r>
            <a:r>
              <a:rPr lang="fr-FR" sz="1400" dirty="0"/>
              <a:t>C3.52 Encoller et/ou insérer les</a:t>
            </a:r>
          </a:p>
          <a:p>
            <a:r>
              <a:rPr lang="fr-FR" sz="1400" dirty="0"/>
              <a:t>	pièces et les composants</a:t>
            </a:r>
          </a:p>
          <a:p>
            <a:r>
              <a:rPr lang="fr-FR" sz="1400" dirty="0"/>
              <a:t>	C3.54 Contrôler les</a:t>
            </a:r>
          </a:p>
          <a:p>
            <a:r>
              <a:rPr lang="fr-FR" sz="1400" dirty="0"/>
              <a:t>	caractéristiques</a:t>
            </a:r>
          </a:p>
          <a:p>
            <a:r>
              <a:rPr lang="fr-FR" sz="1400" dirty="0"/>
              <a:t>	mécaniques</a:t>
            </a:r>
          </a:p>
          <a:p>
            <a:r>
              <a:rPr lang="fr-FR" sz="1400" dirty="0"/>
              <a:t>	dimensionnelles,</a:t>
            </a:r>
          </a:p>
          <a:p>
            <a:r>
              <a:rPr lang="fr-FR" sz="1400" dirty="0"/>
              <a:t>	géométriques et esthétique</a:t>
            </a:r>
          </a:p>
          <a:p>
            <a:endParaRPr lang="fr-FR" sz="1400" b="1" dirty="0"/>
          </a:p>
          <a:p>
            <a:pPr lvl="2"/>
            <a:endParaRPr lang="fr-FR" sz="1400" dirty="0"/>
          </a:p>
        </p:txBody>
      </p:sp>
      <p:sp>
        <p:nvSpPr>
          <p:cNvPr id="24" name="Rectangle 23"/>
          <p:cNvSpPr/>
          <p:nvPr/>
        </p:nvSpPr>
        <p:spPr>
          <a:xfrm>
            <a:off x="11213629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Technicien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Menuisier Agenceur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fabrication et installation des portes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CB8B3A-B6F8-4548-A2DA-06057CDA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90106"/>
              </p:ext>
            </p:extLst>
          </p:nvPr>
        </p:nvGraphicFramePr>
        <p:xfrm>
          <a:off x="4039556" y="944558"/>
          <a:ext cx="7040233" cy="967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173">
                  <a:extLst>
                    <a:ext uri="{9D8B030D-6E8A-4147-A177-3AD203B41FA5}">
                      <a16:colId xmlns:a16="http://schemas.microsoft.com/office/drawing/2014/main" val="2787692130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60764972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7958878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96349365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319960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352440158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Critère évalué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Absence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maitrisé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Moyennement acquis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satisfaisant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Très satisfaisant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66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Les portes sont plaquées des deux cotés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effectué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effectué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6415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Les portes sont débités aux cotes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plus de 2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</a:t>
                      </a:r>
                    </a:p>
                    <a:p>
                      <a:pPr algn="ctr"/>
                      <a:r>
                        <a:rPr lang="fr-FR" sz="900" dirty="0"/>
                        <a:t>2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</a:t>
                      </a:r>
                    </a:p>
                    <a:p>
                      <a:pPr algn="ctr"/>
                      <a:r>
                        <a:rPr lang="fr-FR" sz="900" dirty="0"/>
                        <a:t>1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Aucun décalage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7291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endParaRPr lang="fr-FR" sz="14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9038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Le placage est parfaitement appliqué. </a:t>
                      </a:r>
                    </a:p>
                    <a:p>
                      <a:r>
                        <a:rPr lang="fr-FR" sz="1400" dirty="0"/>
                        <a:t>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plus d’une trace de colle, plus d’une arrête n’est pas fermée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une traces de colles ou une arrête n’est pas fermée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Toute les arrêtes sont parfaitement fermées, la surface est propre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82567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La placage n’est pas vif sur les arrêtes du meubles, un chanfrein ou un ponçage a été réalisé</a:t>
                      </a:r>
                    </a:p>
                    <a:p>
                      <a:r>
                        <a:rPr lang="fr-FR" sz="1400" dirty="0"/>
                        <a:t>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Plus de deux arrêtes vives</a:t>
                      </a:r>
                    </a:p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dirty="0"/>
                        <a:t>Deux arrêtes vives</a:t>
                      </a:r>
                    </a:p>
                    <a:p>
                      <a:pPr algn="ctr"/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Une arrête vive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Aucune arête vives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863720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Les portes sont poncés et prêtent à accueillir la finition </a:t>
                      </a:r>
                    </a:p>
                    <a:p>
                      <a:r>
                        <a:rPr lang="fr-FR" sz="1400" dirty="0"/>
                        <a:t>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effectué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effectué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4252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finale: 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5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Critères de notation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Noms et prénoms de l’élève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Instructions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Assembler le meuble en respectant les normes esthétiques et techniques d’un ouvrage de menuiserie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A Vérifier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L’ouvrage est d’équerre 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Les diagonales intérieur du meuble sont égales 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Il n’y a pas de trace de serrage sur l’extérieur du meuble (</a:t>
            </a:r>
            <a:r>
              <a:rPr lang="fr-FR" sz="1600" dirty="0"/>
              <a:t>marque de serrage ou une empreinte de serre-joint)</a:t>
            </a:r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Il n’y a pas d’écart entre les éléments du meuble après collage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Les montants sont à fleur de face des traverses ou les traverses sont légèrement en retrait par rapport au montants (l’aggloméré n’est pas voyant) 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Les montants sont à fleur des traverses à l’extérieur de l’ouvrage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/>
              <a:t>Compétences évaluées :</a:t>
            </a:r>
          </a:p>
          <a:p>
            <a:endParaRPr lang="fr-FR" sz="1400" b="1" dirty="0"/>
          </a:p>
          <a:p>
            <a:r>
              <a:rPr lang="fr-FR" sz="1400" b="1" dirty="0"/>
              <a:t>C3.6 Conduire les opérations de montage et de finition</a:t>
            </a:r>
          </a:p>
          <a:p>
            <a:r>
              <a:rPr lang="fr-FR" sz="1400" b="1" dirty="0"/>
              <a:t>	Sous-compétences :</a:t>
            </a:r>
          </a:p>
          <a:p>
            <a:r>
              <a:rPr lang="fr-FR" sz="1400" b="1" dirty="0"/>
              <a:t>	</a:t>
            </a:r>
            <a:r>
              <a:rPr lang="fr-FR" sz="1400" dirty="0"/>
              <a:t>C3.62 Cadrer, monter et</a:t>
            </a:r>
          </a:p>
          <a:p>
            <a:r>
              <a:rPr lang="fr-FR" sz="1400" dirty="0"/>
              <a:t>	solidariser les sous-</a:t>
            </a:r>
          </a:p>
          <a:p>
            <a:r>
              <a:rPr lang="fr-FR" sz="1400" dirty="0"/>
              <a:t>	ensembles</a:t>
            </a:r>
          </a:p>
          <a:p>
            <a:r>
              <a:rPr lang="fr-FR" sz="1400" dirty="0"/>
              <a:t>	C3.65 Contrôler en cours, en fin</a:t>
            </a:r>
          </a:p>
          <a:p>
            <a:r>
              <a:rPr lang="fr-FR" sz="1400" dirty="0"/>
              <a:t>	de montage et de finition :</a:t>
            </a:r>
          </a:p>
          <a:p>
            <a:r>
              <a:rPr lang="fr-FR" sz="1400" dirty="0"/>
              <a:t>	les caractéristiques</a:t>
            </a:r>
          </a:p>
          <a:p>
            <a:r>
              <a:rPr lang="fr-FR" sz="1400" dirty="0"/>
              <a:t>	fonctionnelles,</a:t>
            </a:r>
          </a:p>
          <a:p>
            <a:r>
              <a:rPr lang="fr-FR" sz="1400" dirty="0"/>
              <a:t>	dimensionnelles,</a:t>
            </a:r>
          </a:p>
          <a:p>
            <a:r>
              <a:rPr lang="fr-FR" sz="1400" dirty="0"/>
              <a:t>	géométriques, esthétiques</a:t>
            </a:r>
          </a:p>
          <a:p>
            <a:r>
              <a:rPr lang="fr-FR" sz="1400" b="1" dirty="0"/>
              <a:t>	</a:t>
            </a:r>
          </a:p>
          <a:p>
            <a:endParaRPr lang="fr-FR" sz="1400" b="1" dirty="0"/>
          </a:p>
          <a:p>
            <a:endParaRPr lang="fr-FR" sz="1400" b="1" dirty="0"/>
          </a:p>
          <a:p>
            <a:endParaRPr lang="fr-FR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Technicien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Menuisier Agenceur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Assemblage de l’ouvrage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CB8B3A-B6F8-4548-A2DA-06057CDA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14545"/>
              </p:ext>
            </p:extLst>
          </p:nvPr>
        </p:nvGraphicFramePr>
        <p:xfrm>
          <a:off x="4039556" y="944558"/>
          <a:ext cx="7040233" cy="967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173">
                  <a:extLst>
                    <a:ext uri="{9D8B030D-6E8A-4147-A177-3AD203B41FA5}">
                      <a16:colId xmlns:a16="http://schemas.microsoft.com/office/drawing/2014/main" val="2787692130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60764972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7958878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96349365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319960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352440158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Critère évalué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Absence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maitrisé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Moyennement acquis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satisfaisant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Très satisfaisant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66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L’ouvrage est d’équerre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6415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Les montants sont à fleur des traverses à l’extérieur de l’ouvrage</a:t>
                      </a:r>
                    </a:p>
                    <a:p>
                      <a:r>
                        <a:rPr lang="fr-FR" sz="1400" dirty="0"/>
                        <a:t>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 err="1"/>
                        <a:t>Désaffleur</a:t>
                      </a:r>
                      <a:r>
                        <a:rPr lang="fr-FR" sz="900" dirty="0"/>
                        <a:t>  qui laisse apparaitre l’aggloméré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Léger </a:t>
                      </a:r>
                      <a:r>
                        <a:rPr lang="fr-FR" sz="900" dirty="0" err="1"/>
                        <a:t>désaffleur</a:t>
                      </a:r>
                      <a:r>
                        <a:rPr lang="fr-FR" sz="900" dirty="0"/>
                        <a:t>  qui ne laisse pas voir l’aggloméré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 fleur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7291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Les diagonales intérieur du meuble sont égales  </a:t>
                      </a:r>
                      <a:r>
                        <a:rPr lang="fr-FR" sz="1400" dirty="0"/>
                        <a:t>(4 pts)</a:t>
                      </a:r>
                      <a:endParaRPr lang="fr-FR" sz="14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JetBrains Mono" panose="02000009000000000000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une différence de plus de deux millimètres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une différence de deux millimètres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une différence d’un millimètres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Les hauteurs sont identiques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038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Il n’y a pas de trace de serrage à l’extérieur du meuble 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plus de deux traces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deux traces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une trace</a:t>
                      </a:r>
                    </a:p>
                    <a:p>
                      <a:pPr algn="ctr"/>
                      <a:endParaRPr lang="fr-FR" sz="900" dirty="0"/>
                    </a:p>
                    <a:p>
                      <a:pPr algn="ctr"/>
                      <a:r>
                        <a:rPr lang="fr-FR" sz="900" dirty="0"/>
                        <a:t>(rayure, pression)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n’y a aucune trace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82567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Il n’y a pas d’écart entre les éléments du meuble après collage </a:t>
                      </a:r>
                      <a:r>
                        <a:rPr lang="fr-FR" sz="1400" dirty="0"/>
                        <a:t>(4 pts)</a:t>
                      </a:r>
                      <a:endParaRPr lang="fr-FR" sz="14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JetBrains Mono" panose="02000009000000000000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 écart de plus d’un millimètre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y a un écart d’un millimètre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n’y a pas d’écart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863720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Les montants (face) à fleur des traverses ou les traverses légèrement en retrait au montants </a:t>
                      </a:r>
                      <a:r>
                        <a:rPr lang="fr-FR" sz="1400" dirty="0"/>
                        <a:t>(4 pts)</a:t>
                      </a:r>
                      <a:endParaRPr lang="fr-FR" sz="14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JetBrains Mono" panose="02000009000000000000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l’aggloméré n’est pas voyant à la jointure entre les montants et traverses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Les traverses sont légèrement en avant par rapport au montant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72000"/>
                      <a:r>
                        <a:rPr lang="fr-FR" sz="9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Les montants sont à fleur ou les traverses légèrement en retrait.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4252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finale: 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82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Critères de notation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Noms et prénoms de l’élève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Instructions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Rédiger un rapport de stage et effectuer un oral de dix minutes en présentant une réalisation et un chantier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A Vérifier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temps de parole est respecté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L’élève traite de la sécurité sur les machine et pour l’opérateur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L’élève utilise des termes techniques et approprié à l’activité qu’il présente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L’élève explique la manière d’utiliser une machine ou un outils qu’il présente dans son rapport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L’élève explique des termes techniques en utilisés dans son exposé 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L’élève propose une modification justifiés de son activité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/>
              <a:t>Compétences évaluées :</a:t>
            </a:r>
          </a:p>
          <a:p>
            <a:endParaRPr lang="fr-FR" sz="1400" b="1" dirty="0"/>
          </a:p>
          <a:p>
            <a:r>
              <a:rPr lang="fr-FR" sz="1400" b="1" dirty="0"/>
              <a:t>C6.12</a:t>
            </a:r>
          </a:p>
          <a:p>
            <a:r>
              <a:rPr lang="fr-FR" sz="1400" dirty="0"/>
              <a:t>Exposer et argumenter des solutions de modifications	</a:t>
            </a:r>
          </a:p>
          <a:p>
            <a:endParaRPr lang="fr-FR" sz="1400" b="1" dirty="0"/>
          </a:p>
          <a:p>
            <a:r>
              <a:rPr lang="fr-FR" sz="1400" b="1" dirty="0"/>
              <a:t>C6.23</a:t>
            </a:r>
          </a:p>
          <a:p>
            <a:r>
              <a:rPr lang="fr-FR" sz="1400" dirty="0"/>
              <a:t>Informer sur la sécurité pour l’utilisation des machines et des matériels à l’atelier et sur chantier</a:t>
            </a:r>
          </a:p>
          <a:p>
            <a:endParaRPr lang="fr-FR" sz="1400" b="1" dirty="0"/>
          </a:p>
          <a:p>
            <a:r>
              <a:rPr lang="fr-FR" sz="1400" b="1" dirty="0"/>
              <a:t>C6.31</a:t>
            </a:r>
          </a:p>
          <a:p>
            <a:r>
              <a:rPr lang="fr-FR" sz="1400" dirty="0"/>
              <a:t>Exposer et expliciter la mise en service et le fonctionnement d’appareils et de matériels</a:t>
            </a:r>
          </a:p>
          <a:p>
            <a:endParaRPr lang="fr-FR" sz="1400" b="1" dirty="0"/>
          </a:p>
          <a:p>
            <a:r>
              <a:rPr lang="fr-FR" sz="1400" b="1" dirty="0"/>
              <a:t>C6.32</a:t>
            </a:r>
          </a:p>
          <a:p>
            <a:r>
              <a:rPr lang="fr-FR" sz="1400" dirty="0"/>
              <a:t>Exposer et expliciter l’ensemble des</a:t>
            </a:r>
          </a:p>
          <a:p>
            <a:r>
              <a:rPr lang="fr-FR" sz="1400" dirty="0"/>
              <a:t>informations et des décisions relatives à la gestion du suivi de l’ajustement, de la</a:t>
            </a:r>
          </a:p>
          <a:p>
            <a:r>
              <a:rPr lang="fr-FR" sz="1400" dirty="0"/>
              <a:t>fabrication et de la pose</a:t>
            </a:r>
          </a:p>
          <a:p>
            <a:endParaRPr lang="fr-FR" sz="1400" b="1" dirty="0"/>
          </a:p>
          <a:p>
            <a:endParaRPr lang="fr-FR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Technicien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Menuisier Agenceur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Oral et rapport d’activité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CB8B3A-B6F8-4548-A2DA-06057CDA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41251"/>
              </p:ext>
            </p:extLst>
          </p:nvPr>
        </p:nvGraphicFramePr>
        <p:xfrm>
          <a:off x="4039556" y="944558"/>
          <a:ext cx="6980869" cy="967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173">
                  <a:extLst>
                    <a:ext uri="{9D8B030D-6E8A-4147-A177-3AD203B41FA5}">
                      <a16:colId xmlns:a16="http://schemas.microsoft.com/office/drawing/2014/main" val="2787692130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60764972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7958878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96349365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3199609"/>
                    </a:ext>
                  </a:extLst>
                </a:gridCol>
                <a:gridCol w="898048">
                  <a:extLst>
                    <a:ext uri="{9D8B030D-6E8A-4147-A177-3AD203B41FA5}">
                      <a16:colId xmlns:a16="http://schemas.microsoft.com/office/drawing/2014/main" val="352440158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Critère évalué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Pas de rapport d’activité</a:t>
                      </a:r>
                    </a:p>
                    <a:p>
                      <a:pPr algn="ctr"/>
                      <a:endParaRPr lang="fr-FR" sz="900" dirty="0"/>
                    </a:p>
                    <a:p>
                      <a:pPr algn="ctr"/>
                      <a:r>
                        <a:rPr lang="fr-FR" sz="900" dirty="0"/>
                        <a:t>= </a:t>
                      </a:r>
                    </a:p>
                    <a:p>
                      <a:pPr algn="ctr"/>
                      <a:endParaRPr lang="fr-FR" sz="900" dirty="0"/>
                    </a:p>
                    <a:p>
                      <a:pPr algn="ctr"/>
                      <a:r>
                        <a:rPr lang="fr-FR" sz="900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maitrisé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Moyennement acquis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satisfaisant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Très satisfaisant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66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L’oral respecte les 10 minutes 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Moins de 5 minutes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5 à 6 minutes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7 à 8 minutes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9 à 10 minutes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16415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L’exposé traite de la sécurité sur les machines et pour l’opérateur </a:t>
                      </a:r>
                      <a:r>
                        <a:rPr lang="fr-FR" sz="1400" dirty="0"/>
                        <a:t>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La sécurité n’est pas mentionné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Il n’y pas une des deux informations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Les deux informations sont traitées et claires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77291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Plusieurs termes techniques propres à l’activité présentée sont utilisés </a:t>
                      </a:r>
                      <a:r>
                        <a:rPr lang="fr-FR" sz="1400" dirty="0"/>
                        <a:t>(4 pts)</a:t>
                      </a:r>
                      <a:endParaRPr lang="fr-FR" sz="14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JetBrains Mono" panose="02000009000000000000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L’oral est pauvre en termes techniques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Les termes techniques sont inappropriés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Les termes techniques sont employés de manière appropriée.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9038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/>
                        <a:t>L’utilisation d’une machine ou d’un outil est détaillé et conforme à l’utilisation en menuiserie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Les machines ou les outils ne sont pas cités.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L’utilisation est peu compréhensible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Détails et utilisation de machines ou d’outils de menuiserie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82567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Deux termes techniques sont expliqués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L’élève ne sait pas expliquer les termes techniques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L’explication est hésitante ou partielle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L’explication est claire et compréhensible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863720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72000"/>
                      <a:r>
                        <a:rPr lang="fr-FR" sz="14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L’élève est capable de proposer et d’expliquer une modification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Aucune modification n’est proposés</a:t>
                      </a:r>
                      <a:endParaRPr lang="fr-FR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Les modifications proposées ne sont pas justifié ou mal expliquées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fr-FR" sz="90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JetBrains Mono" panose="02000009000000000000" pitchFamily="49" charset="0"/>
                          <a:cs typeface="Courier New" panose="02070309020205020404" pitchFamily="49" charset="0"/>
                        </a:rPr>
                        <a:t>Les modifications sont justifiées et expliquées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4252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finale: 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07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1972</TotalTime>
  <Words>1567</Words>
  <Application>Microsoft Office PowerPoint</Application>
  <PresentationFormat>Custom</PresentationFormat>
  <Paragraphs>326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Comic Sans MS</vt:lpstr>
      <vt:lpstr>Courier New</vt:lpstr>
      <vt:lpstr>JetBrains Mono</vt:lpstr>
      <vt:lpstr>OpenDyslexic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des thèmes Hadia</dc:creator>
  <cp:lastModifiedBy>Kevin Du Chevreuil</cp:lastModifiedBy>
  <cp:revision>896</cp:revision>
  <cp:lastPrinted>2024-10-27T15:54:24Z</cp:lastPrinted>
  <dcterms:created xsi:type="dcterms:W3CDTF">2024-10-21T13:12:09Z</dcterms:created>
  <dcterms:modified xsi:type="dcterms:W3CDTF">2025-01-24T19:16:15Z</dcterms:modified>
</cp:coreProperties>
</file>