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332" r:id="rId3"/>
    <p:sldId id="328" r:id="rId4"/>
    <p:sldId id="373" r:id="rId5"/>
    <p:sldId id="330" r:id="rId6"/>
    <p:sldId id="329" r:id="rId7"/>
    <p:sldId id="331" r:id="rId8"/>
    <p:sldId id="333" r:id="rId9"/>
    <p:sldId id="334" r:id="rId10"/>
    <p:sldId id="335" r:id="rId11"/>
    <p:sldId id="257" r:id="rId12"/>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1" autoAdjust="0"/>
    <p:restoredTop sz="94660"/>
  </p:normalViewPr>
  <p:slideViewPr>
    <p:cSldViewPr snapToGrid="0">
      <p:cViewPr varScale="1">
        <p:scale>
          <a:sx n="57" d="100"/>
          <a:sy n="57" d="100"/>
        </p:scale>
        <p:origin x="936"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04/02/2025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04/02/2025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04/02/2025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04/02/2025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04/02/2025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04/02/2025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04/02/2025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04/02/2025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l’I.R</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402060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B2520-4207-4779-803E-0B79AAE451DD}"/>
              </a:ext>
            </a:extLst>
          </p:cNvPr>
          <p:cNvPicPr>
            <a:picLocks noChangeAspect="1"/>
          </p:cNvPicPr>
          <p:nvPr/>
        </p:nvPicPr>
        <p:blipFill>
          <a:blip r:embed="rId2"/>
          <a:stretch>
            <a:fillRect/>
          </a:stretch>
        </p:blipFill>
        <p:spPr>
          <a:xfrm>
            <a:off x="97002" y="1296353"/>
            <a:ext cx="14632442" cy="7916380"/>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grpSp>
        <p:nvGrpSpPr>
          <p:cNvPr id="4" name="Group 3">
            <a:extLst>
              <a:ext uri="{FF2B5EF4-FFF2-40B4-BE49-F238E27FC236}">
                <a16:creationId xmlns:a16="http://schemas.microsoft.com/office/drawing/2014/main" id="{DD1F893E-D0E7-4246-8C4F-31691C8D837C}"/>
              </a:ext>
            </a:extLst>
          </p:cNvPr>
          <p:cNvGrpSpPr/>
          <p:nvPr/>
        </p:nvGrpSpPr>
        <p:grpSpPr>
          <a:xfrm>
            <a:off x="11230562" y="5977468"/>
            <a:ext cx="3726045" cy="3154408"/>
            <a:chOff x="11213629" y="5626385"/>
            <a:chExt cx="3630093" cy="2911950"/>
          </a:xfrm>
        </p:grpSpPr>
        <p:sp>
          <p:nvSpPr>
            <p:cNvPr id="31" name="Rectangle 30"/>
            <p:cNvSpPr/>
            <p:nvPr/>
          </p:nvSpPr>
          <p:spPr>
            <a:xfrm>
              <a:off x="11213629" y="5626385"/>
              <a:ext cx="3630092"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pic>
          <p:nvPicPr>
            <p:cNvPr id="3" name="Picture 2">
              <a:extLst>
                <a:ext uri="{FF2B5EF4-FFF2-40B4-BE49-F238E27FC236}">
                  <a16:creationId xmlns:a16="http://schemas.microsoft.com/office/drawing/2014/main" id="{7C9A4C08-3028-4C6B-BA56-4D43EF9CFDE1}"/>
                </a:ext>
              </a:extLst>
            </p:cNvPr>
            <p:cNvPicPr>
              <a:picLocks noChangeAspect="1"/>
            </p:cNvPicPr>
            <p:nvPr/>
          </p:nvPicPr>
          <p:blipFill>
            <a:blip r:embed="rId5"/>
            <a:stretch>
              <a:fillRect/>
            </a:stretch>
          </p:blipFill>
          <p:spPr>
            <a:xfrm>
              <a:off x="11230052" y="6236652"/>
              <a:ext cx="3613670" cy="2301683"/>
            </a:xfrm>
            <a:prstGeom prst="rect">
              <a:avLst/>
            </a:prstGeom>
            <a:ln w="38100">
              <a:solidFill>
                <a:schemeClr val="tx1"/>
              </a:solidFill>
            </a:ln>
          </p:spPr>
        </p:pic>
      </p:gr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 et 5 mm</a:t>
            </a:r>
          </a:p>
        </p:txBody>
      </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2"/>
            <a:ext cx="7040235" cy="508580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b="1" dirty="0">
              <a:cs typeface="Arial" panose="020B0604020202020204" pitchFamily="34" charset="0"/>
            </a:endParaRPr>
          </a:p>
          <a:p>
            <a:pPr marL="72000" algn="ctr"/>
            <a:r>
              <a:rPr lang="fr-FR" b="1" dirty="0">
                <a:cs typeface="Arial" panose="020B0604020202020204" pitchFamily="34" charset="0"/>
              </a:rPr>
              <a:t>Informations</a:t>
            </a:r>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r>
              <a:rPr lang="fr-FR" sz="1600" b="1" dirty="0">
                <a:cs typeface="Arial" panose="020B0604020202020204" pitchFamily="34" charset="0"/>
              </a:rPr>
              <a:t>Les repères : </a:t>
            </a:r>
            <a:r>
              <a:rPr lang="fr-FR" sz="1600" dirty="0">
                <a:cs typeface="Arial" panose="020B0604020202020204" pitchFamily="34" charset="0"/>
              </a:rPr>
              <a:t>100, 200, 300… à chaque éléments différents</a:t>
            </a:r>
          </a:p>
          <a:p>
            <a:pPr marL="72000"/>
            <a:endParaRPr lang="fr-FR" sz="1600" dirty="0">
              <a:cs typeface="Arial" panose="020B0604020202020204" pitchFamily="34" charset="0"/>
            </a:endParaRPr>
          </a:p>
          <a:p>
            <a:pPr marL="72000"/>
            <a:r>
              <a:rPr lang="fr-FR" sz="1600" b="1" dirty="0">
                <a:cs typeface="Arial" panose="020B0604020202020204" pitchFamily="34" charset="0"/>
              </a:rPr>
              <a:t>La désignation : </a:t>
            </a:r>
            <a:r>
              <a:rPr lang="fr-FR" sz="1600" dirty="0">
                <a:cs typeface="Arial" panose="020B0604020202020204" pitchFamily="34" charset="0"/>
              </a:rPr>
              <a:t>Montants, montant intermédiaire, traverses, traverse intermédiaire</a:t>
            </a:r>
          </a:p>
          <a:p>
            <a:pPr marL="72000"/>
            <a:endParaRPr lang="fr-FR" sz="1600" dirty="0">
              <a:cs typeface="Arial" panose="020B0604020202020204" pitchFamily="34" charset="0"/>
            </a:endParaRPr>
          </a:p>
          <a:p>
            <a:pPr marL="72000"/>
            <a:r>
              <a:rPr lang="fr-FR" sz="1600" b="1" dirty="0">
                <a:cs typeface="Arial" panose="020B0604020202020204" pitchFamily="34" charset="0"/>
              </a:rPr>
              <a:t>La matière : </a:t>
            </a:r>
            <a:r>
              <a:rPr lang="fr-FR" sz="1600" dirty="0">
                <a:cs typeface="Arial" panose="020B0604020202020204" pitchFamily="34" charset="0"/>
              </a:rPr>
              <a:t>Bois massif, frêne, chêne, châtaigner …</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finies : </a:t>
            </a:r>
            <a:r>
              <a:rPr lang="fr-FR" sz="1600" dirty="0">
                <a:cs typeface="Arial" panose="020B0604020202020204" pitchFamily="34" charset="0"/>
              </a:rPr>
              <a:t>Celles indiquées sur le plan</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majorées : </a:t>
            </a:r>
            <a:r>
              <a:rPr lang="fr-FR" sz="1600" dirty="0">
                <a:cs typeface="Arial" panose="020B0604020202020204" pitchFamily="34" charset="0"/>
              </a:rPr>
              <a:t>+50 en longueur, +5 en largeur, +5 en épaisseur</a:t>
            </a:r>
          </a:p>
        </p:txBody>
      </p:sp>
      <p:sp>
        <p:nvSpPr>
          <p:cNvPr id="18" name="Rectangle 17"/>
          <p:cNvSpPr/>
          <p:nvPr/>
        </p:nvSpPr>
        <p:spPr>
          <a:xfrm>
            <a:off x="179676" y="1398670"/>
            <a:ext cx="3763202" cy="386701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b="1" dirty="0">
              <a:cs typeface="Arial" panose="020B0604020202020204" pitchFamily="34" charset="0"/>
            </a:endParaRPr>
          </a:p>
          <a:p>
            <a:pPr marL="72000" algn="ctr"/>
            <a:r>
              <a:rPr lang="fr-FR" b="1" dirty="0">
                <a:cs typeface="Arial" panose="020B0604020202020204" pitchFamily="34" charset="0"/>
              </a:rPr>
              <a:t> Remplir la feuille de débit </a:t>
            </a:r>
          </a:p>
          <a:p>
            <a:pPr marL="72000" algn="ctr"/>
            <a:endParaRPr lang="fr-FR" sz="1600" b="1" dirty="0">
              <a:cs typeface="Arial" panose="020B0604020202020204" pitchFamily="34" charset="0"/>
            </a:endParaRPr>
          </a:p>
          <a:p>
            <a:pPr marL="72000"/>
            <a:r>
              <a:rPr lang="fr-FR" sz="1600" dirty="0">
                <a:cs typeface="Arial" panose="020B0604020202020204" pitchFamily="34" charset="0"/>
              </a:rPr>
              <a:t>A l’aide du plan, remplir cette feuille de débit en indiquant un repère différent entre les montants et les traverses.</a:t>
            </a:r>
          </a:p>
          <a:p>
            <a:pPr marL="72000"/>
            <a:endParaRPr lang="fr-FR" sz="1600" dirty="0">
              <a:cs typeface="Arial" panose="020B0604020202020204" pitchFamily="34" charset="0"/>
            </a:endParaRPr>
          </a:p>
          <a:p>
            <a:pPr marL="72000"/>
            <a:r>
              <a:rPr lang="fr-FR" sz="1600" dirty="0">
                <a:cs typeface="Arial" panose="020B0604020202020204" pitchFamily="34" charset="0"/>
              </a:rPr>
              <a:t>Grouper les éléments entre eux si les longueurs, largeurs et épaisseurs sont identiques.</a:t>
            </a:r>
          </a:p>
          <a:p>
            <a:pPr marL="72000"/>
            <a:endParaRPr lang="fr-FR" sz="1600" dirty="0">
              <a:cs typeface="Arial" panose="020B0604020202020204" pitchFamily="34" charset="0"/>
            </a:endParaRPr>
          </a:p>
          <a:p>
            <a:pPr marL="72000"/>
            <a:r>
              <a:rPr lang="fr-FR" sz="1600" dirty="0">
                <a:cs typeface="Arial" panose="020B0604020202020204" pitchFamily="34" charset="0"/>
              </a:rPr>
              <a:t>Ajouter les cotes majorées pour la découpe aux machines.</a:t>
            </a:r>
            <a:endParaRPr lang="fr-FR" sz="1600" b="1" dirty="0">
              <a:cs typeface="Arial" panose="020B0604020202020204" pitchFamily="34" charset="0"/>
            </a:endParaRPr>
          </a:p>
        </p:txBody>
      </p:sp>
      <p:sp>
        <p:nvSpPr>
          <p:cNvPr id="19" name="Rectangle 18"/>
          <p:cNvSpPr/>
          <p:nvPr/>
        </p:nvSpPr>
        <p:spPr>
          <a:xfrm>
            <a:off x="11213630" y="1390648"/>
            <a:ext cx="3726044" cy="387503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nSpc>
                <a:spcPct val="200000"/>
              </a:lnSpc>
            </a:pPr>
            <a:r>
              <a:rPr lang="fr-FR" sz="1600" dirty="0">
                <a:cs typeface="Arial" panose="020B0604020202020204" pitchFamily="34" charset="0"/>
              </a:rPr>
              <a:t>Nom : 		……………………… </a:t>
            </a:r>
          </a:p>
          <a:p>
            <a:pPr>
              <a:lnSpc>
                <a:spcPct val="200000"/>
              </a:lnSpc>
            </a:pPr>
            <a:r>
              <a:rPr lang="fr-FR" sz="1600" dirty="0">
                <a:cs typeface="Arial" panose="020B0604020202020204" pitchFamily="34" charset="0"/>
              </a:rPr>
              <a:t>Prénom : 		………………………</a:t>
            </a:r>
          </a:p>
          <a:p>
            <a:pPr>
              <a:lnSpc>
                <a:spcPct val="200000"/>
              </a:lnSpc>
            </a:pPr>
            <a:r>
              <a:rPr lang="fr-FR" sz="1600" dirty="0">
                <a:cs typeface="Arial" panose="020B0604020202020204" pitchFamily="34" charset="0"/>
              </a:rPr>
              <a:t>Classe : 		………………………</a:t>
            </a:r>
          </a:p>
          <a:p>
            <a:pPr>
              <a:lnSpc>
                <a:spcPct val="200000"/>
              </a:lnSpc>
            </a:pPr>
            <a:r>
              <a:rPr lang="fr-FR" sz="1600" dirty="0">
                <a:cs typeface="Arial" panose="020B0604020202020204" pitchFamily="34" charset="0"/>
              </a:rPr>
              <a:t>Note : 		…………………../20</a:t>
            </a:r>
          </a:p>
          <a:p>
            <a:pPr>
              <a:lnSpc>
                <a:spcPct val="200000"/>
              </a:lnSpc>
            </a:pPr>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feuille de débit</a:t>
            </a:r>
          </a:p>
        </p:txBody>
      </p:sp>
      <p:graphicFrame>
        <p:nvGraphicFramePr>
          <p:cNvPr id="11" name="Table 10">
            <a:extLst>
              <a:ext uri="{FF2B5EF4-FFF2-40B4-BE49-F238E27FC236}">
                <a16:creationId xmlns:a16="http://schemas.microsoft.com/office/drawing/2014/main" id="{6895ADAD-F51E-42FB-AA98-E082422EFEAD}"/>
              </a:ext>
            </a:extLst>
          </p:cNvPr>
          <p:cNvGraphicFramePr>
            <a:graphicFrameLocks noGrp="1"/>
          </p:cNvGraphicFramePr>
          <p:nvPr>
            <p:extLst>
              <p:ext uri="{D42A27DB-BD31-4B8C-83A1-F6EECF244321}">
                <p14:modId xmlns:p14="http://schemas.microsoft.com/office/powerpoint/2010/main" val="489102341"/>
              </p:ext>
            </p:extLst>
          </p:nvPr>
        </p:nvGraphicFramePr>
        <p:xfrm>
          <a:off x="179676" y="5417444"/>
          <a:ext cx="14775770" cy="5202435"/>
        </p:xfrm>
        <a:graphic>
          <a:graphicData uri="http://schemas.openxmlformats.org/drawingml/2006/table">
            <a:tbl>
              <a:tblPr firstRow="1" bandRow="1">
                <a:effectLst/>
                <a:tableStyleId>{5940675A-B579-460E-94D1-54222C63F5DA}</a:tableStyleId>
              </a:tblPr>
              <a:tblGrid>
                <a:gridCol w="1477577">
                  <a:extLst>
                    <a:ext uri="{9D8B030D-6E8A-4147-A177-3AD203B41FA5}">
                      <a16:colId xmlns:a16="http://schemas.microsoft.com/office/drawing/2014/main" val="187150873"/>
                    </a:ext>
                  </a:extLst>
                </a:gridCol>
                <a:gridCol w="1477577">
                  <a:extLst>
                    <a:ext uri="{9D8B030D-6E8A-4147-A177-3AD203B41FA5}">
                      <a16:colId xmlns:a16="http://schemas.microsoft.com/office/drawing/2014/main" val="1209721339"/>
                    </a:ext>
                  </a:extLst>
                </a:gridCol>
                <a:gridCol w="1477577">
                  <a:extLst>
                    <a:ext uri="{9D8B030D-6E8A-4147-A177-3AD203B41FA5}">
                      <a16:colId xmlns:a16="http://schemas.microsoft.com/office/drawing/2014/main" val="162324528"/>
                    </a:ext>
                  </a:extLst>
                </a:gridCol>
                <a:gridCol w="1477577">
                  <a:extLst>
                    <a:ext uri="{9D8B030D-6E8A-4147-A177-3AD203B41FA5}">
                      <a16:colId xmlns:a16="http://schemas.microsoft.com/office/drawing/2014/main" val="903695711"/>
                    </a:ext>
                  </a:extLst>
                </a:gridCol>
                <a:gridCol w="1477577">
                  <a:extLst>
                    <a:ext uri="{9D8B030D-6E8A-4147-A177-3AD203B41FA5}">
                      <a16:colId xmlns:a16="http://schemas.microsoft.com/office/drawing/2014/main" val="401433737"/>
                    </a:ext>
                  </a:extLst>
                </a:gridCol>
                <a:gridCol w="1477577">
                  <a:extLst>
                    <a:ext uri="{9D8B030D-6E8A-4147-A177-3AD203B41FA5}">
                      <a16:colId xmlns:a16="http://schemas.microsoft.com/office/drawing/2014/main" val="1616956812"/>
                    </a:ext>
                  </a:extLst>
                </a:gridCol>
                <a:gridCol w="1477577">
                  <a:extLst>
                    <a:ext uri="{9D8B030D-6E8A-4147-A177-3AD203B41FA5}">
                      <a16:colId xmlns:a16="http://schemas.microsoft.com/office/drawing/2014/main" val="2884985826"/>
                    </a:ext>
                  </a:extLst>
                </a:gridCol>
                <a:gridCol w="1477577">
                  <a:extLst>
                    <a:ext uri="{9D8B030D-6E8A-4147-A177-3AD203B41FA5}">
                      <a16:colId xmlns:a16="http://schemas.microsoft.com/office/drawing/2014/main" val="2944062975"/>
                    </a:ext>
                  </a:extLst>
                </a:gridCol>
                <a:gridCol w="1477577">
                  <a:extLst>
                    <a:ext uri="{9D8B030D-6E8A-4147-A177-3AD203B41FA5}">
                      <a16:colId xmlns:a16="http://schemas.microsoft.com/office/drawing/2014/main" val="1865196824"/>
                    </a:ext>
                  </a:extLst>
                </a:gridCol>
                <a:gridCol w="1477577">
                  <a:extLst>
                    <a:ext uri="{9D8B030D-6E8A-4147-A177-3AD203B41FA5}">
                      <a16:colId xmlns:a16="http://schemas.microsoft.com/office/drawing/2014/main" val="401759116"/>
                    </a:ext>
                  </a:extLst>
                </a:gridCol>
              </a:tblGrid>
              <a:tr h="882523">
                <a:tc rowSpan="2">
                  <a:txBody>
                    <a:bodyPr/>
                    <a:lstStyle/>
                    <a:p>
                      <a:pPr algn="ctr"/>
                      <a:r>
                        <a:rPr lang="fr-FR" sz="1600" dirty="0"/>
                        <a:t>Repère</a:t>
                      </a:r>
                    </a:p>
                  </a:txBody>
                  <a:tcPr marL="113395" marR="113395" marT="56698" marB="56698" anchor="ctr">
                    <a:solidFill>
                      <a:schemeClr val="bg2"/>
                    </a:solidFill>
                  </a:tcPr>
                </a:tc>
                <a:tc rowSpan="2">
                  <a:txBody>
                    <a:bodyPr/>
                    <a:lstStyle/>
                    <a:p>
                      <a:pPr algn="ctr"/>
                      <a:r>
                        <a:rPr lang="fr-FR" sz="16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t>Quantité</a:t>
                      </a:r>
                    </a:p>
                  </a:txBody>
                  <a:tcPr marL="113395" marR="113395" marT="56698" marB="56698" anchor="ctr">
                    <a:solidFill>
                      <a:schemeClr val="bg2"/>
                    </a:solidFill>
                  </a:tcPr>
                </a:tc>
                <a:tc rowSpan="2">
                  <a:txBody>
                    <a:bodyPr/>
                    <a:lstStyle/>
                    <a:p>
                      <a:pPr algn="ctr"/>
                      <a:r>
                        <a:rPr lang="fr-FR" sz="1600" dirty="0"/>
                        <a:t>Matière</a:t>
                      </a:r>
                    </a:p>
                    <a:p>
                      <a:pPr algn="ctr"/>
                      <a:endParaRPr lang="fr-FR" sz="1600" dirty="0"/>
                    </a:p>
                    <a:p>
                      <a:pPr algn="ctr"/>
                      <a:r>
                        <a:rPr lang="fr-FR" sz="1600" dirty="0"/>
                        <a:t>Ou essence</a:t>
                      </a:r>
                    </a:p>
                  </a:txBody>
                  <a:tcPr marL="113395" marR="113395" marT="56698" marB="56698" anchor="ctr">
                    <a:solidFill>
                      <a:schemeClr val="bg2"/>
                    </a:solidFill>
                  </a:tcPr>
                </a:tc>
                <a:tc gridSpan="3">
                  <a:txBody>
                    <a:bodyPr/>
                    <a:lstStyle/>
                    <a:p>
                      <a:pPr algn="ctr"/>
                      <a:r>
                        <a:rPr lang="fr-FR" sz="1600" dirty="0"/>
                        <a:t>Dimensions finies </a:t>
                      </a:r>
                    </a:p>
                    <a:p>
                      <a:pPr algn="ctr"/>
                      <a:r>
                        <a:rPr lang="fr-FR" sz="1600" dirty="0"/>
                        <a:t>(Aux</a:t>
                      </a:r>
                      <a:r>
                        <a:rPr lang="fr-FR" sz="1600" baseline="0" dirty="0"/>
                        <a:t> cotes du plan)</a:t>
                      </a:r>
                      <a:endParaRPr lang="fr-FR" sz="16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tc gridSpan="3">
                  <a:txBody>
                    <a:bodyPr/>
                    <a:lstStyle/>
                    <a:p>
                      <a:pPr algn="ctr"/>
                      <a:r>
                        <a:rPr lang="fr-FR" sz="1600" dirty="0"/>
                        <a:t>Dimensions majorées ou brutes</a:t>
                      </a:r>
                    </a:p>
                    <a:p>
                      <a:pPr algn="ctr"/>
                      <a:r>
                        <a:rPr lang="fr-FR" sz="1600" dirty="0"/>
                        <a:t>(avec surcotes)</a:t>
                      </a:r>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83245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4148364327"/>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205966628"/>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821861683"/>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2198307717"/>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446045739"/>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99794973"/>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12883267"/>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07291957"/>
                  </a:ext>
                </a:extLst>
              </a:tr>
            </a:tbl>
          </a:graphicData>
        </a:graphic>
      </p:graphicFrame>
      <p:cxnSp>
        <p:nvCxnSpPr>
          <p:cNvPr id="12" name="Straight Connector 11">
            <a:extLst>
              <a:ext uri="{FF2B5EF4-FFF2-40B4-BE49-F238E27FC236}">
                <a16:creationId xmlns:a16="http://schemas.microsoft.com/office/drawing/2014/main" id="{A5C65326-4F74-44D4-82E3-956C681F2FA2}"/>
              </a:ext>
            </a:extLst>
          </p:cNvPr>
          <p:cNvCxnSpPr>
            <a:cxnSpLocks/>
          </p:cNvCxnSpPr>
          <p:nvPr/>
        </p:nvCxnSpPr>
        <p:spPr>
          <a:xfrm>
            <a:off x="6102218" y="5406231"/>
            <a:ext cx="0" cy="5220002"/>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70667AA-EF39-478E-ADF9-1B9CD21CF0F8}"/>
              </a:ext>
            </a:extLst>
          </p:cNvPr>
          <p:cNvCxnSpPr>
            <a:cxnSpLocks/>
          </p:cNvCxnSpPr>
          <p:nvPr/>
        </p:nvCxnSpPr>
        <p:spPr>
          <a:xfrm>
            <a:off x="10517658" y="5417444"/>
            <a:ext cx="0" cy="5202439"/>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7944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428562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356513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L’Intelligence artificielle contre l’expertise humaine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3063325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TotalTime>
  <Words>1904</Words>
  <Application>Microsoft Office PowerPoint</Application>
  <PresentationFormat>Custom</PresentationFormat>
  <Paragraphs>272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743</cp:revision>
  <cp:lastPrinted>2024-10-27T15:54:24Z</cp:lastPrinted>
  <dcterms:created xsi:type="dcterms:W3CDTF">2024-10-21T13:12:09Z</dcterms:created>
  <dcterms:modified xsi:type="dcterms:W3CDTF">2025-02-04T09:37:52Z</dcterms:modified>
</cp:coreProperties>
</file>