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6" r:id="rId3"/>
    <p:sldId id="258" r:id="rId4"/>
    <p:sldId id="259" r:id="rId5"/>
    <p:sldId id="260" r:id="rId6"/>
    <p:sldId id="262" r:id="rId7"/>
    <p:sldId id="261" r:id="rId8"/>
    <p:sldId id="265" r:id="rId9"/>
    <p:sldId id="266" r:id="rId10"/>
    <p:sldId id="264" r:id="rId11"/>
    <p:sldId id="263" r:id="rId12"/>
  </p:sldIdLst>
  <p:sldSz cx="7559675" cy="104394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2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E5F205-9F92-4364-BB27-9D702E108BBF}" type="datetimeFigureOut">
              <a:rPr lang="fr-FR" smtClean="0"/>
              <a:t>29/02/2024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C20D0-FD4E-4B22-A7D5-9269F0E6D6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4887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32A08-707A-473B-ADC8-5287791CAEB0}" type="datetimeFigureOut">
              <a:rPr lang="fr-FR" smtClean="0"/>
              <a:t>29/02/2024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87575" y="1241425"/>
            <a:ext cx="24225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245905-7532-46F0-9DC5-66613B72D4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30810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08486"/>
            <a:ext cx="6425724" cy="3634458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483102"/>
            <a:ext cx="5669756" cy="2520438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1380-0A9F-4603-AC58-48312EBC6535}" type="datetime1">
              <a:rPr lang="fr-FR" smtClean="0"/>
              <a:t>29/02/2024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469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37CB-0E7F-469C-88B1-D123E8603939}" type="datetime1">
              <a:rPr lang="fr-FR" smtClean="0"/>
              <a:t>29/02/2024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9098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55801"/>
            <a:ext cx="1630055" cy="88469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55801"/>
            <a:ext cx="4795669" cy="884690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1EB2-D990-4833-B111-146775E1CC31}" type="datetime1">
              <a:rPr lang="fr-FR" smtClean="0"/>
              <a:t>29/02/2024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193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0974-6D1C-45EF-8B7C-1146761C3113}" type="datetime1">
              <a:rPr lang="fr-FR" smtClean="0"/>
              <a:t>29/02/2024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530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02603"/>
            <a:ext cx="6520220" cy="4342500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6986185"/>
            <a:ext cx="6520220" cy="228361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148C-78CE-4850-A998-F6971A92BEF4}" type="datetime1">
              <a:rPr lang="fr-FR" smtClean="0"/>
              <a:t>29/02/2024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0575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779007"/>
            <a:ext cx="3212862" cy="66237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779007"/>
            <a:ext cx="3212862" cy="66237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8252-3290-48A4-A576-B3A8002083B4}" type="datetime1">
              <a:rPr lang="fr-FR" smtClean="0"/>
              <a:t>29/02/2024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1928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55804"/>
            <a:ext cx="6520220" cy="20178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559104"/>
            <a:ext cx="3198096" cy="125417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813281"/>
            <a:ext cx="3198096" cy="56087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559104"/>
            <a:ext cx="3213847" cy="125417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813281"/>
            <a:ext cx="3213847" cy="56087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FD95-DAEC-49B9-9CCA-F99951CC24FD}" type="datetime1">
              <a:rPr lang="fr-FR" smtClean="0"/>
              <a:t>29/02/2024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5504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231E-2C9B-4553-AE68-92D0775C6EAD}" type="datetime1">
              <a:rPr lang="fr-FR" smtClean="0"/>
              <a:t>29/02/2024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319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B4C5-B870-4D86-A828-1FA41441279D}" type="datetime1">
              <a:rPr lang="fr-FR" smtClean="0"/>
              <a:t>29/02/2024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320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60"/>
            <a:ext cx="2438192" cy="24358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03083"/>
            <a:ext cx="3827085" cy="7418740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20"/>
            <a:ext cx="2438192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7613-6D7C-4E8C-9830-EE061053635D}" type="datetime1">
              <a:rPr lang="fr-FR" smtClean="0"/>
              <a:t>29/02/2024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595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60"/>
            <a:ext cx="2438192" cy="24358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03083"/>
            <a:ext cx="3827085" cy="7418740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20"/>
            <a:ext cx="2438192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028D-09CB-4438-BB93-EB757F0DDC34}" type="datetime1">
              <a:rPr lang="fr-FR" smtClean="0"/>
              <a:t>29/02/2024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9685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55804"/>
            <a:ext cx="6520220" cy="201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779007"/>
            <a:ext cx="6520220" cy="6623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675780"/>
            <a:ext cx="170092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102F8-A850-419B-B4A6-EBE3511B74F6}" type="datetime1">
              <a:rPr lang="fr-FR" smtClean="0"/>
              <a:t>29/02/2024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675780"/>
            <a:ext cx="2551390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675780"/>
            <a:ext cx="170092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0401B-1ABD-4809-85CC-EE844AFDB7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66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458830"/>
              </p:ext>
            </p:extLst>
          </p:nvPr>
        </p:nvGraphicFramePr>
        <p:xfrm>
          <a:off x="222190" y="1010067"/>
          <a:ext cx="7135740" cy="522252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78580">
                  <a:extLst>
                    <a:ext uri="{9D8B030D-6E8A-4147-A177-3AD203B41FA5}">
                      <a16:colId xmlns:a16="http://schemas.microsoft.com/office/drawing/2014/main" val="2698061447"/>
                    </a:ext>
                  </a:extLst>
                </a:gridCol>
                <a:gridCol w="1114887">
                  <a:extLst>
                    <a:ext uri="{9D8B030D-6E8A-4147-A177-3AD203B41FA5}">
                      <a16:colId xmlns:a16="http://schemas.microsoft.com/office/drawing/2014/main" val="3267629834"/>
                    </a:ext>
                  </a:extLst>
                </a:gridCol>
                <a:gridCol w="3642273">
                  <a:extLst>
                    <a:ext uri="{9D8B030D-6E8A-4147-A177-3AD203B41FA5}">
                      <a16:colId xmlns:a16="http://schemas.microsoft.com/office/drawing/2014/main" val="2123643010"/>
                    </a:ext>
                  </a:extLst>
                </a:gridCol>
              </a:tblGrid>
              <a:tr h="487075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Etre Capable de : </a:t>
                      </a:r>
                      <a:endParaRPr lang="fr-FR" sz="1200" dirty="0"/>
                    </a:p>
                  </a:txBody>
                  <a:tcPr marL="139192" marR="139192" marT="69596" marB="69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Compétence</a:t>
                      </a:r>
                      <a:endParaRPr lang="fr-FR" sz="1200" dirty="0"/>
                    </a:p>
                  </a:txBody>
                  <a:tcPr marL="139192" marR="139192" marT="69596" marB="69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Quand</a:t>
                      </a:r>
                      <a:endParaRPr lang="fr-FR" sz="1200" dirty="0"/>
                    </a:p>
                  </a:txBody>
                  <a:tcPr marL="139192" marR="139192" marT="69596" marB="69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2006578"/>
                  </a:ext>
                </a:extLst>
              </a:tr>
              <a:tr h="1331516">
                <a:tc>
                  <a:txBody>
                    <a:bodyPr/>
                    <a:lstStyle/>
                    <a:p>
                      <a:pPr algn="l"/>
                      <a:r>
                        <a:rPr lang="fr-FR" sz="1200" u="none" strike="noStrike" kern="1200" baseline="0" dirty="0" smtClean="0"/>
                        <a:t>Comparer les performances</a:t>
                      </a:r>
                    </a:p>
                    <a:p>
                      <a:pPr algn="l"/>
                      <a:r>
                        <a:rPr lang="fr-FR" sz="1200" u="none" strike="noStrike" kern="1200" baseline="0" dirty="0" smtClean="0"/>
                        <a:t>techniques sur le plan :</a:t>
                      </a:r>
                    </a:p>
                    <a:p>
                      <a:pPr algn="l"/>
                      <a:r>
                        <a:rPr lang="fr-FR" sz="1200" u="none" strike="noStrike" kern="1200" baseline="0" dirty="0" smtClean="0"/>
                        <a:t>• esthétique</a:t>
                      </a:r>
                    </a:p>
                    <a:p>
                      <a:pPr algn="l"/>
                      <a:r>
                        <a:rPr lang="fr-FR" sz="1200" u="none" strike="noStrike" kern="1200" baseline="0" dirty="0" smtClean="0"/>
                        <a:t>• technologique</a:t>
                      </a:r>
                    </a:p>
                    <a:p>
                      <a:pPr algn="l"/>
                      <a:r>
                        <a:rPr lang="fr-FR" sz="1200" u="none" strike="noStrike" kern="1200" baseline="0" dirty="0" smtClean="0"/>
                        <a:t>• ergonomique</a:t>
                      </a:r>
                    </a:p>
                    <a:p>
                      <a:pPr algn="l"/>
                      <a:r>
                        <a:rPr lang="fr-FR" sz="1200" u="none" strike="noStrike" kern="1200" baseline="0" dirty="0" smtClean="0"/>
                        <a:t>• économique</a:t>
                      </a:r>
                      <a:endParaRPr lang="fr-FR" sz="1200" dirty="0"/>
                    </a:p>
                  </a:txBody>
                  <a:tcPr marL="139192" marR="139192" marT="69596" marB="69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C2.12</a:t>
                      </a:r>
                      <a:endParaRPr lang="fr-FR" sz="1200" dirty="0"/>
                    </a:p>
                  </a:txBody>
                  <a:tcPr marL="139192" marR="139192" marT="69596" marB="69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/>
                        <a:t>Lors</a:t>
                      </a:r>
                      <a:r>
                        <a:rPr lang="fr-FR" sz="1200" baseline="0" dirty="0" smtClean="0"/>
                        <a:t> du t</a:t>
                      </a:r>
                      <a:r>
                        <a:rPr lang="fr-FR" sz="1200" dirty="0" smtClean="0"/>
                        <a:t>raçage</a:t>
                      </a:r>
                      <a:r>
                        <a:rPr lang="fr-FR" sz="1200" baseline="0" dirty="0" smtClean="0"/>
                        <a:t> du balancement des marches</a:t>
                      </a:r>
                      <a:endParaRPr lang="fr-FR" sz="1200" dirty="0"/>
                    </a:p>
                  </a:txBody>
                  <a:tcPr marL="139192" marR="139192" marT="69596" marB="69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4305573"/>
                  </a:ext>
                </a:extLst>
              </a:tr>
              <a:tr h="529839">
                <a:tc>
                  <a:txBody>
                    <a:bodyPr/>
                    <a:lstStyle/>
                    <a:p>
                      <a:r>
                        <a:rPr lang="fr-FR" sz="1200" u="none" strike="noStrike" kern="1200" baseline="0" dirty="0" smtClean="0"/>
                        <a:t>Justifier les choix et/ou les</a:t>
                      </a:r>
                    </a:p>
                    <a:p>
                      <a:r>
                        <a:rPr lang="fr-FR" sz="1200" u="none" strike="noStrike" kern="1200" baseline="0" dirty="0" smtClean="0"/>
                        <a:t>solutions techniques</a:t>
                      </a:r>
                      <a:endParaRPr lang="fr-FR" sz="1200" dirty="0"/>
                    </a:p>
                  </a:txBody>
                  <a:tcPr marL="139192" marR="139192" marT="69596" marB="69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C.14</a:t>
                      </a:r>
                      <a:endParaRPr lang="fr-FR" sz="1200" dirty="0"/>
                    </a:p>
                  </a:txBody>
                  <a:tcPr marL="139192" marR="139192" marT="69596" marB="69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Lors du calcul de la</a:t>
                      </a:r>
                      <a:r>
                        <a:rPr lang="fr-FR" sz="1200" baseline="0" dirty="0" smtClean="0"/>
                        <a:t> hauteur des marches et du giron</a:t>
                      </a:r>
                    </a:p>
                    <a:p>
                      <a:r>
                        <a:rPr lang="fr-FR" sz="1200" baseline="0" dirty="0" smtClean="0"/>
                        <a:t>Lors du choix du balancement</a:t>
                      </a:r>
                      <a:endParaRPr lang="fr-FR" sz="1200" dirty="0"/>
                    </a:p>
                  </a:txBody>
                  <a:tcPr marL="139192" marR="139192" marT="69596" marB="69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7701477"/>
                  </a:ext>
                </a:extLst>
              </a:tr>
              <a:tr h="1008404">
                <a:tc>
                  <a:txBody>
                    <a:bodyPr/>
                    <a:lstStyle/>
                    <a:p>
                      <a:r>
                        <a:rPr lang="fr-FR" sz="1200" u="none" strike="noStrike" kern="1200" baseline="0" dirty="0" smtClean="0"/>
                        <a:t>Représenter et réaliser sous</a:t>
                      </a:r>
                    </a:p>
                    <a:p>
                      <a:r>
                        <a:rPr lang="fr-FR" sz="1200" u="none" strike="noStrike" kern="1200" baseline="0" dirty="0" smtClean="0"/>
                        <a:t>forme papier ou</a:t>
                      </a:r>
                    </a:p>
                    <a:p>
                      <a:r>
                        <a:rPr lang="fr-FR" sz="1200" u="none" strike="noStrike" kern="1200" baseline="0" dirty="0" smtClean="0"/>
                        <a:t>informatisée et autres</a:t>
                      </a:r>
                    </a:p>
                    <a:p>
                      <a:r>
                        <a:rPr lang="fr-FR" sz="1200" u="none" strike="noStrike" kern="1200" baseline="0" dirty="0" smtClean="0"/>
                        <a:t>supports</a:t>
                      </a:r>
                      <a:endParaRPr lang="fr-FR" sz="1200" dirty="0"/>
                    </a:p>
                  </a:txBody>
                  <a:tcPr marL="139192" marR="139192" marT="69596" marB="69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C2.21</a:t>
                      </a:r>
                      <a:endParaRPr lang="fr-FR" sz="1200" dirty="0"/>
                    </a:p>
                  </a:txBody>
                  <a:tcPr marL="139192" marR="139192" marT="69596" marB="69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Réalisation du plan de l’escalier à plat (sur papier) et réalisation du plan 3D</a:t>
                      </a:r>
                      <a:r>
                        <a:rPr lang="fr-FR" sz="1200" baseline="0" dirty="0" smtClean="0"/>
                        <a:t> sur informatique</a:t>
                      </a:r>
                      <a:endParaRPr lang="fr-FR" sz="1200" dirty="0"/>
                    </a:p>
                  </a:txBody>
                  <a:tcPr marL="139192" marR="139192" marT="69596" marB="69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4655070"/>
                  </a:ext>
                </a:extLst>
              </a:tr>
              <a:tr h="487075">
                <a:tc>
                  <a:txBody>
                    <a:bodyPr/>
                    <a:lstStyle/>
                    <a:p>
                      <a:r>
                        <a:rPr lang="fr-FR" sz="1488" u="none" strike="noStrike" kern="1200" baseline="0" dirty="0" smtClean="0"/>
                        <a:t>Identifier les contraintes de</a:t>
                      </a:r>
                    </a:p>
                    <a:p>
                      <a:r>
                        <a:rPr lang="fr-FR" sz="1488" u="none" strike="noStrike" kern="1200" baseline="0" dirty="0" smtClean="0"/>
                        <a:t>mise en </a:t>
                      </a:r>
                      <a:r>
                        <a:rPr lang="fr-FR" sz="1488" u="none" strike="noStrike" kern="1200" baseline="0" dirty="0" err="1" smtClean="0"/>
                        <a:t>oeuvre</a:t>
                      </a:r>
                      <a:r>
                        <a:rPr lang="fr-FR" sz="1488" u="none" strike="noStrike" kern="1200" baseline="0" dirty="0" smtClean="0"/>
                        <a:t> : obstacles,</a:t>
                      </a:r>
                    </a:p>
                    <a:p>
                      <a:r>
                        <a:rPr lang="fr-FR" sz="1488" u="none" strike="noStrike" kern="1200" baseline="0" dirty="0" smtClean="0"/>
                        <a:t>réseaux, travaux, en</a:t>
                      </a:r>
                    </a:p>
                    <a:p>
                      <a:r>
                        <a:rPr lang="fr-FR" sz="1488" u="none" strike="noStrike" kern="1200" baseline="0" dirty="0" smtClean="0"/>
                        <a:t>cours…</a:t>
                      </a:r>
                      <a:endParaRPr lang="fr-FR" sz="1200" dirty="0"/>
                    </a:p>
                  </a:txBody>
                  <a:tcPr marL="139192" marR="139192" marT="69596" marB="69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C4.23</a:t>
                      </a:r>
                      <a:endParaRPr lang="fr-FR" sz="1200" dirty="0"/>
                    </a:p>
                  </a:txBody>
                  <a:tcPr marL="139192" marR="139192" marT="69596" marB="69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Lors</a:t>
                      </a:r>
                      <a:r>
                        <a:rPr lang="fr-FR" sz="1200" baseline="0" dirty="0" smtClean="0"/>
                        <a:t> du calcul des hauteur des marches en fonction de la loi blondel</a:t>
                      </a:r>
                      <a:endParaRPr lang="fr-FR" sz="1200" dirty="0"/>
                    </a:p>
                  </a:txBody>
                  <a:tcPr marL="139192" marR="139192" marT="69596" marB="69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2490700"/>
                  </a:ext>
                </a:extLst>
              </a:tr>
              <a:tr h="487075">
                <a:tc>
                  <a:txBody>
                    <a:bodyPr/>
                    <a:lstStyle/>
                    <a:p>
                      <a:r>
                        <a:rPr lang="fr-FR" sz="1488" u="none" strike="noStrike" kern="1200" baseline="0" dirty="0" smtClean="0"/>
                        <a:t>Tracer l’implantation des</a:t>
                      </a:r>
                    </a:p>
                    <a:p>
                      <a:r>
                        <a:rPr lang="fr-FR" sz="1488" u="none" strike="noStrike" kern="1200" baseline="0" dirty="0" smtClean="0"/>
                        <a:t>ouvrages </a:t>
                      </a:r>
                      <a:endParaRPr lang="fr-FR" sz="1200" dirty="0"/>
                    </a:p>
                  </a:txBody>
                  <a:tcPr marL="139192" marR="139192" marT="69596" marB="69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C4.31</a:t>
                      </a:r>
                      <a:endParaRPr lang="fr-FR" sz="1200" dirty="0"/>
                    </a:p>
                  </a:txBody>
                  <a:tcPr marL="139192" marR="139192" marT="69596" marB="69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Lors du traçage</a:t>
                      </a:r>
                      <a:r>
                        <a:rPr lang="fr-FR" sz="1200" baseline="0" dirty="0" smtClean="0"/>
                        <a:t> de la foulée et des largeurs de marche</a:t>
                      </a:r>
                      <a:endParaRPr lang="fr-FR" sz="1200" dirty="0"/>
                    </a:p>
                  </a:txBody>
                  <a:tcPr marL="139192" marR="139192" marT="69596" marB="69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695182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2189" y="267137"/>
            <a:ext cx="7135741" cy="46166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Progression : Les </a:t>
            </a:r>
            <a:r>
              <a:rPr lang="fr-FR" sz="2400" dirty="0"/>
              <a:t>escaliers </a:t>
            </a:r>
          </a:p>
        </p:txBody>
      </p:sp>
    </p:spTree>
    <p:extLst>
      <p:ext uri="{BB962C8B-B14F-4D97-AF65-F5344CB8AC3E}">
        <p14:creationId xmlns:p14="http://schemas.microsoft.com/office/powerpoint/2010/main" val="93053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2098" y="302752"/>
            <a:ext cx="7135741" cy="46166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Evaluation : </a:t>
            </a:r>
            <a:r>
              <a:rPr lang="fr-FR" sz="2000" dirty="0" smtClean="0"/>
              <a:t>calcul et traçage d’un escalier quart tournant </a:t>
            </a:r>
            <a:endParaRPr lang="fr-FR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80032" y="1586434"/>
            <a:ext cx="6179871" cy="87716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fr-FR" sz="1200" b="1" dirty="0" smtClean="0"/>
              <a:t>On vous demande :</a:t>
            </a:r>
          </a:p>
          <a:p>
            <a:endParaRPr lang="fr-FR" sz="1200" b="1" dirty="0"/>
          </a:p>
          <a:p>
            <a:r>
              <a:rPr lang="fr-FR" sz="1200" b="1" dirty="0" smtClean="0"/>
              <a:t>De déterminer et </a:t>
            </a:r>
            <a:r>
              <a:rPr lang="fr-FR" sz="1200" b="1" dirty="0"/>
              <a:t>tracer une marche palière (de 100 à 200 mm) et un recul pour la première marche par rapport au limon (de 20 à 30 mm</a:t>
            </a:r>
            <a:r>
              <a:rPr lang="fr-FR" sz="1200" b="1" dirty="0" smtClean="0"/>
              <a:t>) et de déterminer par le calcul les informations demandées. A la suite de cela tracer l’escalier sur le plan à échelle réduite.</a:t>
            </a:r>
            <a:endParaRPr lang="fr-FR" sz="1200" b="1" dirty="0"/>
          </a:p>
          <a:p>
            <a:endParaRPr lang="fr-FR" sz="1200" b="1" dirty="0" smtClean="0"/>
          </a:p>
          <a:p>
            <a:r>
              <a:rPr lang="fr-FR" sz="1200" dirty="0" smtClean="0"/>
              <a:t>Dans le plan vue de haut avec une hauteur sol au plancher de 2</a:t>
            </a:r>
            <a:r>
              <a:rPr lang="fr-FR" sz="1200" b="1" dirty="0" smtClean="0"/>
              <a:t>…….</a:t>
            </a:r>
            <a:r>
              <a:rPr lang="fr-FR" sz="1200" dirty="0" smtClean="0"/>
              <a:t> mm calculer :</a:t>
            </a:r>
          </a:p>
          <a:p>
            <a:endParaRPr lang="fr-FR" sz="1200" dirty="0" smtClean="0"/>
          </a:p>
          <a:p>
            <a:r>
              <a:rPr lang="fr-FR" sz="1200" b="1" dirty="0" smtClean="0"/>
              <a:t>1.Le nombre de marches :</a:t>
            </a:r>
          </a:p>
          <a:p>
            <a:endParaRPr lang="fr-FR" sz="1200" b="1" dirty="0"/>
          </a:p>
          <a:p>
            <a:r>
              <a:rPr lang="fr-FR" sz="1200" b="1" dirty="0" smtClean="0"/>
              <a:t>……………………………………………………………………………………</a:t>
            </a:r>
            <a:r>
              <a:rPr lang="fr-FR" sz="1200" b="1" dirty="0"/>
              <a:t>……………………………………</a:t>
            </a:r>
            <a:r>
              <a:rPr lang="fr-FR" sz="1200" b="1" dirty="0" smtClean="0"/>
              <a:t>.</a:t>
            </a:r>
          </a:p>
          <a:p>
            <a:endParaRPr lang="fr-FR" sz="1200" b="1" dirty="0" smtClean="0"/>
          </a:p>
          <a:p>
            <a:r>
              <a:rPr lang="fr-FR" sz="1200" b="1" dirty="0" smtClean="0"/>
              <a:t>2. La hauteur de marche :</a:t>
            </a:r>
          </a:p>
          <a:p>
            <a:endParaRPr lang="fr-FR" sz="1200" b="1" dirty="0"/>
          </a:p>
          <a:p>
            <a:r>
              <a:rPr lang="fr-FR" sz="1200" b="1" dirty="0"/>
              <a:t>………………………………………………………………………………………………………………………….</a:t>
            </a:r>
            <a:endParaRPr lang="fr-FR" sz="1200" b="1" dirty="0" smtClean="0"/>
          </a:p>
          <a:p>
            <a:endParaRPr lang="fr-FR" sz="1200" b="1" dirty="0" smtClean="0"/>
          </a:p>
          <a:p>
            <a:r>
              <a:rPr lang="fr-FR" sz="1200" b="1" dirty="0" smtClean="0"/>
              <a:t>3. Le giron :</a:t>
            </a:r>
          </a:p>
          <a:p>
            <a:endParaRPr lang="fr-FR" sz="1200" b="1" dirty="0"/>
          </a:p>
          <a:p>
            <a:r>
              <a:rPr lang="fr-FR" sz="1200" b="1" dirty="0"/>
              <a:t>………………………………………………………………………………………………………………………….</a:t>
            </a:r>
            <a:endParaRPr lang="fr-FR" sz="1200" b="1" dirty="0" smtClean="0"/>
          </a:p>
          <a:p>
            <a:endParaRPr lang="fr-FR" sz="1200" b="1" dirty="0" smtClean="0"/>
          </a:p>
          <a:p>
            <a:r>
              <a:rPr lang="fr-FR" sz="1200" b="1" dirty="0" smtClean="0"/>
              <a:t>4. La formule de blondel :</a:t>
            </a:r>
          </a:p>
          <a:p>
            <a:endParaRPr lang="fr-FR" sz="1200" b="1" dirty="0"/>
          </a:p>
          <a:p>
            <a:r>
              <a:rPr lang="fr-FR" sz="1200" b="1" dirty="0" smtClean="0"/>
              <a:t>………………………………………………………………………………………………………………………….</a:t>
            </a:r>
            <a:endParaRPr lang="fr-FR" sz="1200" b="1" dirty="0"/>
          </a:p>
          <a:p>
            <a:endParaRPr lang="fr-FR" sz="1200" b="1" dirty="0"/>
          </a:p>
          <a:p>
            <a:endParaRPr lang="fr-FR" sz="1200" b="1" dirty="0" smtClean="0"/>
          </a:p>
          <a:p>
            <a:r>
              <a:rPr lang="fr-FR" sz="1200" b="1" dirty="0" smtClean="0"/>
              <a:t>Questions : </a:t>
            </a:r>
          </a:p>
          <a:p>
            <a:endParaRPr lang="fr-FR" sz="1200" b="1" dirty="0"/>
          </a:p>
          <a:p>
            <a:r>
              <a:rPr lang="fr-FR" sz="1200" b="1" dirty="0" smtClean="0"/>
              <a:t>Qu’est ce que représente la foulée dans un escalier ?</a:t>
            </a:r>
          </a:p>
          <a:p>
            <a:endParaRPr lang="fr-FR" sz="1200" b="1" dirty="0"/>
          </a:p>
          <a:p>
            <a:r>
              <a:rPr lang="fr-FR" sz="1200" b="1" dirty="0"/>
              <a:t>………………………………………………………………………………………………………………………….</a:t>
            </a:r>
          </a:p>
          <a:p>
            <a:endParaRPr lang="fr-FR" sz="1200" b="1" dirty="0" smtClean="0"/>
          </a:p>
          <a:p>
            <a:r>
              <a:rPr lang="fr-FR" sz="1200" b="1" dirty="0" smtClean="0"/>
              <a:t>Que détermine le résultat de la formule de blondel ?</a:t>
            </a:r>
            <a:endParaRPr lang="fr-FR" sz="1200" b="1" dirty="0"/>
          </a:p>
          <a:p>
            <a:endParaRPr lang="fr-FR" sz="1200" b="1" dirty="0"/>
          </a:p>
          <a:p>
            <a:r>
              <a:rPr lang="fr-FR" sz="1200" b="1" dirty="0" smtClean="0"/>
              <a:t>………………………………………………………………………………………………………………………….</a:t>
            </a:r>
          </a:p>
          <a:p>
            <a:endParaRPr lang="fr-FR" sz="1200" b="1" dirty="0" smtClean="0"/>
          </a:p>
          <a:p>
            <a:r>
              <a:rPr lang="fr-FR" sz="1200" b="1" dirty="0" smtClean="0"/>
              <a:t>Quels sont les 3 éléments d’un garde corps ?</a:t>
            </a:r>
            <a:endParaRPr lang="fr-FR" sz="1200" b="1" dirty="0"/>
          </a:p>
          <a:p>
            <a:endParaRPr lang="fr-FR" sz="1200" b="1" dirty="0"/>
          </a:p>
          <a:p>
            <a:r>
              <a:rPr lang="fr-FR" sz="1200" b="1" dirty="0"/>
              <a:t>………………………………………………………………………………………………………………………….</a:t>
            </a:r>
          </a:p>
          <a:p>
            <a:endParaRPr lang="fr-FR" sz="1200" b="1" dirty="0"/>
          </a:p>
          <a:p>
            <a:r>
              <a:rPr lang="fr-FR" sz="1200" b="1" dirty="0"/>
              <a:t>Qu’est ce </a:t>
            </a:r>
            <a:r>
              <a:rPr lang="fr-FR" sz="1200" b="1" dirty="0" smtClean="0"/>
              <a:t>qu’une trémie ?</a:t>
            </a:r>
            <a:endParaRPr lang="fr-FR" sz="1200" b="1" dirty="0"/>
          </a:p>
          <a:p>
            <a:endParaRPr lang="fr-FR" sz="1200" b="1" dirty="0"/>
          </a:p>
          <a:p>
            <a:r>
              <a:rPr lang="fr-FR" sz="1200" b="1" dirty="0"/>
              <a:t>………………………………………………………………………………………………………………………….</a:t>
            </a:r>
          </a:p>
          <a:p>
            <a:endParaRPr lang="fr-FR" sz="1200" b="1" dirty="0"/>
          </a:p>
          <a:p>
            <a:endParaRPr lang="fr-FR" sz="1200" b="1" dirty="0"/>
          </a:p>
          <a:p>
            <a:endParaRPr lang="fr-FR" sz="1200" b="1" dirty="0"/>
          </a:p>
          <a:p>
            <a:endParaRPr lang="fr-FR" sz="1200" b="1" dirty="0"/>
          </a:p>
          <a:p>
            <a:endParaRPr lang="fr-FR" sz="12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80032" y="1021537"/>
            <a:ext cx="6179871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Nom </a:t>
            </a:r>
            <a:r>
              <a:rPr lang="fr-FR" sz="1400" dirty="0"/>
              <a:t>: 	</a:t>
            </a:r>
            <a:r>
              <a:rPr lang="fr-FR" sz="1400" dirty="0" smtClean="0"/>
              <a:t>……………………………………		Prénom : 	……………………………………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75784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2098" y="302752"/>
            <a:ext cx="7135741" cy="46166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Evaluation : </a:t>
            </a:r>
            <a:r>
              <a:rPr lang="fr-FR" sz="2000" dirty="0"/>
              <a:t>calcul et traçage d’un escalier quart tournant </a:t>
            </a:r>
          </a:p>
        </p:txBody>
      </p:sp>
      <p:sp>
        <p:nvSpPr>
          <p:cNvPr id="2" name="Rectangle 1"/>
          <p:cNvSpPr/>
          <p:nvPr/>
        </p:nvSpPr>
        <p:spPr>
          <a:xfrm rot="5400000">
            <a:off x="-2660159" y="4086387"/>
            <a:ext cx="9000000" cy="2988000"/>
          </a:xfrm>
          <a:prstGeom prst="rect">
            <a:avLst/>
          </a:prstGeom>
          <a:solidFill>
            <a:srgbClr val="FFFFFF">
              <a:alpha val="60000"/>
            </a:srgbClr>
          </a:solidFill>
          <a:ln w="19050">
            <a:solidFill>
              <a:srgbClr val="000000">
                <a:alpha val="74902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3627623" y="1666990"/>
            <a:ext cx="3710216" cy="323165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fr-FR" sz="1200" b="1" dirty="0" smtClean="0"/>
              <a:t>Attention ! Déterminer et tracer une marche palière (de 100 à 200 mm) et un recul pour la première marche par rapport au limon (de 20 à 30 mm)</a:t>
            </a:r>
          </a:p>
          <a:p>
            <a:endParaRPr lang="fr-FR" sz="1200" b="1" dirty="0" smtClean="0"/>
          </a:p>
          <a:p>
            <a:r>
              <a:rPr lang="fr-FR" sz="1200" b="1" dirty="0" smtClean="0"/>
              <a:t>Les formules :</a:t>
            </a:r>
          </a:p>
          <a:p>
            <a:r>
              <a:rPr lang="fr-FR" sz="1200" b="1" dirty="0" smtClean="0"/>
              <a:t>1. Le nombre de marches :</a:t>
            </a:r>
          </a:p>
          <a:p>
            <a:r>
              <a:rPr lang="fr-FR" sz="1200" dirty="0" smtClean="0"/>
              <a:t>la hauteur de l’escalier </a:t>
            </a:r>
            <a:r>
              <a:rPr lang="fr-BE" sz="1200" dirty="0" smtClean="0"/>
              <a:t>÷ la hauteur idéale d’une marche d’escalier</a:t>
            </a:r>
            <a:endParaRPr lang="fr-FR" sz="1200" dirty="0" smtClean="0"/>
          </a:p>
          <a:p>
            <a:r>
              <a:rPr lang="fr-FR" sz="1200" b="1" dirty="0" smtClean="0"/>
              <a:t>2. La hauteur de marche :</a:t>
            </a:r>
          </a:p>
          <a:p>
            <a:r>
              <a:rPr lang="fr-FR" sz="1200" dirty="0" smtClean="0"/>
              <a:t>la hauteur de l’escalier </a:t>
            </a:r>
            <a:r>
              <a:rPr lang="fr-BE" sz="1200" dirty="0"/>
              <a:t>÷ </a:t>
            </a:r>
            <a:r>
              <a:rPr lang="fr-BE" sz="1200" dirty="0" smtClean="0"/>
              <a:t>résultat précédent (nombre de marches)</a:t>
            </a:r>
          </a:p>
          <a:p>
            <a:r>
              <a:rPr lang="fr-FR" sz="1200" b="1" dirty="0" smtClean="0"/>
              <a:t>3. Le giron :</a:t>
            </a:r>
          </a:p>
          <a:p>
            <a:r>
              <a:rPr lang="fr-FR" sz="1200" dirty="0" smtClean="0"/>
              <a:t>[longueur de l’escalier </a:t>
            </a:r>
            <a:r>
              <a:rPr lang="fr-FR" sz="1200" dirty="0"/>
              <a:t>-</a:t>
            </a:r>
            <a:r>
              <a:rPr lang="fr-FR" sz="1200" dirty="0" smtClean="0"/>
              <a:t> (marche palière + distance entre le dernier nez de marche et le bout de mon limon)] </a:t>
            </a:r>
            <a:r>
              <a:rPr lang="fr-BE" sz="1200" dirty="0" smtClean="0"/>
              <a:t>÷ (nombre de marche – la marche palière)</a:t>
            </a:r>
          </a:p>
          <a:p>
            <a:r>
              <a:rPr lang="fr-BE" sz="1200" dirty="0" smtClean="0"/>
              <a:t>4.</a:t>
            </a:r>
            <a:r>
              <a:rPr lang="fr-BE" sz="1200" b="1" dirty="0" smtClean="0"/>
              <a:t> La formule de blondel :</a:t>
            </a:r>
          </a:p>
          <a:p>
            <a:r>
              <a:rPr lang="fr-FR" sz="1200" dirty="0"/>
              <a:t>1 giron + 2 hauteur de marche </a:t>
            </a:r>
            <a:r>
              <a:rPr lang="fr-FR" sz="1200" dirty="0" smtClean="0"/>
              <a:t>entre 58 et 64 </a:t>
            </a:r>
            <a:r>
              <a:rPr lang="fr-FR" sz="1200" dirty="0"/>
              <a:t>cm</a:t>
            </a:r>
            <a:endParaRPr lang="fr-FR" sz="1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627622" y="1080387"/>
            <a:ext cx="3710216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Nom </a:t>
            </a:r>
            <a:r>
              <a:rPr lang="fr-FR" sz="1400" dirty="0"/>
              <a:t>: 	</a:t>
            </a:r>
            <a:r>
              <a:rPr lang="fr-FR" sz="1400" dirty="0" smtClean="0"/>
              <a:t>…………………</a:t>
            </a:r>
            <a:r>
              <a:rPr lang="fr-FR" sz="1400" dirty="0"/>
              <a:t>…………………</a:t>
            </a:r>
          </a:p>
          <a:p>
            <a:r>
              <a:rPr lang="fr-FR" sz="1400" dirty="0" smtClean="0"/>
              <a:t>Prénom : 	……………………………………</a:t>
            </a:r>
            <a:endParaRPr lang="fr-FR" sz="1400" dirty="0"/>
          </a:p>
        </p:txBody>
      </p:sp>
      <p:sp>
        <p:nvSpPr>
          <p:cNvPr id="8" name="Rectangle 7"/>
          <p:cNvSpPr/>
          <p:nvPr/>
        </p:nvSpPr>
        <p:spPr>
          <a:xfrm>
            <a:off x="345841" y="7092387"/>
            <a:ext cx="6912000" cy="2988000"/>
          </a:xfrm>
          <a:prstGeom prst="rect">
            <a:avLst/>
          </a:prstGeom>
          <a:solidFill>
            <a:srgbClr val="FFFFFF">
              <a:alpha val="60000"/>
            </a:srgbClr>
          </a:solidFill>
          <a:ln w="19050">
            <a:solidFill>
              <a:srgbClr val="000000">
                <a:alpha val="74902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52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138457"/>
              </p:ext>
            </p:extLst>
          </p:nvPr>
        </p:nvGraphicFramePr>
        <p:xfrm>
          <a:off x="192314" y="382915"/>
          <a:ext cx="7184572" cy="326605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592286">
                  <a:extLst>
                    <a:ext uri="{9D8B030D-6E8A-4147-A177-3AD203B41FA5}">
                      <a16:colId xmlns:a16="http://schemas.microsoft.com/office/drawing/2014/main" val="1415968613"/>
                    </a:ext>
                  </a:extLst>
                </a:gridCol>
                <a:gridCol w="3592286">
                  <a:extLst>
                    <a:ext uri="{9D8B030D-6E8A-4147-A177-3AD203B41FA5}">
                      <a16:colId xmlns:a16="http://schemas.microsoft.com/office/drawing/2014/main" val="3360888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 smtClean="0"/>
                        <a:t>Les escaliers</a:t>
                      </a:r>
                      <a:endParaRPr lang="fr-F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59345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744229"/>
              </p:ext>
            </p:extLst>
          </p:nvPr>
        </p:nvGraphicFramePr>
        <p:xfrm>
          <a:off x="192314" y="3764363"/>
          <a:ext cx="718457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4572">
                  <a:extLst>
                    <a:ext uri="{9D8B030D-6E8A-4147-A177-3AD203B41FA5}">
                      <a16:colId xmlns:a16="http://schemas.microsoft.com/office/drawing/2014/main" val="1415968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Capacités générales utilisées</a:t>
                      </a:r>
                      <a:r>
                        <a:rPr lang="fr-FR" b="1" baseline="0" dirty="0" smtClean="0"/>
                        <a:t> pour la séquence : </a:t>
                      </a:r>
                      <a:r>
                        <a:rPr lang="fr-FR" baseline="0" dirty="0" smtClean="0"/>
                        <a:t>C.2 / C.4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59345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094612"/>
              </p:ext>
            </p:extLst>
          </p:nvPr>
        </p:nvGraphicFramePr>
        <p:xfrm>
          <a:off x="192314" y="4250592"/>
          <a:ext cx="718457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4572">
                  <a:extLst>
                    <a:ext uri="{9D8B030D-6E8A-4147-A177-3AD203B41FA5}">
                      <a16:colId xmlns:a16="http://schemas.microsoft.com/office/drawing/2014/main" val="1415968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Compétence</a:t>
                      </a:r>
                      <a:r>
                        <a:rPr lang="fr-FR" baseline="0" dirty="0" smtClean="0"/>
                        <a:t> : Etablir un plan, Tracer et justifier son choix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59345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412628"/>
              </p:ext>
            </p:extLst>
          </p:nvPr>
        </p:nvGraphicFramePr>
        <p:xfrm>
          <a:off x="192314" y="4736821"/>
          <a:ext cx="718457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4572">
                  <a:extLst>
                    <a:ext uri="{9D8B030D-6E8A-4147-A177-3AD203B41FA5}">
                      <a16:colId xmlns:a16="http://schemas.microsoft.com/office/drawing/2014/main" val="1415968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Savoir associés</a:t>
                      </a:r>
                      <a:r>
                        <a:rPr lang="fr-FR" b="1" baseline="0" dirty="0" smtClean="0"/>
                        <a:t> </a:t>
                      </a:r>
                      <a:r>
                        <a:rPr lang="fr-FR" baseline="0" dirty="0" smtClean="0"/>
                        <a:t>: S.2 La communication technique / S.5.2 Etude des ouvrages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59345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887586"/>
              </p:ext>
            </p:extLst>
          </p:nvPr>
        </p:nvGraphicFramePr>
        <p:xfrm>
          <a:off x="192314" y="5223050"/>
          <a:ext cx="718457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4572">
                  <a:extLst>
                    <a:ext uri="{9D8B030D-6E8A-4147-A177-3AD203B41FA5}">
                      <a16:colId xmlns:a16="http://schemas.microsoft.com/office/drawing/2014/main" val="1415968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Contexte</a:t>
                      </a:r>
                      <a:r>
                        <a:rPr lang="fr-FR" dirty="0" smtClean="0"/>
                        <a:t> : Monsieur Dupont est un client qui à besoin d’un escalier</a:t>
                      </a:r>
                      <a:r>
                        <a:rPr lang="fr-FR" baseline="0" dirty="0" smtClean="0"/>
                        <a:t> quart tournant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59345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558011"/>
              </p:ext>
            </p:extLst>
          </p:nvPr>
        </p:nvGraphicFramePr>
        <p:xfrm>
          <a:off x="192314" y="5709279"/>
          <a:ext cx="7184572" cy="5449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4572">
                  <a:extLst>
                    <a:ext uri="{9D8B030D-6E8A-4147-A177-3AD203B41FA5}">
                      <a16:colId xmlns:a16="http://schemas.microsoft.com/office/drawing/2014/main" val="1415968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Mise en situation </a:t>
                      </a:r>
                      <a:r>
                        <a:rPr lang="fr-FR" dirty="0" smtClean="0"/>
                        <a:t>: Afin de fabriquer</a:t>
                      </a:r>
                      <a:r>
                        <a:rPr lang="fr-FR" baseline="0" dirty="0" smtClean="0"/>
                        <a:t> l’escalier demandé par le client, tracez les marches, calculez leurs hauteurs et faites des choix techniques et esthétiques 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59345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396923"/>
              </p:ext>
            </p:extLst>
          </p:nvPr>
        </p:nvGraphicFramePr>
        <p:xfrm>
          <a:off x="192314" y="6369625"/>
          <a:ext cx="7184572" cy="14519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4572">
                  <a:extLst>
                    <a:ext uri="{9D8B030D-6E8A-4147-A177-3AD203B41FA5}">
                      <a16:colId xmlns:a16="http://schemas.microsoft.com/office/drawing/2014/main" val="14159686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Objectif</a:t>
                      </a:r>
                      <a:r>
                        <a:rPr lang="fr-FR" dirty="0" smtClean="0"/>
                        <a:t> : L’élève doit être capable de :</a:t>
                      </a:r>
                    </a:p>
                    <a:p>
                      <a:endParaRPr lang="fr-FR" dirty="0" smtClean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fr-FR" dirty="0" smtClean="0"/>
                        <a:t>Représenter et tracer les marches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fr-FR" dirty="0" smtClean="0"/>
                        <a:t>Déterminer</a:t>
                      </a:r>
                      <a:r>
                        <a:rPr lang="fr-FR" baseline="0" dirty="0" smtClean="0"/>
                        <a:t> les hauteurs de marches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fr-FR" baseline="0" dirty="0" smtClean="0"/>
                        <a:t>Tracer le balancement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fr-FR" dirty="0" smtClean="0"/>
                        <a:t>Réaliser des choix techniques et esthétiques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59345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928418"/>
              </p:ext>
            </p:extLst>
          </p:nvPr>
        </p:nvGraphicFramePr>
        <p:xfrm>
          <a:off x="192314" y="7937005"/>
          <a:ext cx="7184572" cy="7717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4572">
                  <a:extLst>
                    <a:ext uri="{9D8B030D-6E8A-4147-A177-3AD203B41FA5}">
                      <a16:colId xmlns:a16="http://schemas.microsoft.com/office/drawing/2014/main" val="14159686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On demande de </a:t>
                      </a:r>
                      <a:r>
                        <a:rPr lang="fr-FR" dirty="0" smtClean="0"/>
                        <a:t>:</a:t>
                      </a:r>
                    </a:p>
                    <a:p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59345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159069"/>
              </p:ext>
            </p:extLst>
          </p:nvPr>
        </p:nvGraphicFramePr>
        <p:xfrm>
          <a:off x="192314" y="8824110"/>
          <a:ext cx="7184572" cy="7717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4572">
                  <a:extLst>
                    <a:ext uri="{9D8B030D-6E8A-4147-A177-3AD203B41FA5}">
                      <a16:colId xmlns:a16="http://schemas.microsoft.com/office/drawing/2014/main" val="14159686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On donne  </a:t>
                      </a:r>
                      <a:r>
                        <a:rPr lang="fr-FR" dirty="0" smtClean="0"/>
                        <a:t>:</a:t>
                      </a:r>
                    </a:p>
                    <a:p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59345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600" y="556429"/>
            <a:ext cx="3560203" cy="291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77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2189" y="1306757"/>
            <a:ext cx="3196070" cy="827919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endParaRPr lang="fr-FR" sz="1400" dirty="0"/>
          </a:p>
          <a:p>
            <a:r>
              <a:rPr lang="fr-FR" sz="1400" b="1" dirty="0" smtClean="0"/>
              <a:t>La contremarche : </a:t>
            </a:r>
            <a:r>
              <a:rPr lang="fr-FR" sz="1400" dirty="0"/>
              <a:t>Partie verticale de chaque marche d'un escalier.</a:t>
            </a:r>
            <a:endParaRPr lang="fr-FR" sz="1400" dirty="0" smtClean="0"/>
          </a:p>
          <a:p>
            <a:endParaRPr lang="fr-FR" sz="1400" dirty="0"/>
          </a:p>
          <a:p>
            <a:r>
              <a:rPr lang="fr-FR" sz="1400" b="1" dirty="0" smtClean="0"/>
              <a:t>Le limon : </a:t>
            </a:r>
            <a:r>
              <a:rPr lang="fr-FR" sz="1400" dirty="0"/>
              <a:t>L</a:t>
            </a:r>
            <a:r>
              <a:rPr lang="fr-FR" sz="1400" dirty="0" smtClean="0"/>
              <a:t>a </a:t>
            </a:r>
            <a:r>
              <a:rPr lang="fr-FR" sz="1400" dirty="0"/>
              <a:t>un rôle à la fois fonctionnel et esthétique. Il permet de dissimuler les parties latérales des marches et d'habiller l'escalier mais aussi </a:t>
            </a:r>
            <a:r>
              <a:rPr lang="fr-FR" sz="1400" dirty="0" smtClean="0"/>
              <a:t>de supporter </a:t>
            </a:r>
            <a:r>
              <a:rPr lang="fr-FR" sz="1400" dirty="0"/>
              <a:t>le poids des marches, des charges et de ceux qui empruntent l'escalier</a:t>
            </a:r>
            <a:r>
              <a:rPr lang="fr-FR" sz="1400" dirty="0" smtClean="0"/>
              <a:t>.</a:t>
            </a:r>
          </a:p>
          <a:p>
            <a:endParaRPr lang="fr-FR" sz="1400" dirty="0"/>
          </a:p>
          <a:p>
            <a:r>
              <a:rPr lang="fr-FR" sz="1400" b="1" dirty="0" smtClean="0"/>
              <a:t>La crémaillère : </a:t>
            </a:r>
            <a:r>
              <a:rPr lang="fr-FR" sz="1400" dirty="0"/>
              <a:t>Limon dont la face supérieure épouse la forme de l'escalier et sur laquelle reposent les marches.</a:t>
            </a:r>
            <a:endParaRPr lang="fr-FR" sz="1400" dirty="0" smtClean="0"/>
          </a:p>
          <a:p>
            <a:endParaRPr lang="fr-FR" sz="1400" dirty="0" smtClean="0"/>
          </a:p>
          <a:p>
            <a:r>
              <a:rPr lang="fr-FR" sz="1400" b="1" dirty="0" smtClean="0"/>
              <a:t>La ligne de foulée : </a:t>
            </a:r>
            <a:r>
              <a:rPr lang="fr-FR" sz="1400" dirty="0"/>
              <a:t>une ligne imaginaire représentant la trajectoire théorique suivie lorsque l'on monte ou que l'on descend l'escalier.</a:t>
            </a:r>
            <a:endParaRPr lang="fr-FR" sz="1400" dirty="0" smtClean="0"/>
          </a:p>
          <a:p>
            <a:endParaRPr lang="fr-FR" sz="1400" dirty="0"/>
          </a:p>
          <a:p>
            <a:r>
              <a:rPr lang="fr-FR" sz="1400" b="1" dirty="0" smtClean="0"/>
              <a:t>La main courante : </a:t>
            </a:r>
            <a:r>
              <a:rPr lang="fr-FR" sz="1400" dirty="0"/>
              <a:t>Une </a:t>
            </a:r>
            <a:r>
              <a:rPr lang="fr-FR" sz="1400" i="1" dirty="0"/>
              <a:t>main courante</a:t>
            </a:r>
            <a:r>
              <a:rPr lang="fr-FR" sz="1400" dirty="0"/>
              <a:t> est une rampe disposée le long d'un </a:t>
            </a:r>
            <a:r>
              <a:rPr lang="fr-FR" sz="1400" i="1" dirty="0"/>
              <a:t>escalier</a:t>
            </a:r>
            <a:r>
              <a:rPr lang="fr-FR" sz="1400" dirty="0"/>
              <a:t> en guise de </a:t>
            </a:r>
            <a:r>
              <a:rPr lang="fr-FR" sz="1400" dirty="0" smtClean="0"/>
              <a:t>sécurité.</a:t>
            </a:r>
          </a:p>
          <a:p>
            <a:endParaRPr lang="fr-FR" sz="1400" dirty="0"/>
          </a:p>
          <a:p>
            <a:r>
              <a:rPr lang="fr-FR" sz="1400" b="1" dirty="0" smtClean="0"/>
              <a:t>La lisse : </a:t>
            </a:r>
            <a:r>
              <a:rPr lang="fr-FR" sz="1400" dirty="0" smtClean="0"/>
              <a:t>pièce parallèle basse </a:t>
            </a:r>
            <a:r>
              <a:rPr lang="fr-FR" sz="1400" dirty="0"/>
              <a:t>à la main courante</a:t>
            </a:r>
            <a:r>
              <a:rPr lang="fr-FR" sz="1400" dirty="0" smtClean="0"/>
              <a:t>. Pièce basse d'un garde-corps, </a:t>
            </a:r>
            <a:r>
              <a:rPr lang="fr-FR" sz="1400" dirty="0"/>
              <a:t>d'une barrière de </a:t>
            </a:r>
            <a:r>
              <a:rPr lang="fr-FR" sz="1400" dirty="0" smtClean="0"/>
              <a:t>sécurité.</a:t>
            </a:r>
          </a:p>
          <a:p>
            <a:endParaRPr lang="fr-FR" sz="1400" dirty="0"/>
          </a:p>
          <a:p>
            <a:r>
              <a:rPr lang="fr-FR" sz="1400" b="1" dirty="0" smtClean="0"/>
              <a:t>Le giron : </a:t>
            </a:r>
            <a:r>
              <a:rPr lang="fr-FR" sz="1400" dirty="0"/>
              <a:t>la distance horizontale </a:t>
            </a:r>
            <a:r>
              <a:rPr lang="fr-FR" sz="1400" dirty="0" smtClean="0"/>
              <a:t>d’un </a:t>
            </a:r>
            <a:r>
              <a:rPr lang="fr-FR" sz="1400" dirty="0"/>
              <a:t>nez de marche </a:t>
            </a:r>
            <a:r>
              <a:rPr lang="fr-FR" sz="1400" dirty="0" smtClean="0"/>
              <a:t>au </a:t>
            </a:r>
            <a:r>
              <a:rPr lang="fr-FR" sz="1400" dirty="0"/>
              <a:t>nez de </a:t>
            </a:r>
            <a:r>
              <a:rPr lang="fr-FR" sz="1400" dirty="0" smtClean="0"/>
              <a:t>marche suivant.</a:t>
            </a:r>
            <a:endParaRPr lang="fr-FR" sz="1400" b="1" dirty="0" smtClean="0"/>
          </a:p>
          <a:p>
            <a:endParaRPr lang="fr-FR" sz="1400" dirty="0"/>
          </a:p>
          <a:p>
            <a:r>
              <a:rPr lang="fr-FR" sz="1400" b="1" dirty="0" smtClean="0"/>
              <a:t>Le garde-corps : </a:t>
            </a:r>
            <a:r>
              <a:rPr lang="fr-FR" sz="1400" dirty="0" smtClean="0"/>
              <a:t>ensemble qui regroupe  la main courante,  la lisse et les barreaux de séparation.</a:t>
            </a:r>
          </a:p>
          <a:p>
            <a:endParaRPr lang="fr-FR" sz="1400" dirty="0" smtClean="0"/>
          </a:p>
          <a:p>
            <a:r>
              <a:rPr lang="fr-FR" sz="1400" b="1" dirty="0" smtClean="0"/>
              <a:t>Le nez de marche : </a:t>
            </a:r>
            <a:r>
              <a:rPr lang="fr-FR" sz="1400" dirty="0" smtClean="0"/>
              <a:t>le </a:t>
            </a:r>
            <a:r>
              <a:rPr lang="fr-FR" sz="1400" dirty="0"/>
              <a:t>bord de la marche, là ou se pose le pied en premier lieu.</a:t>
            </a:r>
            <a:endParaRPr lang="fr-FR" sz="1400" dirty="0" smtClean="0"/>
          </a:p>
          <a:p>
            <a:endParaRPr lang="fr-FR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22189" y="267137"/>
            <a:ext cx="7135741" cy="46166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Vocabulaire relatif aux escaliers</a:t>
            </a:r>
            <a:endParaRPr lang="fr-FR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260" y="7430699"/>
            <a:ext cx="2682933" cy="2682933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5226077" y="8614015"/>
            <a:ext cx="11121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4664" y="895596"/>
            <a:ext cx="3603266" cy="636830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226077" y="8358475"/>
            <a:ext cx="20829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Escalier à trois crémaillères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401851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www.escalites.fr/img/img_upload/5ea0ce18325f26.74403109.png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5900"/>
                    </a14:imgEffect>
                    <a14:imgEffect>
                      <a14:saturation sat="2000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73" y="1010638"/>
            <a:ext cx="4526367" cy="353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4817" y="2283436"/>
            <a:ext cx="2593156" cy="612475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endParaRPr lang="fr-FR" sz="1400" dirty="0" smtClean="0"/>
          </a:p>
          <a:p>
            <a:r>
              <a:rPr lang="fr-FR" sz="1400" b="1" dirty="0" smtClean="0"/>
              <a:t>L’échappée : </a:t>
            </a:r>
            <a:r>
              <a:rPr lang="fr-FR" sz="1400" dirty="0" smtClean="0"/>
              <a:t>la </a:t>
            </a:r>
            <a:r>
              <a:rPr lang="fr-FR" sz="1400" dirty="0"/>
              <a:t>hauteur </a:t>
            </a:r>
            <a:r>
              <a:rPr lang="fr-FR" sz="1400" dirty="0" smtClean="0"/>
              <a:t>minimale </a:t>
            </a:r>
            <a:r>
              <a:rPr lang="fr-FR" sz="1400" dirty="0"/>
              <a:t>rencontrée dans un </a:t>
            </a:r>
            <a:r>
              <a:rPr lang="fr-FR" sz="1400" dirty="0" smtClean="0"/>
              <a:t>escalier, entre la marche et le plafond. </a:t>
            </a:r>
            <a:r>
              <a:rPr lang="fr-FR" sz="1400" dirty="0"/>
              <a:t>Elle doit </a:t>
            </a:r>
            <a:r>
              <a:rPr lang="fr-FR" sz="1400" dirty="0" smtClean="0"/>
              <a:t>offrir </a:t>
            </a:r>
            <a:r>
              <a:rPr lang="fr-FR" sz="1400" dirty="0"/>
              <a:t>un dégagement suffisant pour permettre la circulation sans heurt.</a:t>
            </a:r>
          </a:p>
          <a:p>
            <a:endParaRPr lang="fr-FR" sz="1400" dirty="0"/>
          </a:p>
          <a:p>
            <a:r>
              <a:rPr lang="fr-FR" sz="1400" b="1" dirty="0" smtClean="0"/>
              <a:t>La trémie : </a:t>
            </a:r>
            <a:r>
              <a:rPr lang="fr-FR" sz="1400" dirty="0"/>
              <a:t>le vide créé dans le plancher entre deux étages afin de permettre d'installer l'escalier </a:t>
            </a:r>
            <a:endParaRPr lang="fr-FR" sz="1400" dirty="0" smtClean="0"/>
          </a:p>
          <a:p>
            <a:endParaRPr lang="fr-FR" sz="1400" dirty="0"/>
          </a:p>
          <a:p>
            <a:r>
              <a:rPr lang="fr-FR" sz="1400" b="1" dirty="0" smtClean="0"/>
              <a:t>La marche palière :</a:t>
            </a:r>
            <a:r>
              <a:rPr lang="fr-FR" sz="1400" dirty="0"/>
              <a:t> la dernière marche se situant au niveau </a:t>
            </a:r>
            <a:r>
              <a:rPr lang="fr-FR" sz="1400" dirty="0" smtClean="0"/>
              <a:t>du </a:t>
            </a:r>
            <a:r>
              <a:rPr lang="fr-FR" sz="1400" dirty="0"/>
              <a:t>sol d'arrivée.</a:t>
            </a:r>
            <a:endParaRPr lang="fr-FR" sz="1400" b="1" dirty="0" smtClean="0"/>
          </a:p>
          <a:p>
            <a:endParaRPr lang="fr-FR" sz="1400" dirty="0"/>
          </a:p>
          <a:p>
            <a:r>
              <a:rPr lang="fr-FR" sz="1400" b="1" dirty="0" smtClean="0"/>
              <a:t>Le reculement ou l’étendue : </a:t>
            </a:r>
            <a:r>
              <a:rPr lang="fr-FR" sz="1400" dirty="0"/>
              <a:t>la mesure de la longueur entre la première et la dernière marche de l’escalier prise horizontalement du sol</a:t>
            </a:r>
            <a:r>
              <a:rPr lang="fr-FR" sz="1400" dirty="0" smtClean="0"/>
              <a:t>.</a:t>
            </a:r>
            <a:r>
              <a:rPr lang="fr-FR" sz="1400" dirty="0"/>
              <a:t> </a:t>
            </a:r>
            <a:endParaRPr lang="fr-FR" sz="1400" dirty="0" smtClean="0"/>
          </a:p>
          <a:p>
            <a:endParaRPr lang="fr-FR" sz="1400" b="1" dirty="0"/>
          </a:p>
          <a:p>
            <a:r>
              <a:rPr lang="fr-FR" sz="1400" b="1" dirty="0"/>
              <a:t>Le balancement : </a:t>
            </a:r>
            <a:r>
              <a:rPr lang="fr-FR" sz="1400" dirty="0"/>
              <a:t>représente la disposition des marches de façon harmonieuse lorsque l’escalier possède un tournant.</a:t>
            </a:r>
          </a:p>
          <a:p>
            <a:endParaRPr lang="fr-FR" sz="1400" b="1" dirty="0"/>
          </a:p>
          <a:p>
            <a:endParaRPr lang="fr-FR" sz="1400" dirty="0"/>
          </a:p>
        </p:txBody>
      </p:sp>
      <p:pic>
        <p:nvPicPr>
          <p:cNvPr id="1030" name="Picture 6" descr="Tracé 2 - Multiviews BTP"/>
          <p:cNvPicPr>
            <a:picLocks noChangeAspect="1" noChangeArrowheads="1"/>
          </p:cNvPicPr>
          <p:nvPr/>
        </p:nvPicPr>
        <p:blipFill rotWithShape="1"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015" t="6642" r="16366" b="13698"/>
          <a:stretch/>
        </p:blipFill>
        <p:spPr bwMode="auto">
          <a:xfrm>
            <a:off x="3185235" y="5004261"/>
            <a:ext cx="3911842" cy="4455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02098" y="302752"/>
            <a:ext cx="7135741" cy="46166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Vocabulaire relatif aux escaliers</a:t>
            </a:r>
            <a:endParaRPr lang="fr-FR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403117" y="9459882"/>
            <a:ext cx="20829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Plan d’un balancement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160208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1012" y="1179268"/>
            <a:ext cx="3269235" cy="164660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fr-FR" b="1" dirty="0" smtClean="0"/>
              <a:t>Prise de cotes  sur chantier :</a:t>
            </a:r>
          </a:p>
          <a:p>
            <a:endParaRPr lang="fr-FR" b="1" dirty="0" smtClean="0"/>
          </a:p>
          <a:p>
            <a:r>
              <a:rPr lang="fr-FR" sz="1300" b="1" dirty="0" smtClean="0"/>
              <a:t>A. Déterminer la hauteur </a:t>
            </a:r>
            <a:r>
              <a:rPr lang="fr-FR" sz="1300" dirty="0" smtClean="0"/>
              <a:t>de l’escalier.</a:t>
            </a:r>
          </a:p>
          <a:p>
            <a:r>
              <a:rPr lang="fr-FR" sz="1300" dirty="0" smtClean="0"/>
              <a:t> (du sol au plancher )</a:t>
            </a:r>
            <a:endParaRPr lang="fr-FR" sz="1300" dirty="0"/>
          </a:p>
          <a:p>
            <a:r>
              <a:rPr lang="fr-FR" sz="1300" b="1" dirty="0" smtClean="0"/>
              <a:t>B. Déterminer l’étendue </a:t>
            </a:r>
            <a:r>
              <a:rPr lang="fr-FR" sz="1300" dirty="0" smtClean="0"/>
              <a:t>(le reculement) disponible</a:t>
            </a:r>
          </a:p>
          <a:p>
            <a:r>
              <a:rPr lang="fr-FR" sz="1300" b="1" dirty="0" smtClean="0"/>
              <a:t>C. Déterminer la largeur </a:t>
            </a:r>
            <a:r>
              <a:rPr lang="fr-FR" sz="1300" dirty="0" smtClean="0"/>
              <a:t>disponible </a:t>
            </a:r>
            <a:endParaRPr lang="fr-FR" sz="1300" dirty="0"/>
          </a:p>
        </p:txBody>
      </p:sp>
      <p:sp>
        <p:nvSpPr>
          <p:cNvPr id="2" name="Rounded Rectangle 1"/>
          <p:cNvSpPr/>
          <p:nvPr/>
        </p:nvSpPr>
        <p:spPr>
          <a:xfrm>
            <a:off x="202098" y="3720974"/>
            <a:ext cx="7135741" cy="2994151"/>
          </a:xfrm>
          <a:prstGeom prst="roundRect">
            <a:avLst>
              <a:gd name="adj" fmla="val 26940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ounded Rectangle 6"/>
          <p:cNvSpPr/>
          <p:nvPr/>
        </p:nvSpPr>
        <p:spPr>
          <a:xfrm>
            <a:off x="202098" y="6962297"/>
            <a:ext cx="7135741" cy="2994151"/>
          </a:xfrm>
          <a:prstGeom prst="roundRect">
            <a:avLst>
              <a:gd name="adj" fmla="val 25053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ounded Rectangle 2"/>
          <p:cNvSpPr/>
          <p:nvPr/>
        </p:nvSpPr>
        <p:spPr>
          <a:xfrm>
            <a:off x="960543" y="3525341"/>
            <a:ext cx="5643561" cy="38382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Plan de la structure – Coupe du bâtiment</a:t>
            </a:r>
            <a:endParaRPr lang="fr-FR" dirty="0"/>
          </a:p>
        </p:txBody>
      </p:sp>
      <p:sp>
        <p:nvSpPr>
          <p:cNvPr id="8" name="Rounded Rectangle 7"/>
          <p:cNvSpPr/>
          <p:nvPr/>
        </p:nvSpPr>
        <p:spPr>
          <a:xfrm>
            <a:off x="960543" y="6804437"/>
            <a:ext cx="5643561" cy="38382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Plan de l’escalier – Vue de haut</a:t>
            </a:r>
            <a:endParaRPr lang="fr-FR" dirty="0"/>
          </a:p>
        </p:txBody>
      </p:sp>
      <p:sp>
        <p:nvSpPr>
          <p:cNvPr id="9" name="TextBox 8"/>
          <p:cNvSpPr txBox="1"/>
          <p:nvPr/>
        </p:nvSpPr>
        <p:spPr>
          <a:xfrm>
            <a:off x="3605398" y="863140"/>
            <a:ext cx="3710216" cy="264687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fr-FR" b="1" dirty="0" smtClean="0"/>
              <a:t>Calcul et traçage sur le plan :</a:t>
            </a:r>
          </a:p>
          <a:p>
            <a:endParaRPr lang="fr-FR" b="1" dirty="0" smtClean="0"/>
          </a:p>
          <a:p>
            <a:r>
              <a:rPr lang="fr-FR" sz="1300" b="1" dirty="0" smtClean="0"/>
              <a:t>1. Le nombre de marches :</a:t>
            </a:r>
          </a:p>
          <a:p>
            <a:r>
              <a:rPr lang="fr-FR" sz="1300" dirty="0" smtClean="0"/>
              <a:t>la hauteur de l’escalier </a:t>
            </a:r>
            <a:r>
              <a:rPr lang="fr-BE" sz="1300" dirty="0" smtClean="0"/>
              <a:t>÷ la hauteur idéale d’une marche d’escalier</a:t>
            </a:r>
            <a:endParaRPr lang="fr-FR" sz="1300" dirty="0" smtClean="0"/>
          </a:p>
          <a:p>
            <a:r>
              <a:rPr lang="fr-FR" sz="1300" b="1" dirty="0" smtClean="0"/>
              <a:t>2. La hauteur de marche :</a:t>
            </a:r>
          </a:p>
          <a:p>
            <a:r>
              <a:rPr lang="fr-FR" sz="1300" dirty="0" smtClean="0"/>
              <a:t>la hauteur de l’escalier </a:t>
            </a:r>
            <a:r>
              <a:rPr lang="fr-BE" sz="1300" dirty="0"/>
              <a:t>÷ </a:t>
            </a:r>
            <a:r>
              <a:rPr lang="fr-BE" sz="1300" dirty="0" smtClean="0"/>
              <a:t>résultat précédent (nombre de marches)</a:t>
            </a:r>
          </a:p>
          <a:p>
            <a:r>
              <a:rPr lang="fr-FR" sz="1300" b="1" dirty="0" smtClean="0"/>
              <a:t>3. Le giron :</a:t>
            </a:r>
          </a:p>
          <a:p>
            <a:r>
              <a:rPr lang="fr-FR" sz="1300" dirty="0" smtClean="0"/>
              <a:t>[longueur de l’escalier </a:t>
            </a:r>
            <a:r>
              <a:rPr lang="fr-FR" sz="1300" dirty="0"/>
              <a:t>-</a:t>
            </a:r>
            <a:r>
              <a:rPr lang="fr-FR" sz="1300" dirty="0" smtClean="0"/>
              <a:t> (marche palière + distance entre le dernier nez de marche et le bout de mon limon)] </a:t>
            </a:r>
            <a:r>
              <a:rPr lang="fr-BE" sz="1300" dirty="0" smtClean="0"/>
              <a:t>÷ (nombre de marche – la marche palière)</a:t>
            </a:r>
            <a:endParaRPr lang="fr-FR" sz="13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552575" y="7399216"/>
            <a:ext cx="5468102" cy="210289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070226" y="4511278"/>
            <a:ext cx="4276124" cy="23574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492919" y="6507956"/>
            <a:ext cx="6586537" cy="71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731988" y="4511278"/>
            <a:ext cx="0" cy="199667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821656" y="6353354"/>
            <a:ext cx="4407694" cy="1100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73161" y="5326626"/>
            <a:ext cx="358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22" name="TextBox 21"/>
          <p:cNvSpPr txBox="1"/>
          <p:nvPr/>
        </p:nvSpPr>
        <p:spPr>
          <a:xfrm>
            <a:off x="4107212" y="5984022"/>
            <a:ext cx="358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</a:t>
            </a:r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202097" y="4506173"/>
            <a:ext cx="1363985" cy="23574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373161" y="7399216"/>
            <a:ext cx="0" cy="210289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93503" y="8274706"/>
            <a:ext cx="358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</a:t>
            </a:r>
            <a:endParaRPr lang="fr-FR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53536" y="4257675"/>
            <a:ext cx="0" cy="135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>
            <a:off x="1480911" y="4148726"/>
            <a:ext cx="1509939" cy="4819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64477" y="6085888"/>
            <a:ext cx="4606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Sol</a:t>
            </a:r>
            <a:endParaRPr lang="fr-FR" sz="100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94786" y="6340554"/>
            <a:ext cx="0" cy="135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34138" y="4015145"/>
            <a:ext cx="20829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Plancher</a:t>
            </a:r>
            <a:endParaRPr lang="fr-FR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201684" y="263870"/>
            <a:ext cx="7135741" cy="46166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Les étapes pour concevoir un escalier droit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29854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1684" y="263870"/>
            <a:ext cx="7135741" cy="46166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Les étapes pour concevoir un escalier droit</a:t>
            </a:r>
            <a:endParaRPr lang="fr-FR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71040" y="1425888"/>
            <a:ext cx="3269235" cy="124649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fr-FR" b="1" dirty="0" smtClean="0"/>
              <a:t>Prise de cotes  sur chantier :</a:t>
            </a:r>
          </a:p>
          <a:p>
            <a:endParaRPr lang="fr-FR" b="1" dirty="0" smtClean="0"/>
          </a:p>
          <a:p>
            <a:r>
              <a:rPr lang="fr-FR" sz="1300" b="1" dirty="0" smtClean="0"/>
              <a:t>A. Hauteur de l’escalier : </a:t>
            </a:r>
            <a:r>
              <a:rPr lang="fr-FR" sz="1300" dirty="0" smtClean="0"/>
              <a:t>2400 mm</a:t>
            </a:r>
            <a:endParaRPr lang="fr-FR" sz="1300" dirty="0"/>
          </a:p>
          <a:p>
            <a:r>
              <a:rPr lang="fr-FR" sz="1300" b="1" dirty="0" smtClean="0"/>
              <a:t>B. Etendue disponible : </a:t>
            </a:r>
            <a:r>
              <a:rPr lang="fr-FR" sz="1300" dirty="0" smtClean="0"/>
              <a:t>2700 mm</a:t>
            </a:r>
          </a:p>
          <a:p>
            <a:r>
              <a:rPr lang="fr-FR" sz="1300" b="1" dirty="0" smtClean="0"/>
              <a:t>C. Largeur de l’escalier : </a:t>
            </a:r>
            <a:r>
              <a:rPr lang="fr-FR" sz="1300" dirty="0" smtClean="0"/>
              <a:t>900 mm</a:t>
            </a:r>
            <a:endParaRPr lang="fr-FR" sz="1300" dirty="0"/>
          </a:p>
        </p:txBody>
      </p:sp>
      <p:sp>
        <p:nvSpPr>
          <p:cNvPr id="2" name="Rounded Rectangle 1"/>
          <p:cNvSpPr/>
          <p:nvPr/>
        </p:nvSpPr>
        <p:spPr>
          <a:xfrm>
            <a:off x="201684" y="3933245"/>
            <a:ext cx="7135741" cy="2994151"/>
          </a:xfrm>
          <a:prstGeom prst="roundRect">
            <a:avLst>
              <a:gd name="adj" fmla="val 26940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633312" y="4863429"/>
            <a:ext cx="440648" cy="36902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1815874" y="5017051"/>
            <a:ext cx="440648" cy="36902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2132841" y="5324226"/>
            <a:ext cx="440648" cy="369026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2461656" y="5633167"/>
            <a:ext cx="440648" cy="369026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2777025" y="5940737"/>
            <a:ext cx="440648" cy="369026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3099627" y="6249316"/>
            <a:ext cx="440648" cy="369026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02098" y="7189362"/>
            <a:ext cx="7135741" cy="2994151"/>
          </a:xfrm>
          <a:prstGeom prst="roundRect">
            <a:avLst>
              <a:gd name="adj" fmla="val 25053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1480912" y="4709441"/>
            <a:ext cx="440648" cy="369026"/>
          </a:xfrm>
          <a:prstGeom prst="rect">
            <a:avLst/>
          </a:prstGeom>
        </p:spPr>
      </p:pic>
      <p:cxnSp>
        <p:nvCxnSpPr>
          <p:cNvPr id="52" name="Straight Connector 51"/>
          <p:cNvCxnSpPr/>
          <p:nvPr/>
        </p:nvCxnSpPr>
        <p:spPr>
          <a:xfrm>
            <a:off x="1560515" y="4968982"/>
            <a:ext cx="1838525" cy="1754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960543" y="3752406"/>
            <a:ext cx="5643561" cy="38382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Plan de la structure – Coupe du bâtiment</a:t>
            </a:r>
            <a:endParaRPr lang="fr-FR" dirty="0"/>
          </a:p>
        </p:txBody>
      </p:sp>
      <p:sp>
        <p:nvSpPr>
          <p:cNvPr id="8" name="Rounded Rectangle 7"/>
          <p:cNvSpPr/>
          <p:nvPr/>
        </p:nvSpPr>
        <p:spPr>
          <a:xfrm>
            <a:off x="960543" y="7031502"/>
            <a:ext cx="5643561" cy="38382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Plan de l’escalier – Vue de haut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552575" y="7626281"/>
            <a:ext cx="5468102" cy="210289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076576" y="4738343"/>
            <a:ext cx="4269774" cy="23574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492919" y="6735021"/>
            <a:ext cx="6586537" cy="71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02097" y="4733238"/>
            <a:ext cx="1363985" cy="23574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2">
            <a:biLevel thresh="75000"/>
          </a:blip>
          <a:srcRect t="-2" b="55934"/>
          <a:stretch/>
        </p:blipFill>
        <p:spPr>
          <a:xfrm>
            <a:off x="3451415" y="6555732"/>
            <a:ext cx="440648" cy="162621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1420283" y="4620471"/>
            <a:ext cx="0" cy="873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415521" y="4613331"/>
            <a:ext cx="256117" cy="21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46" idx="0"/>
          </p:cNvCxnSpPr>
          <p:nvPr/>
        </p:nvCxnSpPr>
        <p:spPr>
          <a:xfrm>
            <a:off x="1671638" y="4613331"/>
            <a:ext cx="2000101" cy="19424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46" idx="2"/>
          </p:cNvCxnSpPr>
          <p:nvPr/>
        </p:nvCxnSpPr>
        <p:spPr>
          <a:xfrm>
            <a:off x="3671739" y="6555733"/>
            <a:ext cx="0" cy="162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147754"/>
              </p:ext>
            </p:extLst>
          </p:nvPr>
        </p:nvGraphicFramePr>
        <p:xfrm>
          <a:off x="1815880" y="7732494"/>
          <a:ext cx="5135248" cy="18925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5019">
                  <a:extLst>
                    <a:ext uri="{9D8B030D-6E8A-4147-A177-3AD203B41FA5}">
                      <a16:colId xmlns:a16="http://schemas.microsoft.com/office/drawing/2014/main" val="1999734369"/>
                    </a:ext>
                  </a:extLst>
                </a:gridCol>
                <a:gridCol w="395019">
                  <a:extLst>
                    <a:ext uri="{9D8B030D-6E8A-4147-A177-3AD203B41FA5}">
                      <a16:colId xmlns:a16="http://schemas.microsoft.com/office/drawing/2014/main" val="229717287"/>
                    </a:ext>
                  </a:extLst>
                </a:gridCol>
                <a:gridCol w="395019">
                  <a:extLst>
                    <a:ext uri="{9D8B030D-6E8A-4147-A177-3AD203B41FA5}">
                      <a16:colId xmlns:a16="http://schemas.microsoft.com/office/drawing/2014/main" val="1610499100"/>
                    </a:ext>
                  </a:extLst>
                </a:gridCol>
                <a:gridCol w="395019">
                  <a:extLst>
                    <a:ext uri="{9D8B030D-6E8A-4147-A177-3AD203B41FA5}">
                      <a16:colId xmlns:a16="http://schemas.microsoft.com/office/drawing/2014/main" val="632768825"/>
                    </a:ext>
                  </a:extLst>
                </a:gridCol>
                <a:gridCol w="395019">
                  <a:extLst>
                    <a:ext uri="{9D8B030D-6E8A-4147-A177-3AD203B41FA5}">
                      <a16:colId xmlns:a16="http://schemas.microsoft.com/office/drawing/2014/main" val="778956600"/>
                    </a:ext>
                  </a:extLst>
                </a:gridCol>
                <a:gridCol w="395019">
                  <a:extLst>
                    <a:ext uri="{9D8B030D-6E8A-4147-A177-3AD203B41FA5}">
                      <a16:colId xmlns:a16="http://schemas.microsoft.com/office/drawing/2014/main" val="3914718359"/>
                    </a:ext>
                  </a:extLst>
                </a:gridCol>
                <a:gridCol w="395019">
                  <a:extLst>
                    <a:ext uri="{9D8B030D-6E8A-4147-A177-3AD203B41FA5}">
                      <a16:colId xmlns:a16="http://schemas.microsoft.com/office/drawing/2014/main" val="3397592704"/>
                    </a:ext>
                  </a:extLst>
                </a:gridCol>
                <a:gridCol w="395019">
                  <a:extLst>
                    <a:ext uri="{9D8B030D-6E8A-4147-A177-3AD203B41FA5}">
                      <a16:colId xmlns:a16="http://schemas.microsoft.com/office/drawing/2014/main" val="1662897521"/>
                    </a:ext>
                  </a:extLst>
                </a:gridCol>
                <a:gridCol w="395019">
                  <a:extLst>
                    <a:ext uri="{9D8B030D-6E8A-4147-A177-3AD203B41FA5}">
                      <a16:colId xmlns:a16="http://schemas.microsoft.com/office/drawing/2014/main" val="854887289"/>
                    </a:ext>
                  </a:extLst>
                </a:gridCol>
                <a:gridCol w="395019">
                  <a:extLst>
                    <a:ext uri="{9D8B030D-6E8A-4147-A177-3AD203B41FA5}">
                      <a16:colId xmlns:a16="http://schemas.microsoft.com/office/drawing/2014/main" val="2658511697"/>
                    </a:ext>
                  </a:extLst>
                </a:gridCol>
                <a:gridCol w="395019">
                  <a:extLst>
                    <a:ext uri="{9D8B030D-6E8A-4147-A177-3AD203B41FA5}">
                      <a16:colId xmlns:a16="http://schemas.microsoft.com/office/drawing/2014/main" val="4093220336"/>
                    </a:ext>
                  </a:extLst>
                </a:gridCol>
                <a:gridCol w="362234">
                  <a:extLst>
                    <a:ext uri="{9D8B030D-6E8A-4147-A177-3AD203B41FA5}">
                      <a16:colId xmlns:a16="http://schemas.microsoft.com/office/drawing/2014/main" val="3975713433"/>
                    </a:ext>
                  </a:extLst>
                </a:gridCol>
                <a:gridCol w="427805">
                  <a:extLst>
                    <a:ext uri="{9D8B030D-6E8A-4147-A177-3AD203B41FA5}">
                      <a16:colId xmlns:a16="http://schemas.microsoft.com/office/drawing/2014/main" val="2682998937"/>
                    </a:ext>
                  </a:extLst>
                </a:gridCol>
              </a:tblGrid>
              <a:tr h="1892571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626565"/>
                  </a:ext>
                </a:extLst>
              </a:tr>
            </a:tbl>
          </a:graphicData>
        </a:graphic>
      </p:graphicFrame>
      <p:cxnSp>
        <p:nvCxnSpPr>
          <p:cNvPr id="64" name="Straight Connector 63"/>
          <p:cNvCxnSpPr/>
          <p:nvPr/>
        </p:nvCxnSpPr>
        <p:spPr>
          <a:xfrm>
            <a:off x="1552575" y="7732494"/>
            <a:ext cx="546810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552575" y="9625065"/>
            <a:ext cx="546810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93876" y="947708"/>
            <a:ext cx="3710216" cy="290848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fr-FR" b="1" dirty="0" smtClean="0"/>
              <a:t>Calcul et traçage sur le plan :</a:t>
            </a:r>
          </a:p>
          <a:p>
            <a:endParaRPr lang="fr-FR" b="1" dirty="0" smtClean="0"/>
          </a:p>
          <a:p>
            <a:r>
              <a:rPr lang="fr-FR" sz="1300" b="1" dirty="0" smtClean="0"/>
              <a:t>1. Le nombre de marches :</a:t>
            </a:r>
          </a:p>
          <a:p>
            <a:r>
              <a:rPr lang="fr-FR" sz="1300" dirty="0" smtClean="0"/>
              <a:t>2400 </a:t>
            </a:r>
            <a:r>
              <a:rPr lang="fr-BE" sz="1300" dirty="0" smtClean="0"/>
              <a:t>÷ </a:t>
            </a:r>
            <a:r>
              <a:rPr lang="fr-FR" sz="1300" dirty="0" smtClean="0"/>
              <a:t>180 (hauteur idéal d’une marche) = 13,3 (13)</a:t>
            </a:r>
          </a:p>
          <a:p>
            <a:r>
              <a:rPr lang="fr-FR" sz="1300" b="1" dirty="0" smtClean="0"/>
              <a:t>2. La hauteur de marche :</a:t>
            </a:r>
          </a:p>
          <a:p>
            <a:r>
              <a:rPr lang="fr-FR" sz="1300" dirty="0" smtClean="0"/>
              <a:t>2400 </a:t>
            </a:r>
            <a:r>
              <a:rPr lang="fr-BE" sz="1300" dirty="0" smtClean="0"/>
              <a:t>÷ 13 = 184 mm</a:t>
            </a:r>
            <a:endParaRPr lang="fr-FR" sz="1300" dirty="0" smtClean="0"/>
          </a:p>
          <a:p>
            <a:r>
              <a:rPr lang="fr-FR" sz="1300" b="1" dirty="0" smtClean="0"/>
              <a:t>3. Le giron :</a:t>
            </a:r>
          </a:p>
          <a:p>
            <a:r>
              <a:rPr lang="fr-FR" sz="1300" dirty="0"/>
              <a:t>(</a:t>
            </a:r>
            <a:r>
              <a:rPr lang="fr-FR" sz="1300" dirty="0" smtClean="0"/>
              <a:t>2700 - (100 + 30)) </a:t>
            </a:r>
            <a:r>
              <a:rPr lang="fr-BE" sz="1300" dirty="0" smtClean="0"/>
              <a:t>÷ (13 – 1) = 214,167 mm</a:t>
            </a:r>
          </a:p>
          <a:p>
            <a:r>
              <a:rPr lang="fr-FR" sz="1400" b="1" dirty="0" smtClean="0"/>
              <a:t>4. La formule de blondel </a:t>
            </a:r>
            <a:r>
              <a:rPr lang="fr-FR" sz="1400" b="1" dirty="0"/>
              <a:t>: </a:t>
            </a:r>
            <a:r>
              <a:rPr lang="fr-FR" sz="1400" dirty="0" smtClean="0"/>
              <a:t>si </a:t>
            </a:r>
            <a:r>
              <a:rPr lang="fr-FR" sz="1400" dirty="0"/>
              <a:t>1 giron + 2 hauteur de marche se situe entre </a:t>
            </a:r>
            <a:r>
              <a:rPr lang="fr-FR" sz="1400" dirty="0" smtClean="0"/>
              <a:t>58 </a:t>
            </a:r>
            <a:r>
              <a:rPr lang="fr-FR" sz="1400" dirty="0"/>
              <a:t>et 64 cm alors c’est un escalier </a:t>
            </a:r>
            <a:r>
              <a:rPr lang="fr-FR" sz="1400" dirty="0" smtClean="0"/>
              <a:t>confortable. Ici : (184*2) + </a:t>
            </a:r>
            <a:r>
              <a:rPr lang="fr-BE" sz="1400" dirty="0"/>
              <a:t>214,167</a:t>
            </a:r>
            <a:r>
              <a:rPr lang="fr-FR" sz="1400" dirty="0" smtClean="0"/>
              <a:t> = 582,16 mm</a:t>
            </a:r>
            <a:endParaRPr lang="fr-FR" sz="1400" dirty="0"/>
          </a:p>
          <a:p>
            <a:endParaRPr lang="fr-FR" sz="1300" dirty="0" smtClean="0"/>
          </a:p>
        </p:txBody>
      </p:sp>
    </p:spTree>
    <p:extLst>
      <p:ext uri="{BB962C8B-B14F-4D97-AF65-F5344CB8AC3E}">
        <p14:creationId xmlns:p14="http://schemas.microsoft.com/office/powerpoint/2010/main" val="28890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2098" y="302752"/>
            <a:ext cx="7135741" cy="46166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Exercice : calcul d’un escalier droit </a:t>
            </a:r>
            <a:endParaRPr lang="fr-FR" sz="2400" dirty="0"/>
          </a:p>
        </p:txBody>
      </p:sp>
      <p:sp>
        <p:nvSpPr>
          <p:cNvPr id="2" name="Rectangle 1"/>
          <p:cNvSpPr/>
          <p:nvPr/>
        </p:nvSpPr>
        <p:spPr>
          <a:xfrm rot="5400000">
            <a:off x="-2660159" y="4086387"/>
            <a:ext cx="9000000" cy="29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/>
          <p:cNvSpPr txBox="1"/>
          <p:nvPr/>
        </p:nvSpPr>
        <p:spPr>
          <a:xfrm>
            <a:off x="3627623" y="4660021"/>
            <a:ext cx="3710216" cy="397031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fr-FR" sz="1200" b="1" dirty="0" smtClean="0"/>
              <a:t>On vous demande :</a:t>
            </a:r>
          </a:p>
          <a:p>
            <a:endParaRPr lang="fr-FR" sz="1200" b="1" dirty="0"/>
          </a:p>
          <a:p>
            <a:r>
              <a:rPr lang="fr-FR" sz="1200" dirty="0" smtClean="0"/>
              <a:t>Dans ce plan vue de haut avec une hauteur sol au plancher de </a:t>
            </a:r>
            <a:r>
              <a:rPr lang="fr-FR" sz="1200" dirty="0" smtClean="0"/>
              <a:t>2450 </a:t>
            </a:r>
            <a:r>
              <a:rPr lang="fr-FR" sz="1200" dirty="0" smtClean="0"/>
              <a:t>mm et une étendue de </a:t>
            </a:r>
            <a:r>
              <a:rPr lang="fr-FR" sz="1200" dirty="0" smtClean="0"/>
              <a:t>2700 </a:t>
            </a:r>
            <a:r>
              <a:rPr lang="fr-FR" sz="1200" dirty="0" smtClean="0"/>
              <a:t>calculer</a:t>
            </a:r>
          </a:p>
          <a:p>
            <a:endParaRPr lang="fr-FR" sz="1200" dirty="0"/>
          </a:p>
          <a:p>
            <a:r>
              <a:rPr lang="fr-FR" sz="1200" b="1" dirty="0" smtClean="0"/>
              <a:t>1.Le nombre de marches :</a:t>
            </a:r>
          </a:p>
          <a:p>
            <a:pPr marL="228600" indent="-228600">
              <a:buAutoNum type="arabicPeriod"/>
            </a:pPr>
            <a:endParaRPr lang="fr-FR" sz="1200" b="1" dirty="0"/>
          </a:p>
          <a:p>
            <a:r>
              <a:rPr lang="fr-FR" sz="1200" b="1" dirty="0" smtClean="0"/>
              <a:t>…………………………………………………………………………………….</a:t>
            </a:r>
          </a:p>
          <a:p>
            <a:endParaRPr lang="fr-FR" sz="1200" b="1" dirty="0" smtClean="0"/>
          </a:p>
          <a:p>
            <a:r>
              <a:rPr lang="fr-FR" sz="1200" b="1" dirty="0" smtClean="0"/>
              <a:t>2. La hauteur de marche :</a:t>
            </a:r>
          </a:p>
          <a:p>
            <a:endParaRPr lang="fr-FR" sz="1200" b="1" dirty="0"/>
          </a:p>
          <a:p>
            <a:r>
              <a:rPr lang="fr-FR" sz="1200" b="1" dirty="0"/>
              <a:t>…………………………………………………………………………………….</a:t>
            </a:r>
          </a:p>
          <a:p>
            <a:endParaRPr lang="fr-FR" sz="1200" b="1" dirty="0" smtClean="0"/>
          </a:p>
          <a:p>
            <a:r>
              <a:rPr lang="fr-FR" sz="1200" b="1" dirty="0" smtClean="0"/>
              <a:t>3. Le giron :</a:t>
            </a:r>
          </a:p>
          <a:p>
            <a:endParaRPr lang="fr-FR" sz="1200" b="1" dirty="0"/>
          </a:p>
          <a:p>
            <a:r>
              <a:rPr lang="fr-FR" sz="1200" b="1" dirty="0"/>
              <a:t>…………………………………………………………………………………….</a:t>
            </a:r>
          </a:p>
          <a:p>
            <a:endParaRPr lang="fr-FR" sz="1200" b="1" dirty="0" smtClean="0"/>
          </a:p>
          <a:p>
            <a:r>
              <a:rPr lang="fr-FR" sz="1200" b="1" dirty="0" smtClean="0"/>
              <a:t>4. La formule de blondel :</a:t>
            </a:r>
          </a:p>
          <a:p>
            <a:endParaRPr lang="fr-FR" sz="1200" b="1" dirty="0"/>
          </a:p>
          <a:p>
            <a:r>
              <a:rPr lang="fr-FR" sz="1200" b="1" dirty="0"/>
              <a:t>…………………………………………………………………………………….</a:t>
            </a:r>
          </a:p>
          <a:p>
            <a:endParaRPr lang="fr-FR" sz="12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627623" y="1373391"/>
            <a:ext cx="3710216" cy="267765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fr-FR" sz="1200" b="1" dirty="0" smtClean="0"/>
              <a:t>Les formules :</a:t>
            </a:r>
          </a:p>
          <a:p>
            <a:endParaRPr lang="fr-FR" sz="1200" b="1" dirty="0" smtClean="0"/>
          </a:p>
          <a:p>
            <a:r>
              <a:rPr lang="fr-FR" sz="1200" b="1" dirty="0" smtClean="0"/>
              <a:t>1. Le nombre de marches :</a:t>
            </a:r>
          </a:p>
          <a:p>
            <a:r>
              <a:rPr lang="fr-FR" sz="1200" dirty="0" smtClean="0"/>
              <a:t>la hauteur de l’escalier </a:t>
            </a:r>
            <a:r>
              <a:rPr lang="fr-BE" sz="1200" dirty="0" smtClean="0"/>
              <a:t>÷ la hauteur idéale d’une marche d’escalier</a:t>
            </a:r>
            <a:endParaRPr lang="fr-FR" sz="1200" dirty="0" smtClean="0"/>
          </a:p>
          <a:p>
            <a:r>
              <a:rPr lang="fr-FR" sz="1200" b="1" dirty="0" smtClean="0"/>
              <a:t>2. La hauteur de marche :</a:t>
            </a:r>
          </a:p>
          <a:p>
            <a:r>
              <a:rPr lang="fr-FR" sz="1200" dirty="0" smtClean="0"/>
              <a:t>la hauteur de l’escalier </a:t>
            </a:r>
            <a:r>
              <a:rPr lang="fr-BE" sz="1200" dirty="0"/>
              <a:t>÷ </a:t>
            </a:r>
            <a:r>
              <a:rPr lang="fr-BE" sz="1200" dirty="0" smtClean="0"/>
              <a:t>résultat précédent (nombre de marches)</a:t>
            </a:r>
          </a:p>
          <a:p>
            <a:r>
              <a:rPr lang="fr-FR" sz="1200" b="1" dirty="0" smtClean="0"/>
              <a:t>3. Le giron :</a:t>
            </a:r>
          </a:p>
          <a:p>
            <a:r>
              <a:rPr lang="fr-FR" sz="1200" dirty="0" smtClean="0"/>
              <a:t>[longueur de l’escalier </a:t>
            </a:r>
            <a:r>
              <a:rPr lang="fr-FR" sz="1200" dirty="0"/>
              <a:t>-</a:t>
            </a:r>
            <a:r>
              <a:rPr lang="fr-FR" sz="1200" dirty="0" smtClean="0"/>
              <a:t> (marche palière + distance entre le dernier nez de marche et le bout de mon limon)] </a:t>
            </a:r>
            <a:r>
              <a:rPr lang="fr-BE" sz="1200" dirty="0" smtClean="0"/>
              <a:t>÷ (nombre de marche – la marche palière)</a:t>
            </a:r>
          </a:p>
          <a:p>
            <a:r>
              <a:rPr lang="fr-BE" sz="1200" dirty="0" smtClean="0"/>
              <a:t>4.</a:t>
            </a:r>
            <a:r>
              <a:rPr lang="fr-BE" sz="1200" b="1" dirty="0" smtClean="0"/>
              <a:t> La formule de blondel :</a:t>
            </a:r>
          </a:p>
          <a:p>
            <a:r>
              <a:rPr lang="fr-FR" sz="1200" dirty="0"/>
              <a:t>1 giron + 2 hauteur de marche </a:t>
            </a:r>
            <a:r>
              <a:rPr lang="fr-FR" sz="1200" dirty="0" smtClean="0"/>
              <a:t>entre 60 et 64 </a:t>
            </a:r>
            <a:r>
              <a:rPr lang="fr-FR" sz="1200" dirty="0"/>
              <a:t>cm</a:t>
            </a:r>
            <a:endParaRPr lang="fr-FR" sz="1200" dirty="0" smtClean="0"/>
          </a:p>
        </p:txBody>
      </p:sp>
    </p:spTree>
    <p:extLst>
      <p:ext uri="{BB962C8B-B14F-4D97-AF65-F5344CB8AC3E}">
        <p14:creationId xmlns:p14="http://schemas.microsoft.com/office/powerpoint/2010/main" val="252690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6163" y="863140"/>
            <a:ext cx="3269235" cy="164660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fr-FR" b="1" dirty="0" smtClean="0"/>
              <a:t>Prise de cotes  sur chantier :</a:t>
            </a:r>
          </a:p>
          <a:p>
            <a:endParaRPr lang="fr-FR" b="1" dirty="0" smtClean="0"/>
          </a:p>
          <a:p>
            <a:r>
              <a:rPr lang="fr-FR" sz="1300" b="1" dirty="0" smtClean="0"/>
              <a:t>A. Déterminer la hauteur </a:t>
            </a:r>
            <a:r>
              <a:rPr lang="fr-FR" sz="1300" dirty="0" smtClean="0"/>
              <a:t>de l’escalier.</a:t>
            </a:r>
          </a:p>
          <a:p>
            <a:r>
              <a:rPr lang="fr-FR" sz="1300" dirty="0" smtClean="0"/>
              <a:t> (du sol au plancher )</a:t>
            </a:r>
            <a:endParaRPr lang="fr-FR" sz="1300" dirty="0"/>
          </a:p>
          <a:p>
            <a:r>
              <a:rPr lang="fr-FR" sz="1300" b="1" dirty="0" smtClean="0"/>
              <a:t>B. Déterminer l’étendue </a:t>
            </a:r>
            <a:r>
              <a:rPr lang="fr-FR" sz="1300" dirty="0" smtClean="0"/>
              <a:t>(le reculement) disponible</a:t>
            </a:r>
          </a:p>
          <a:p>
            <a:r>
              <a:rPr lang="fr-FR" sz="1300" b="1" dirty="0" smtClean="0"/>
              <a:t>C. Déterminer la largeur </a:t>
            </a:r>
            <a:r>
              <a:rPr lang="fr-FR" sz="1300" dirty="0" smtClean="0"/>
              <a:t>disponible </a:t>
            </a:r>
            <a:endParaRPr lang="fr-FR" sz="1300" dirty="0"/>
          </a:p>
        </p:txBody>
      </p:sp>
      <p:sp>
        <p:nvSpPr>
          <p:cNvPr id="9" name="TextBox 8"/>
          <p:cNvSpPr txBox="1"/>
          <p:nvPr/>
        </p:nvSpPr>
        <p:spPr>
          <a:xfrm>
            <a:off x="3605398" y="863140"/>
            <a:ext cx="3710216" cy="464742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fr-FR" b="1" dirty="0" smtClean="0"/>
              <a:t>Calcul et traçage sur le plan :</a:t>
            </a:r>
          </a:p>
          <a:p>
            <a:endParaRPr lang="fr-FR" b="1" dirty="0" smtClean="0"/>
          </a:p>
          <a:p>
            <a:r>
              <a:rPr lang="fr-FR" sz="1300" b="1" dirty="0" smtClean="0"/>
              <a:t>1. Le nombre de marches :</a:t>
            </a:r>
          </a:p>
          <a:p>
            <a:r>
              <a:rPr lang="fr-FR" sz="1300" dirty="0" smtClean="0"/>
              <a:t>la hauteur de l’escalier </a:t>
            </a:r>
            <a:r>
              <a:rPr lang="fr-BE" sz="1300" dirty="0" smtClean="0"/>
              <a:t>÷ la hauteur idéale d’une marche d’escalier</a:t>
            </a:r>
            <a:endParaRPr lang="fr-FR" sz="1300" dirty="0" smtClean="0"/>
          </a:p>
          <a:p>
            <a:endParaRPr lang="fr-FR" sz="1300" b="1" dirty="0" smtClean="0"/>
          </a:p>
          <a:p>
            <a:r>
              <a:rPr lang="fr-FR" sz="1300" b="1" dirty="0" smtClean="0"/>
              <a:t>2. La hauteur de marche :</a:t>
            </a:r>
          </a:p>
          <a:p>
            <a:r>
              <a:rPr lang="fr-FR" sz="1300" dirty="0" smtClean="0"/>
              <a:t>la hauteur de l’escalier </a:t>
            </a:r>
            <a:r>
              <a:rPr lang="fr-BE" sz="1300" dirty="0"/>
              <a:t>÷ </a:t>
            </a:r>
            <a:r>
              <a:rPr lang="fr-BE" sz="1300" dirty="0" smtClean="0"/>
              <a:t>résultat précédent (nombre de marches)</a:t>
            </a:r>
          </a:p>
          <a:p>
            <a:endParaRPr lang="fr-BE" sz="1300" dirty="0" smtClean="0"/>
          </a:p>
          <a:p>
            <a:r>
              <a:rPr lang="fr-BE" sz="1300" b="1" dirty="0" smtClean="0"/>
              <a:t>3. Calculer la ligne de foulée :</a:t>
            </a:r>
          </a:p>
          <a:p>
            <a:r>
              <a:rPr lang="fr-BE" sz="1300" dirty="0" smtClean="0"/>
              <a:t>La ligne de foulée est l’addition de A, B et C</a:t>
            </a:r>
          </a:p>
          <a:p>
            <a:endParaRPr lang="fr-BE" sz="1300" dirty="0" smtClean="0"/>
          </a:p>
          <a:p>
            <a:r>
              <a:rPr lang="fr-FR" sz="1300" b="1" dirty="0"/>
              <a:t>4</a:t>
            </a:r>
            <a:r>
              <a:rPr lang="fr-FR" sz="1300" b="1" dirty="0" smtClean="0"/>
              <a:t>. Déterminer le giron :</a:t>
            </a:r>
          </a:p>
          <a:p>
            <a:r>
              <a:rPr lang="fr-FR" sz="1300" dirty="0" smtClean="0"/>
              <a:t>[longueur de l’escalier </a:t>
            </a:r>
            <a:r>
              <a:rPr lang="fr-FR" sz="1300" dirty="0"/>
              <a:t>-</a:t>
            </a:r>
            <a:r>
              <a:rPr lang="fr-FR" sz="1300" dirty="0" smtClean="0"/>
              <a:t> (marche palière + distance entre le dernier nez de marche et le bout de mon limon)] </a:t>
            </a:r>
            <a:r>
              <a:rPr lang="fr-BE" sz="1300" dirty="0" smtClean="0"/>
              <a:t>÷ (nombre de marche – la marche palière)</a:t>
            </a:r>
          </a:p>
          <a:p>
            <a:endParaRPr lang="fr-BE" sz="1300" dirty="0"/>
          </a:p>
          <a:p>
            <a:r>
              <a:rPr lang="fr-BE" sz="1300" b="1" dirty="0" smtClean="0"/>
              <a:t>5. Tracer le balancement</a:t>
            </a:r>
          </a:p>
          <a:p>
            <a:r>
              <a:rPr lang="fr-BE" sz="1300" dirty="0" smtClean="0"/>
              <a:t>Avec un compas, tracer sur la ligne de foulée les intervalles entre les nez de marches (le giron). Tracer des parties droites de l’escalier et ….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01684" y="263870"/>
            <a:ext cx="7135741" cy="46166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Les étapes pour concevoir un escalier quart tournant</a:t>
            </a:r>
            <a:endParaRPr lang="fr-FR" sz="2400" dirty="0"/>
          </a:p>
        </p:txBody>
      </p:sp>
      <p:sp>
        <p:nvSpPr>
          <p:cNvPr id="5" name="Rectangle 4"/>
          <p:cNvSpPr/>
          <p:nvPr/>
        </p:nvSpPr>
        <p:spPr>
          <a:xfrm rot="5400000">
            <a:off x="-1796159" y="4950387"/>
            <a:ext cx="7272000" cy="2988000"/>
          </a:xfrm>
          <a:prstGeom prst="rect">
            <a:avLst/>
          </a:prstGeom>
          <a:solidFill>
            <a:srgbClr val="FFFFFF">
              <a:alpha val="60000"/>
            </a:srgbClr>
          </a:solidFill>
          <a:ln w="19050">
            <a:solidFill>
              <a:srgbClr val="000000">
                <a:alpha val="74902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45841" y="7092387"/>
            <a:ext cx="6912000" cy="2988000"/>
          </a:xfrm>
          <a:prstGeom prst="rect">
            <a:avLst/>
          </a:prstGeom>
          <a:solidFill>
            <a:srgbClr val="FFFFFF">
              <a:alpha val="60000"/>
            </a:srgbClr>
          </a:solidFill>
          <a:ln w="19050">
            <a:solidFill>
              <a:srgbClr val="000000">
                <a:alpha val="74902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Arc 1"/>
          <p:cNvSpPr/>
          <p:nvPr/>
        </p:nvSpPr>
        <p:spPr>
          <a:xfrm rot="10800000">
            <a:off x="1839841" y="5583987"/>
            <a:ext cx="3001947" cy="3002400"/>
          </a:xfrm>
          <a:prstGeom prst="arc">
            <a:avLst>
              <a:gd name="adj1" fmla="val 16205471"/>
              <a:gd name="adj2" fmla="val 21523815"/>
            </a:avLst>
          </a:prstGeom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" name="Straight Connector 3"/>
          <p:cNvCxnSpPr>
            <a:stCxn id="5" idx="1"/>
          </p:cNvCxnSpPr>
          <p:nvPr/>
        </p:nvCxnSpPr>
        <p:spPr>
          <a:xfrm>
            <a:off x="1839841" y="2808387"/>
            <a:ext cx="0" cy="4284000"/>
          </a:xfrm>
          <a:prstGeom prst="line">
            <a:avLst/>
          </a:prstGeom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" idx="0"/>
            <a:endCxn id="7" idx="3"/>
          </p:cNvCxnSpPr>
          <p:nvPr/>
        </p:nvCxnSpPr>
        <p:spPr>
          <a:xfrm>
            <a:off x="3338425" y="8586385"/>
            <a:ext cx="3919416" cy="2"/>
          </a:xfrm>
          <a:prstGeom prst="line">
            <a:avLst/>
          </a:prstGeom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175355" y="8152997"/>
            <a:ext cx="21771" cy="381000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5006240" y="7813175"/>
            <a:ext cx="360000" cy="360000"/>
          </a:xfrm>
          <a:prstGeom prst="ellipse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</a:t>
            </a:r>
          </a:p>
        </p:txBody>
      </p:sp>
      <p:cxnSp>
        <p:nvCxnSpPr>
          <p:cNvPr id="45" name="Straight Arrow Connector 44"/>
          <p:cNvCxnSpPr>
            <a:stCxn id="46" idx="6"/>
          </p:cNvCxnSpPr>
          <p:nvPr/>
        </p:nvCxnSpPr>
        <p:spPr>
          <a:xfrm flipV="1">
            <a:off x="1316347" y="5475515"/>
            <a:ext cx="446336" cy="5334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956347" y="5300849"/>
            <a:ext cx="360000" cy="360000"/>
          </a:xfrm>
          <a:prstGeom prst="ellipse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1762683" y="8066314"/>
            <a:ext cx="378601" cy="416433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1563846" y="8454824"/>
            <a:ext cx="360000" cy="360000"/>
          </a:xfrm>
          <a:prstGeom prst="ellipse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81126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6163" y="863140"/>
            <a:ext cx="3269235" cy="164660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fr-FR" b="1" dirty="0" smtClean="0"/>
              <a:t>Prise de cotes  sur chantier :</a:t>
            </a:r>
          </a:p>
          <a:p>
            <a:endParaRPr lang="fr-FR" b="1" dirty="0" smtClean="0"/>
          </a:p>
          <a:p>
            <a:r>
              <a:rPr lang="fr-FR" sz="1300" b="1" dirty="0" smtClean="0"/>
              <a:t>A. Déterminer la hauteur </a:t>
            </a:r>
            <a:r>
              <a:rPr lang="fr-FR" sz="1300" dirty="0" smtClean="0"/>
              <a:t>de l’escalier.</a:t>
            </a:r>
          </a:p>
          <a:p>
            <a:r>
              <a:rPr lang="fr-FR" sz="1300" dirty="0" smtClean="0"/>
              <a:t> (du sol au plancher )</a:t>
            </a:r>
            <a:endParaRPr lang="fr-FR" sz="1300" dirty="0"/>
          </a:p>
          <a:p>
            <a:r>
              <a:rPr lang="fr-FR" sz="1300" b="1" dirty="0" smtClean="0"/>
              <a:t>B. Déterminer l’étendue </a:t>
            </a:r>
            <a:r>
              <a:rPr lang="fr-FR" sz="1300" dirty="0" smtClean="0"/>
              <a:t>(le reculement) disponible</a:t>
            </a:r>
          </a:p>
          <a:p>
            <a:r>
              <a:rPr lang="fr-FR" sz="1300" b="1" dirty="0" smtClean="0"/>
              <a:t>C. Déterminer la largeur </a:t>
            </a:r>
            <a:r>
              <a:rPr lang="fr-FR" sz="1300" dirty="0" smtClean="0"/>
              <a:t>disponible </a:t>
            </a:r>
            <a:endParaRPr lang="fr-FR" sz="1300" dirty="0"/>
          </a:p>
        </p:txBody>
      </p:sp>
      <p:sp>
        <p:nvSpPr>
          <p:cNvPr id="9" name="TextBox 8"/>
          <p:cNvSpPr txBox="1"/>
          <p:nvPr/>
        </p:nvSpPr>
        <p:spPr>
          <a:xfrm>
            <a:off x="3605397" y="863140"/>
            <a:ext cx="3618363" cy="446276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fr-FR" b="1" dirty="0" smtClean="0"/>
              <a:t>Calcul et traçage sur le plan :</a:t>
            </a:r>
          </a:p>
          <a:p>
            <a:endParaRPr lang="fr-FR" b="1" dirty="0" smtClean="0"/>
          </a:p>
          <a:p>
            <a:r>
              <a:rPr lang="fr-FR" sz="1300" dirty="0" smtClean="0"/>
              <a:t>Pour un escalier d’une hauteur sol au plancher de </a:t>
            </a:r>
            <a:r>
              <a:rPr lang="fr-FR" sz="1300" dirty="0" smtClean="0"/>
              <a:t>2000 </a:t>
            </a:r>
            <a:r>
              <a:rPr lang="fr-FR" sz="1300" dirty="0" smtClean="0"/>
              <a:t>mm</a:t>
            </a:r>
          </a:p>
          <a:p>
            <a:endParaRPr lang="fr-FR" sz="1300" dirty="0" smtClean="0"/>
          </a:p>
          <a:p>
            <a:r>
              <a:rPr lang="fr-FR" sz="1300" b="1" dirty="0" smtClean="0"/>
              <a:t>1. Le nombre de marches :</a:t>
            </a:r>
          </a:p>
          <a:p>
            <a:r>
              <a:rPr lang="fr-FR" sz="1300" dirty="0" smtClean="0"/>
              <a:t>2000 </a:t>
            </a:r>
            <a:r>
              <a:rPr lang="fr-BE" sz="1300" dirty="0"/>
              <a:t>÷</a:t>
            </a:r>
            <a:r>
              <a:rPr lang="fr-FR" sz="1300" dirty="0" smtClean="0"/>
              <a:t> 180 = </a:t>
            </a:r>
            <a:r>
              <a:rPr lang="fr-BE" sz="1300" dirty="0" smtClean="0"/>
              <a:t>11,1111</a:t>
            </a:r>
            <a:r>
              <a:rPr lang="fr-FR" sz="1300" dirty="0" smtClean="0"/>
              <a:t>… </a:t>
            </a:r>
            <a:r>
              <a:rPr lang="fr-FR" sz="1300" dirty="0" smtClean="0"/>
              <a:t>(</a:t>
            </a:r>
            <a:r>
              <a:rPr lang="fr-FR" sz="1300" dirty="0" smtClean="0"/>
              <a:t>11 </a:t>
            </a:r>
            <a:r>
              <a:rPr lang="fr-FR" sz="1300" dirty="0" smtClean="0"/>
              <a:t>ou </a:t>
            </a:r>
            <a:r>
              <a:rPr lang="fr-FR" sz="1300" dirty="0" smtClean="0"/>
              <a:t>12)</a:t>
            </a:r>
            <a:endParaRPr lang="fr-FR" sz="1300" dirty="0" smtClean="0"/>
          </a:p>
          <a:p>
            <a:endParaRPr lang="fr-FR" sz="1300" b="1" dirty="0" smtClean="0"/>
          </a:p>
          <a:p>
            <a:r>
              <a:rPr lang="fr-FR" sz="1300" b="1" dirty="0" smtClean="0"/>
              <a:t>2. La hauteur de marche :</a:t>
            </a:r>
          </a:p>
          <a:p>
            <a:r>
              <a:rPr lang="fr-FR" sz="1300" strike="sngStrike" dirty="0" smtClean="0"/>
              <a:t>2000 </a:t>
            </a:r>
            <a:r>
              <a:rPr lang="fr-BE" sz="1300" strike="sngStrike" dirty="0" smtClean="0"/>
              <a:t>÷ </a:t>
            </a:r>
            <a:r>
              <a:rPr lang="fr-BE" sz="1300" strike="sngStrike" dirty="0" smtClean="0"/>
              <a:t>12 </a:t>
            </a:r>
            <a:r>
              <a:rPr lang="fr-BE" sz="1300" strike="sngStrike" dirty="0" smtClean="0"/>
              <a:t>= </a:t>
            </a:r>
            <a:r>
              <a:rPr lang="fr-BE" sz="1300" strike="sngStrike" dirty="0" smtClean="0"/>
              <a:t>166,66666</a:t>
            </a:r>
            <a:r>
              <a:rPr lang="fr-BE" sz="1300" dirty="0" smtClean="0"/>
              <a:t> </a:t>
            </a:r>
            <a:endParaRPr lang="fr-BE" sz="1300" dirty="0" smtClean="0"/>
          </a:p>
          <a:p>
            <a:r>
              <a:rPr lang="fr-BE" sz="1300" dirty="0" smtClean="0"/>
              <a:t>2000 </a:t>
            </a:r>
            <a:r>
              <a:rPr lang="fr-BE" sz="1300" dirty="0" smtClean="0"/>
              <a:t>÷ </a:t>
            </a:r>
            <a:r>
              <a:rPr lang="fr-BE" sz="1300" dirty="0" smtClean="0"/>
              <a:t>11 </a:t>
            </a:r>
            <a:r>
              <a:rPr lang="fr-BE" sz="1300" dirty="0" smtClean="0"/>
              <a:t>= </a:t>
            </a:r>
            <a:r>
              <a:rPr lang="fr-BE" sz="1300" dirty="0" smtClean="0"/>
              <a:t>181,8181…</a:t>
            </a:r>
            <a:endParaRPr lang="fr-BE" sz="1300" dirty="0" smtClean="0"/>
          </a:p>
          <a:p>
            <a:endParaRPr lang="fr-BE" sz="1300" dirty="0" smtClean="0"/>
          </a:p>
          <a:p>
            <a:r>
              <a:rPr lang="fr-BE" sz="1300" b="1" dirty="0" smtClean="0"/>
              <a:t>3. Calculer la ligne de foulée :</a:t>
            </a:r>
          </a:p>
          <a:p>
            <a:r>
              <a:rPr lang="fr-BE" sz="1300" dirty="0" smtClean="0"/>
              <a:t>(1150 – 100)  + (1050 – 30) + (3,14 x 400 x 2) = 2698mm				</a:t>
            </a:r>
            <a:r>
              <a:rPr lang="fr-BE" sz="1300" dirty="0"/>
              <a:t> </a:t>
            </a:r>
            <a:r>
              <a:rPr lang="fr-BE" sz="1300" dirty="0" smtClean="0"/>
              <a:t>    4</a:t>
            </a:r>
          </a:p>
          <a:p>
            <a:r>
              <a:rPr lang="fr-BE" sz="1300" dirty="0" smtClean="0"/>
              <a:t>					</a:t>
            </a:r>
          </a:p>
          <a:p>
            <a:r>
              <a:rPr lang="fr-FR" sz="1300" b="1" dirty="0"/>
              <a:t>4</a:t>
            </a:r>
            <a:r>
              <a:rPr lang="fr-FR" sz="1300" b="1" dirty="0" smtClean="0"/>
              <a:t>. Déterminer le giron :</a:t>
            </a:r>
          </a:p>
          <a:p>
            <a:r>
              <a:rPr lang="fr-FR" sz="1300" dirty="0" smtClean="0"/>
              <a:t>2698 </a:t>
            </a:r>
            <a:r>
              <a:rPr lang="fr-BE" sz="1300" dirty="0" smtClean="0"/>
              <a:t>÷ </a:t>
            </a:r>
            <a:r>
              <a:rPr lang="fr-BE" sz="1300" dirty="0" smtClean="0"/>
              <a:t>10 </a:t>
            </a:r>
            <a:r>
              <a:rPr lang="fr-BE" sz="1300" dirty="0" smtClean="0"/>
              <a:t>= </a:t>
            </a:r>
            <a:r>
              <a:rPr lang="fr-BE" sz="1300" dirty="0" smtClean="0"/>
              <a:t>269.8 mm</a:t>
            </a:r>
            <a:endParaRPr lang="fr-BE" sz="1300" dirty="0" smtClean="0"/>
          </a:p>
          <a:p>
            <a:endParaRPr lang="fr-BE" sz="1300" dirty="0"/>
          </a:p>
          <a:p>
            <a:r>
              <a:rPr lang="fr-FR" sz="1300" b="1" dirty="0" smtClean="0"/>
              <a:t>5. Formule de </a:t>
            </a:r>
            <a:r>
              <a:rPr lang="fr-FR" sz="1300" b="1" dirty="0" err="1" smtClean="0"/>
              <a:t>bondel</a:t>
            </a:r>
            <a:r>
              <a:rPr lang="fr-FR" sz="1300" b="1" dirty="0" smtClean="0"/>
              <a:t> :</a:t>
            </a:r>
          </a:p>
          <a:p>
            <a:r>
              <a:rPr lang="fr-BE" sz="1300" dirty="0" smtClean="0"/>
              <a:t>181,818 </a:t>
            </a:r>
            <a:r>
              <a:rPr lang="fr-BE" sz="1300" dirty="0"/>
              <a:t>+ </a:t>
            </a:r>
            <a:r>
              <a:rPr lang="fr-BE" sz="1300" dirty="0" smtClean="0"/>
              <a:t>181,818 </a:t>
            </a:r>
            <a:r>
              <a:rPr lang="fr-BE" sz="1300" dirty="0"/>
              <a:t>+ </a:t>
            </a:r>
            <a:r>
              <a:rPr lang="fr-BE" sz="1300" dirty="0"/>
              <a:t>269.8 </a:t>
            </a:r>
            <a:r>
              <a:rPr lang="fr-BE" sz="1300" dirty="0"/>
              <a:t>= </a:t>
            </a:r>
            <a:r>
              <a:rPr lang="fr-BE" sz="1300" dirty="0" smtClean="0"/>
              <a:t> </a:t>
            </a:r>
            <a:r>
              <a:rPr lang="fr-BE" sz="1300" dirty="0" smtClean="0"/>
              <a:t>633,436 </a:t>
            </a:r>
            <a:r>
              <a:rPr lang="fr-BE" sz="1300" dirty="0" smtClean="0"/>
              <a:t>mm</a:t>
            </a:r>
            <a:endParaRPr lang="fr-FR" sz="13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01684" y="263870"/>
            <a:ext cx="7135741" cy="46166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Les étapes pour concevoir un escalier quart tournant</a:t>
            </a:r>
            <a:endParaRPr lang="fr-FR" sz="2400" dirty="0"/>
          </a:p>
        </p:txBody>
      </p:sp>
      <p:sp>
        <p:nvSpPr>
          <p:cNvPr id="5" name="Rectangle 4"/>
          <p:cNvSpPr/>
          <p:nvPr/>
        </p:nvSpPr>
        <p:spPr>
          <a:xfrm rot="5400000">
            <a:off x="-1796159" y="4950387"/>
            <a:ext cx="7272000" cy="2988000"/>
          </a:xfrm>
          <a:prstGeom prst="rect">
            <a:avLst/>
          </a:prstGeom>
          <a:solidFill>
            <a:srgbClr val="FFFFFF">
              <a:alpha val="60000"/>
            </a:srgbClr>
          </a:solidFill>
          <a:ln w="19050">
            <a:solidFill>
              <a:srgbClr val="000000">
                <a:alpha val="74902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45841" y="7092387"/>
            <a:ext cx="6912000" cy="2988000"/>
          </a:xfrm>
          <a:prstGeom prst="rect">
            <a:avLst/>
          </a:prstGeom>
          <a:solidFill>
            <a:srgbClr val="FFFFFF">
              <a:alpha val="60000"/>
            </a:srgbClr>
          </a:solidFill>
          <a:ln w="19050">
            <a:solidFill>
              <a:srgbClr val="000000">
                <a:alpha val="74902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Arc 1"/>
          <p:cNvSpPr/>
          <p:nvPr/>
        </p:nvSpPr>
        <p:spPr>
          <a:xfrm rot="10800000">
            <a:off x="1839841" y="5583987"/>
            <a:ext cx="3001947" cy="3002400"/>
          </a:xfrm>
          <a:prstGeom prst="arc">
            <a:avLst>
              <a:gd name="adj1" fmla="val 16205471"/>
              <a:gd name="adj2" fmla="val 21523815"/>
            </a:avLst>
          </a:prstGeom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" name="Straight Connector 3"/>
          <p:cNvCxnSpPr>
            <a:stCxn id="5" idx="1"/>
          </p:cNvCxnSpPr>
          <p:nvPr/>
        </p:nvCxnSpPr>
        <p:spPr>
          <a:xfrm>
            <a:off x="1839841" y="2808387"/>
            <a:ext cx="0" cy="4284000"/>
          </a:xfrm>
          <a:prstGeom prst="line">
            <a:avLst/>
          </a:prstGeom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" idx="0"/>
            <a:endCxn id="7" idx="3"/>
          </p:cNvCxnSpPr>
          <p:nvPr/>
        </p:nvCxnSpPr>
        <p:spPr>
          <a:xfrm>
            <a:off x="3338425" y="8586385"/>
            <a:ext cx="3919416" cy="2"/>
          </a:xfrm>
          <a:prstGeom prst="line">
            <a:avLst/>
          </a:prstGeom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28554" y="2801187"/>
            <a:ext cx="0" cy="428400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3343048" y="9860136"/>
            <a:ext cx="3917026" cy="16328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7033039" y="7092387"/>
            <a:ext cx="21811" cy="2988001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19100" y="4599214"/>
            <a:ext cx="495300" cy="228600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1150</a:t>
            </a:r>
            <a:endParaRPr lang="fr-F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992420" y="9726386"/>
            <a:ext cx="532672" cy="239702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1050</a:t>
            </a:r>
            <a:endParaRPr lang="fr-F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672943" y="8007838"/>
            <a:ext cx="453600" cy="228600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800</a:t>
            </a:r>
            <a:endParaRPr lang="fr-F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1850203" y="6872136"/>
            <a:ext cx="1483638" cy="16328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320505" y="6750724"/>
            <a:ext cx="532672" cy="239702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400</a:t>
            </a:r>
            <a:endParaRPr lang="fr-F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778954" y="3846739"/>
            <a:ext cx="824122" cy="13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63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2315</TotalTime>
  <Words>1675</Words>
  <Application>Microsoft Office PowerPoint</Application>
  <PresentationFormat>Custom</PresentationFormat>
  <Paragraphs>275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Özkaraca</dc:creator>
  <cp:lastModifiedBy>Kevin Özkaraca</cp:lastModifiedBy>
  <cp:revision>132</cp:revision>
  <cp:lastPrinted>2024-02-24T10:04:44Z</cp:lastPrinted>
  <dcterms:created xsi:type="dcterms:W3CDTF">2024-02-18T10:34:22Z</dcterms:created>
  <dcterms:modified xsi:type="dcterms:W3CDTF">2024-02-29T19:11:01Z</dcterms:modified>
</cp:coreProperties>
</file>