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handoutMasterIdLst>
    <p:handoutMasterId r:id="rId7"/>
  </p:handoutMasterIdLst>
  <p:sldIdLst>
    <p:sldId id="265" r:id="rId2"/>
    <p:sldId id="266" r:id="rId3"/>
    <p:sldId id="267" r:id="rId4"/>
    <p:sldId id="268" r:id="rId5"/>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0" autoAdjust="0"/>
    <p:restoredTop sz="94660"/>
  </p:normalViewPr>
  <p:slideViewPr>
    <p:cSldViewPr snapToGrid="0">
      <p:cViewPr varScale="1">
        <p:scale>
          <a:sx n="56" d="100"/>
          <a:sy n="56" d="100"/>
        </p:scale>
        <p:origin x="1848" y="58"/>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02/08/2024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‹N°›</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02/08/2024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‹N°›</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02/08/2024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02/08/2024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02/08/2024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02/08/2024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‹N°›</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45351" y="816906"/>
            <a:ext cx="3533354"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b="1" dirty="0"/>
              <a:t>1. Le nombre de marches :</a:t>
            </a:r>
          </a:p>
          <a:p>
            <a:r>
              <a:rPr lang="fr-FR" sz="1333" dirty="0"/>
              <a:t>la hauteur de l’escalier </a:t>
            </a:r>
            <a:r>
              <a:rPr lang="fr-BE" sz="1333" dirty="0"/>
              <a:t>÷ la hauteur idéale d’une marche d’escalier</a:t>
            </a:r>
          </a:p>
          <a:p>
            <a:endParaRPr lang="fr-FR" sz="1333" dirty="0"/>
          </a:p>
          <a:p>
            <a:r>
              <a:rPr lang="fr-FR" sz="1333" b="1" dirty="0"/>
              <a:t>2. La hauteur de marche :</a:t>
            </a:r>
          </a:p>
          <a:p>
            <a:r>
              <a:rPr lang="fr-FR" sz="1333" dirty="0"/>
              <a:t>la hauteur de l’escalier </a:t>
            </a:r>
            <a:r>
              <a:rPr lang="fr-BE" sz="1333" dirty="0"/>
              <a:t>÷   le nombre de marches arrondi (sans virgule)</a:t>
            </a:r>
          </a:p>
          <a:p>
            <a:endParaRPr lang="fr-BE" sz="1333" dirty="0"/>
          </a:p>
          <a:p>
            <a:r>
              <a:rPr lang="fr-BE" sz="1333" b="1" dirty="0"/>
              <a:t>3. Calculer la ligne de foulée :</a:t>
            </a:r>
          </a:p>
          <a:p>
            <a:r>
              <a:rPr lang="fr-BE" sz="1333" dirty="0"/>
              <a:t>La ligne de foulée est l’addition de A, B et C (en excluant la marche palière et la </a:t>
            </a:r>
            <a:r>
              <a:rPr lang="fr-FR" sz="1333" dirty="0"/>
              <a:t>distance entre le dernier nez de marche et la fin de mon limon</a:t>
            </a:r>
            <a:r>
              <a:rPr lang="fr-BE" sz="1333" dirty="0"/>
              <a:t>)</a:t>
            </a:r>
          </a:p>
          <a:p>
            <a:endParaRPr lang="fr-BE" sz="1333" dirty="0"/>
          </a:p>
          <a:p>
            <a:r>
              <a:rPr lang="fr-FR" sz="1333" b="1" dirty="0"/>
              <a:t>4. Déterminer le giron :</a:t>
            </a:r>
          </a:p>
          <a:p>
            <a:r>
              <a:rPr lang="fr-FR" sz="1333" dirty="0"/>
              <a:t>[longueur de la foulée - (marche palière + distance entre le dernier nez de marche et distance entre le dernier nez de marche et la fin de mon limon)] </a:t>
            </a:r>
            <a:r>
              <a:rPr lang="fr-BE" sz="1333" dirty="0"/>
              <a:t>÷ (nombre de marche – la marche palière)</a:t>
            </a:r>
          </a:p>
          <a:p>
            <a:r>
              <a:rPr lang="fr-BE" sz="1333" b="1" dirty="0"/>
              <a:t>Info : </a:t>
            </a:r>
            <a:r>
              <a:rPr lang="fr-BE" sz="1333" dirty="0"/>
              <a:t>Pour calculer « C » on calcule  le périmètre d’un rond qu’on divise par quatre.</a:t>
            </a:r>
          </a:p>
          <a:p>
            <a:endParaRPr lang="fr-BE" sz="1333" b="1" dirty="0"/>
          </a:p>
          <a:p>
            <a:r>
              <a:rPr lang="fr-BE" sz="1333" b="1" dirty="0"/>
              <a:t>5. Tracer le balancement</a:t>
            </a:r>
          </a:p>
          <a:p>
            <a:r>
              <a:rPr lang="fr-BE" sz="1333" dirty="0"/>
              <a:t>Avec un compas, tracer sur la ligne de foulée les intervalles entre les nez de marches (le giron). Tracer des deux premières marches de l’escalier de haut et les deux du bas.</a:t>
            </a:r>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p:cNvCxnSpPr/>
          <p:nvPr/>
        </p:nvCxnSpPr>
        <p:spPr>
          <a:xfrm>
            <a:off x="4928652" y="7833782"/>
            <a:ext cx="20733" cy="362838"/>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Oval 43"/>
          <p:cNvSpPr/>
          <p:nvPr/>
        </p:nvSpPr>
        <p:spPr>
          <a:xfrm>
            <a:off x="4767598" y="7510159"/>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A</a:t>
            </a:r>
          </a:p>
        </p:txBody>
      </p:sp>
      <p:cxnSp>
        <p:nvCxnSpPr>
          <p:cNvPr id="45" name="Straight Arrow Connector 44"/>
          <p:cNvCxnSpPr>
            <a:stCxn id="46" idx="6"/>
          </p:cNvCxnSpPr>
          <p:nvPr/>
        </p:nvCxnSpPr>
        <p:spPr>
          <a:xfrm flipV="1">
            <a:off x="1253598" y="5283932"/>
            <a:ext cx="425060" cy="508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Oval 45"/>
          <p:cNvSpPr/>
          <p:nvPr/>
        </p:nvSpPr>
        <p:spPr>
          <a:xfrm>
            <a:off x="910759" y="5117593"/>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B</a:t>
            </a:r>
          </a:p>
        </p:txBody>
      </p:sp>
      <p:cxnSp>
        <p:nvCxnSpPr>
          <p:cNvPr id="47" name="Straight Arrow Connector 46"/>
          <p:cNvCxnSpPr/>
          <p:nvPr/>
        </p:nvCxnSpPr>
        <p:spPr>
          <a:xfrm flipV="1">
            <a:off x="1678659" y="7751231"/>
            <a:ext cx="360553" cy="39658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Oval 47"/>
          <p:cNvSpPr/>
          <p:nvPr/>
        </p:nvSpPr>
        <p:spPr>
          <a:xfrm>
            <a:off x="1489299" y="8121221"/>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C</a:t>
            </a:r>
          </a:p>
        </p:txBody>
      </p:sp>
      <p:sp>
        <p:nvSpPr>
          <p:cNvPr id="16" name="TextBox 1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1/2</a:t>
            </a:r>
          </a:p>
        </p:txBody>
      </p:sp>
      <p:sp>
        <p:nvSpPr>
          <p:cNvPr id="18" name="Arc 17"/>
          <p:cNvSpPr/>
          <p:nvPr/>
        </p:nvSpPr>
        <p:spPr>
          <a:xfrm rot="10800000">
            <a:off x="1745497" y="5394091"/>
            <a:ext cx="2858847" cy="2859278"/>
          </a:xfrm>
          <a:prstGeom prst="arc">
            <a:avLst>
              <a:gd name="adj1" fmla="val 16205471"/>
              <a:gd name="adj2" fmla="val 21523815"/>
            </a:avLst>
          </a:prstGeom>
          <a:solidFill>
            <a:srgbClr val="FFFFFF"/>
          </a:solidFill>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19" name="Straight Connector 18"/>
          <p:cNvCxnSpPr/>
          <p:nvPr/>
        </p:nvCxnSpPr>
        <p:spPr>
          <a:xfrm>
            <a:off x="1745496" y="2750801"/>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1126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5"/>
            <a:ext cx="3113394" cy="1551387"/>
          </a:xfrm>
          <a:prstGeom prst="rect">
            <a:avLst/>
          </a:prstGeom>
          <a:noFill/>
        </p:spPr>
        <p:txBody>
          <a:bodyPr wrap="square" numCol="1" rtlCol="0">
            <a:spAutoFit/>
          </a:bodyPr>
          <a:lstStyle/>
          <a:p>
            <a:r>
              <a:rPr lang="fr-FR" sz="1646" b="1" dirty="0"/>
              <a:t>Prise de cotes  sur chantier :</a:t>
            </a:r>
          </a:p>
          <a:p>
            <a:endParaRPr lang="fr-FR" sz="1646" b="1" dirty="0"/>
          </a:p>
          <a:p>
            <a:r>
              <a:rPr lang="fr-FR" sz="1238" b="1" dirty="0"/>
              <a:t>A. Déterminer la hauteur </a:t>
            </a:r>
            <a:r>
              <a:rPr lang="fr-FR" sz="1238" dirty="0"/>
              <a:t>de l’escalier.</a:t>
            </a:r>
          </a:p>
          <a:p>
            <a:r>
              <a:rPr lang="fr-FR" sz="1238" dirty="0"/>
              <a:t> (du sol au plancher )</a:t>
            </a:r>
          </a:p>
          <a:p>
            <a:r>
              <a:rPr lang="fr-FR" sz="1238" b="1" dirty="0"/>
              <a:t>B. Déterminer l’étendue </a:t>
            </a:r>
            <a:r>
              <a:rPr lang="fr-FR" sz="1238" dirty="0"/>
              <a:t>(le reculement) disponible</a:t>
            </a:r>
          </a:p>
          <a:p>
            <a:r>
              <a:rPr lang="fr-FR" sz="1238" b="1" dirty="0"/>
              <a:t>C. Déterminer la largeur </a:t>
            </a:r>
            <a:r>
              <a:rPr lang="fr-FR" sz="1238" dirty="0"/>
              <a:t>disponible </a:t>
            </a:r>
          </a:p>
        </p:txBody>
      </p:sp>
      <p:sp>
        <p:nvSpPr>
          <p:cNvPr id="9" name="TextBox 8"/>
          <p:cNvSpPr txBox="1"/>
          <p:nvPr/>
        </p:nvSpPr>
        <p:spPr>
          <a:xfrm>
            <a:off x="3433532" y="891426"/>
            <a:ext cx="3445879" cy="4810099"/>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2000 mm, une marche palière de 100 mm et une distance entre le dernier nez de marche et la fin du limon de 30 mm</a:t>
            </a:r>
          </a:p>
          <a:p>
            <a:endParaRPr lang="fr-FR" sz="1333" dirty="0"/>
          </a:p>
          <a:p>
            <a:r>
              <a:rPr lang="fr-FR" sz="1333" b="1" dirty="0"/>
              <a:t>1. Le nombre de marches :</a:t>
            </a:r>
          </a:p>
          <a:p>
            <a:r>
              <a:rPr lang="fr-FR" sz="1333" dirty="0"/>
              <a:t>2000 </a:t>
            </a:r>
            <a:r>
              <a:rPr lang="fr-BE" sz="1333" dirty="0"/>
              <a:t>÷</a:t>
            </a:r>
            <a:r>
              <a:rPr lang="fr-FR" sz="1333" dirty="0"/>
              <a:t> 180 = </a:t>
            </a:r>
            <a:r>
              <a:rPr lang="fr-BE" sz="1333" dirty="0"/>
              <a:t>11,1111</a:t>
            </a:r>
            <a:r>
              <a:rPr lang="fr-FR" sz="1333" dirty="0"/>
              <a:t>… (11 ou 12)</a:t>
            </a:r>
          </a:p>
          <a:p>
            <a:endParaRPr lang="fr-FR" sz="1333" b="1" dirty="0"/>
          </a:p>
          <a:p>
            <a:r>
              <a:rPr lang="fr-FR" sz="1333" b="1" dirty="0"/>
              <a:t>2. La hauteur de marche :</a:t>
            </a:r>
          </a:p>
          <a:p>
            <a:r>
              <a:rPr lang="fr-FR" sz="1333" strike="sngStrike" dirty="0"/>
              <a:t>2000 </a:t>
            </a:r>
            <a:r>
              <a:rPr lang="fr-BE" sz="1333" strike="sngStrike" dirty="0"/>
              <a:t>÷ 12 = 166,66666</a:t>
            </a:r>
            <a:r>
              <a:rPr lang="fr-BE" sz="1333" dirty="0"/>
              <a:t> </a:t>
            </a:r>
          </a:p>
          <a:p>
            <a:r>
              <a:rPr lang="fr-BE" sz="1333" dirty="0"/>
              <a:t>2000 ÷ 11 = 181,8181…</a:t>
            </a:r>
          </a:p>
          <a:p>
            <a:endParaRPr lang="fr-BE" sz="1333" dirty="0"/>
          </a:p>
          <a:p>
            <a:r>
              <a:rPr lang="fr-BE" sz="1333" b="1" dirty="0"/>
              <a:t>3. Calculer la ligne de foulée :</a:t>
            </a:r>
          </a:p>
          <a:p>
            <a:r>
              <a:rPr lang="fr-BE" sz="1333" dirty="0"/>
              <a:t>(1150 – 100)  + (1050 – 30) + (3,14 x 400 x 2) = 2698mm				     4</a:t>
            </a:r>
          </a:p>
          <a:p>
            <a:r>
              <a:rPr lang="fr-BE" sz="1333" dirty="0"/>
              <a:t>					</a:t>
            </a:r>
          </a:p>
          <a:p>
            <a:r>
              <a:rPr lang="fr-FR" sz="1333" b="1" dirty="0"/>
              <a:t>4. Déterminer le giron :</a:t>
            </a:r>
          </a:p>
          <a:p>
            <a:r>
              <a:rPr lang="fr-FR" sz="1333" dirty="0"/>
              <a:t>2698 </a:t>
            </a:r>
            <a:r>
              <a:rPr lang="fr-BE" sz="1333" dirty="0"/>
              <a:t>÷ 10 = 269.8 mm</a:t>
            </a:r>
          </a:p>
          <a:p>
            <a:endParaRPr lang="fr-BE" sz="1333" dirty="0"/>
          </a:p>
          <a:p>
            <a:r>
              <a:rPr lang="fr-FR" sz="1333" b="1" dirty="0"/>
              <a:t>5. Formule de Blondel :</a:t>
            </a:r>
          </a:p>
          <a:p>
            <a:r>
              <a:rPr lang="fr-BE" sz="1333" dirty="0"/>
              <a:t>181,818 + 181,818 + 269.8 =  633,436 mm</a:t>
            </a:r>
            <a:endParaRPr lang="fr-FR" sz="1333"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p:nvPr/>
        </p:nvCxnSpPr>
        <p:spPr>
          <a:xfrm>
            <a:off x="503359" y="2737087"/>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3688" y="9459543"/>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399121" y="4449405"/>
            <a:ext cx="497465" cy="193848"/>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1150</a:t>
            </a:r>
          </a:p>
        </p:txBody>
      </p:sp>
      <p:sp>
        <p:nvSpPr>
          <p:cNvPr id="33" name="Rectangle 32"/>
          <p:cNvSpPr/>
          <p:nvPr/>
        </p:nvSpPr>
        <p:spPr>
          <a:xfrm>
            <a:off x="4754436" y="9332168"/>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1050</a:t>
            </a:r>
          </a:p>
        </p:txBody>
      </p:sp>
      <p:cxnSp>
        <p:nvCxnSpPr>
          <p:cNvPr id="16" name="Straight Arrow Connector 15"/>
          <p:cNvCxnSpPr/>
          <p:nvPr/>
        </p:nvCxnSpPr>
        <p:spPr>
          <a:xfrm flipH="1" flipV="1">
            <a:off x="1762006" y="6613978"/>
            <a:ext cx="1412914"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a:off x="2209889" y="6498353"/>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cxnSp>
        <p:nvCxnSpPr>
          <p:cNvPr id="10" name="Straight Connector 9"/>
          <p:cNvCxnSpPr/>
          <p:nvPr/>
        </p:nvCxnSpPr>
        <p:spPr>
          <a:xfrm>
            <a:off x="5652760" y="4197232"/>
            <a:ext cx="784837" cy="1296"/>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2/2</a:t>
            </a:r>
          </a:p>
        </p:txBody>
      </p:sp>
    </p:spTree>
    <p:extLst>
      <p:ext uri="{BB962C8B-B14F-4D97-AF65-F5344CB8AC3E}">
        <p14:creationId xmlns:p14="http://schemas.microsoft.com/office/powerpoint/2010/main" val="162763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33533" y="782908"/>
            <a:ext cx="3445879"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2…… mm, une marche palière de 100 mm et une distance entre le dernier nez de marche et la fin du limon de 30 mm</a:t>
            </a:r>
          </a:p>
          <a:p>
            <a:r>
              <a:rPr lang="fr-FR" sz="1333" b="1" dirty="0"/>
              <a:t>1. Le nombre de marches :</a:t>
            </a:r>
          </a:p>
          <a:p>
            <a:r>
              <a:rPr lang="fr-FR" sz="1333" dirty="0"/>
              <a:t>……………………………………………………………………</a:t>
            </a:r>
          </a:p>
          <a:p>
            <a:r>
              <a:rPr lang="fr-FR" sz="1333" dirty="0"/>
              <a:t>……………………………………………………………………</a:t>
            </a:r>
          </a:p>
          <a:p>
            <a:endParaRPr lang="fr-FR" sz="1333" b="1" dirty="0"/>
          </a:p>
          <a:p>
            <a:r>
              <a:rPr lang="fr-FR" sz="1333" b="1" dirty="0"/>
              <a:t>2. La hauteur de marche :</a:t>
            </a:r>
          </a:p>
          <a:p>
            <a:r>
              <a:rPr lang="fr-FR" sz="1333" dirty="0"/>
              <a:t>……………………………………………………………………</a:t>
            </a:r>
          </a:p>
          <a:p>
            <a:r>
              <a:rPr lang="fr-FR" sz="1333" dirty="0"/>
              <a:t>……………………………………………………………………</a:t>
            </a:r>
          </a:p>
          <a:p>
            <a:endParaRPr lang="fr-BE" sz="1333" dirty="0"/>
          </a:p>
          <a:p>
            <a:r>
              <a:rPr lang="fr-BE" sz="1333" b="1" dirty="0"/>
              <a:t>3. Calculer la ligne de foulée :</a:t>
            </a:r>
          </a:p>
          <a:p>
            <a:r>
              <a:rPr lang="fr-FR" sz="1333" dirty="0"/>
              <a:t>………………………………………………………………………………………………………………………………………………</a:t>
            </a:r>
            <a:r>
              <a:rPr lang="fr-BE" sz="1333" dirty="0"/>
              <a:t>							</a:t>
            </a:r>
          </a:p>
          <a:p>
            <a:r>
              <a:rPr lang="fr-FR" sz="1333" b="1" dirty="0"/>
              <a:t>4. Déterminer le giron :</a:t>
            </a:r>
          </a:p>
          <a:p>
            <a:r>
              <a:rPr lang="fr-FR" sz="1333" dirty="0"/>
              <a:t>………………………………………………………………………</a:t>
            </a:r>
          </a:p>
          <a:p>
            <a:r>
              <a:rPr lang="fr-FR" sz="1333" dirty="0"/>
              <a:t>………………………………………………………………………</a:t>
            </a:r>
          </a:p>
          <a:p>
            <a:endParaRPr lang="fr-BE" sz="1333" dirty="0"/>
          </a:p>
          <a:p>
            <a:r>
              <a:rPr lang="fr-FR" sz="1333" b="1" dirty="0"/>
              <a:t>5. Formule de Blondel :</a:t>
            </a:r>
          </a:p>
          <a:p>
            <a:r>
              <a:rPr lang="fr-FR" sz="1333" dirty="0"/>
              <a:t>………………………………………………………………………</a:t>
            </a:r>
          </a:p>
          <a:p>
            <a:r>
              <a:rPr lang="fr-FR" sz="1333" dirty="0"/>
              <a:t>………………………………………………………………………</a:t>
            </a:r>
          </a:p>
          <a:p>
            <a:endParaRPr lang="fr-FR" sz="1333" dirty="0"/>
          </a:p>
          <a:p>
            <a:r>
              <a:rPr lang="fr-FR" sz="1333" b="1" dirty="0"/>
              <a:t>6. Traçage de la ligne de foulée,  des deux premières marches du bas et deux du haut de l’escalier</a:t>
            </a:r>
            <a:endParaRPr lang="fr-BE" sz="1333" b="1"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19" name="Straight Arrow Connector 18"/>
          <p:cNvCxnSpPr/>
          <p:nvPr/>
        </p:nvCxnSpPr>
        <p:spPr>
          <a:xfrm>
            <a:off x="1450280" y="2759493"/>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1562" y="8599715"/>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1077200" y="4495912"/>
            <a:ext cx="533091" cy="18791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33" name="Rectangle 32"/>
          <p:cNvSpPr/>
          <p:nvPr/>
        </p:nvSpPr>
        <p:spPr>
          <a:xfrm>
            <a:off x="5491415" y="8501127"/>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cxnSp>
        <p:nvCxnSpPr>
          <p:cNvPr id="16" name="Straight Arrow Connector 15"/>
          <p:cNvCxnSpPr/>
          <p:nvPr/>
        </p:nvCxnSpPr>
        <p:spPr>
          <a:xfrm flipH="1">
            <a:off x="2286000" y="6839279"/>
            <a:ext cx="888922" cy="10637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2001195">
            <a:off x="2444162" y="7203577"/>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15" name="TextBox 1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sur un escalier quart tournant</a:t>
            </a:r>
          </a:p>
        </p:txBody>
      </p:sp>
      <p:sp>
        <p:nvSpPr>
          <p:cNvPr id="18" name="Arc 17"/>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43546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5606" y="923737"/>
            <a:ext cx="4335248" cy="5630580"/>
          </a:xfrm>
          <a:prstGeom prst="rect">
            <a:avLst/>
          </a:prstGeom>
          <a:noFill/>
        </p:spPr>
        <p:txBody>
          <a:bodyPr wrap="square" numCol="1" rtlCol="0">
            <a:spAutoFit/>
          </a:bodyPr>
          <a:lstStyle/>
          <a:p>
            <a:r>
              <a:rPr lang="fr-FR" sz="1333" b="1" dirty="0"/>
              <a:t>Le balancement des marches :</a:t>
            </a:r>
          </a:p>
          <a:p>
            <a:r>
              <a:rPr lang="fr-FR" sz="1333" dirty="0"/>
              <a:t>Il existe différents types de balancement des marches. Nous verrons deux exemples : </a:t>
            </a:r>
          </a:p>
          <a:p>
            <a:endParaRPr lang="fr-FR" sz="1333" dirty="0"/>
          </a:p>
          <a:p>
            <a:pPr marL="272120" indent="-272120">
              <a:buFont typeface="Arial" panose="020B0604020202020204" pitchFamily="34" charset="0"/>
              <a:buChar char="•"/>
            </a:pPr>
            <a:r>
              <a:rPr lang="fr-FR" sz="1333" b="1" dirty="0"/>
              <a:t>Le balancement à l’œil : </a:t>
            </a:r>
          </a:p>
          <a:p>
            <a:r>
              <a:rPr lang="fr-FR" sz="1333" dirty="0"/>
              <a:t>Méthode, dont le principe consiste à visualiser le mieux possible les nez de marches sur l'épure à I 'aide de minces bandes de bois réparties à l'œil, peut paraître arbitraire et approximative.</a:t>
            </a:r>
          </a:p>
          <a:p>
            <a:endParaRPr lang="fr-FR" sz="1333" dirty="0"/>
          </a:p>
          <a:p>
            <a:pPr marL="272120" indent="-272120">
              <a:buFont typeface="Arial" panose="020B0604020202020204" pitchFamily="34" charset="0"/>
              <a:buChar char="•"/>
            </a:pPr>
            <a:r>
              <a:rPr lang="fr-FR" sz="1333" b="1" dirty="0"/>
              <a:t> La méthode des herses :</a:t>
            </a:r>
          </a:p>
          <a:p>
            <a:r>
              <a:rPr lang="fr-FR" sz="1333" dirty="0"/>
              <a:t>Cette méthode peut être réalisée de plusieurs façons. Dans l’exemple ci-dessous : Apres avoir défini la foulée, les girons et nos marches droites (comme dans le plan 1)</a:t>
            </a:r>
          </a:p>
          <a:p>
            <a:r>
              <a:rPr lang="fr-FR" sz="1333" dirty="0"/>
              <a:t>   	On trace un segment [AB] (équivalent à la distance entre la dernière marche droite et au point d’intersection de l’escalier) et une droite perpendiculaire où l’on reporte nos girons (la droite [AE] sur le plan 2). </a:t>
            </a:r>
          </a:p>
          <a:p>
            <a:r>
              <a:rPr lang="fr-FR" sz="1333" dirty="0"/>
              <a:t>  	En traçant un arc de cercle de diamètre [AB] on obtient B’. En reliant au point B l’ensemble des girons on obtient les sections de droite [AB’] à reporter sur le limon.</a:t>
            </a:r>
          </a:p>
          <a:p>
            <a:r>
              <a:rPr lang="fr-FR" sz="1333" dirty="0"/>
              <a:t>	Lorsqu’on relie les sections de droite obtenue sur le limon de l’escalier ont obtient le dessin sur le plan 3 et donc le balancement de nos marches.</a:t>
            </a:r>
          </a:p>
          <a:p>
            <a:endParaRPr lang="fr-FR" sz="1333" dirty="0"/>
          </a:p>
          <a:p>
            <a:r>
              <a:rPr lang="fr-FR" sz="1333" b="1" dirty="0"/>
              <a:t>Note : </a:t>
            </a:r>
            <a:r>
              <a:rPr lang="fr-FR" sz="1333" dirty="0"/>
              <a:t>On appelle les segments de la droite [AB’] des collets (les petits cotés d’une marche balancée)</a:t>
            </a:r>
          </a:p>
        </p:txBody>
      </p:sp>
      <p:pic>
        <p:nvPicPr>
          <p:cNvPr id="8" name="Picture 7"/>
          <p:cNvPicPr>
            <a:picLocks noChangeAspect="1"/>
          </p:cNvPicPr>
          <p:nvPr/>
        </p:nvPicPr>
        <p:blipFill rotWithShape="1">
          <a:blip r:embed="rId2"/>
          <a:srcRect b="6632"/>
          <a:stretch/>
        </p:blipFill>
        <p:spPr>
          <a:xfrm>
            <a:off x="657279" y="6627671"/>
            <a:ext cx="5865168" cy="3015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stretch>
            <a:fillRect/>
          </a:stretch>
        </p:blipFill>
        <p:spPr>
          <a:xfrm>
            <a:off x="4724411" y="1631566"/>
            <a:ext cx="2040095" cy="4637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Rectangle 32"/>
          <p:cNvSpPr/>
          <p:nvPr/>
        </p:nvSpPr>
        <p:spPr>
          <a:xfrm>
            <a:off x="4803648" y="9593412"/>
            <a:ext cx="184924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avec herses</a:t>
            </a:r>
          </a:p>
        </p:txBody>
      </p:sp>
      <p:sp>
        <p:nvSpPr>
          <p:cNvPr id="23" name="Rectangle 22"/>
          <p:cNvSpPr/>
          <p:nvPr/>
        </p:nvSpPr>
        <p:spPr>
          <a:xfrm>
            <a:off x="4907968" y="1433656"/>
            <a:ext cx="167298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à l’</a:t>
            </a:r>
            <a:r>
              <a:rPr lang="fr-FR" sz="1143" dirty="0" err="1">
                <a:solidFill>
                  <a:schemeClr val="bg1">
                    <a:lumMod val="50000"/>
                  </a:schemeClr>
                </a:solidFill>
              </a:rPr>
              <a:t>oeil</a:t>
            </a:r>
            <a:endParaRPr lang="fr-FR" sz="1143" dirty="0">
              <a:solidFill>
                <a:schemeClr val="bg1">
                  <a:lumMod val="50000"/>
                </a:schemeClr>
              </a:solidFill>
            </a:endParaRPr>
          </a:p>
        </p:txBody>
      </p:sp>
      <p:sp>
        <p:nvSpPr>
          <p:cNvPr id="15" name="Oval 14"/>
          <p:cNvSpPr/>
          <p:nvPr/>
        </p:nvSpPr>
        <p:spPr>
          <a:xfrm>
            <a:off x="1207733" y="647214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1</a:t>
            </a:r>
          </a:p>
        </p:txBody>
      </p:sp>
      <p:sp>
        <p:nvSpPr>
          <p:cNvPr id="27" name="Oval 26"/>
          <p:cNvSpPr/>
          <p:nvPr/>
        </p:nvSpPr>
        <p:spPr>
          <a:xfrm>
            <a:off x="2436833" y="9552026"/>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2</a:t>
            </a:r>
          </a:p>
        </p:txBody>
      </p:sp>
      <p:sp>
        <p:nvSpPr>
          <p:cNvPr id="28" name="Oval 27"/>
          <p:cNvSpPr/>
          <p:nvPr/>
        </p:nvSpPr>
        <p:spPr>
          <a:xfrm>
            <a:off x="5594139" y="647795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3</a:t>
            </a:r>
          </a:p>
        </p:txBody>
      </p:sp>
      <p:sp>
        <p:nvSpPr>
          <p:cNvPr id="11" name="TextBox 10"/>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Le balancement des marches</a:t>
            </a:r>
          </a:p>
        </p:txBody>
      </p:sp>
    </p:spTree>
    <p:extLst>
      <p:ext uri="{BB962C8B-B14F-4D97-AF65-F5344CB8AC3E}">
        <p14:creationId xmlns:p14="http://schemas.microsoft.com/office/powerpoint/2010/main" val="37893375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3583</TotalTime>
  <Words>836</Words>
  <Application>Microsoft Office PowerPoint</Application>
  <PresentationFormat>Personnalisé</PresentationFormat>
  <Paragraphs>104</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Office Theme</vt:lpstr>
      <vt:lpstr>Présentation PowerPoint</vt:lpstr>
      <vt:lpstr>Présentation PowerPoint</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329</cp:revision>
  <cp:lastPrinted>2024-02-24T10:04:44Z</cp:lastPrinted>
  <dcterms:created xsi:type="dcterms:W3CDTF">2024-02-18T10:34:22Z</dcterms:created>
  <dcterms:modified xsi:type="dcterms:W3CDTF">2024-08-02T11:14:51Z</dcterms:modified>
</cp:coreProperties>
</file>