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handoutMasterIdLst>
    <p:handoutMasterId r:id="rId10"/>
  </p:handoutMasterIdLst>
  <p:sldIdLst>
    <p:sldId id="265" r:id="rId2"/>
    <p:sldId id="266" r:id="rId3"/>
    <p:sldId id="267" r:id="rId4"/>
    <p:sldId id="268" r:id="rId5"/>
    <p:sldId id="264" r:id="rId6"/>
    <p:sldId id="269" r:id="rId7"/>
    <p:sldId id="263" r:id="rId8"/>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10" autoAdjust="0"/>
    <p:restoredTop sz="94660"/>
  </p:normalViewPr>
  <p:slideViewPr>
    <p:cSldViewPr snapToGrid="0">
      <p:cViewPr varScale="1">
        <p:scale>
          <a:sx n="56" d="100"/>
          <a:sy n="56" d="100"/>
        </p:scale>
        <p:origin x="1848" y="58"/>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02/08/2024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02/08/2024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02/08/2024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02/08/2024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02/08/2024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02/08/2024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02/08/2024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02/08/2024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45351" y="816906"/>
            <a:ext cx="3533354"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b="1" dirty="0"/>
              <a:t>1. Le nombre de marches :</a:t>
            </a:r>
          </a:p>
          <a:p>
            <a:r>
              <a:rPr lang="fr-FR" sz="1333" dirty="0"/>
              <a:t>la hauteur de l’escalier </a:t>
            </a:r>
            <a:r>
              <a:rPr lang="fr-BE" sz="1333" dirty="0"/>
              <a:t>÷ la hauteur idéale d’une marche d’escalier</a:t>
            </a:r>
          </a:p>
          <a:p>
            <a:endParaRPr lang="fr-FR" sz="1333" dirty="0"/>
          </a:p>
          <a:p>
            <a:r>
              <a:rPr lang="fr-FR" sz="1333" b="1" dirty="0"/>
              <a:t>2. La hauteur de marche :</a:t>
            </a:r>
          </a:p>
          <a:p>
            <a:r>
              <a:rPr lang="fr-FR" sz="1333" dirty="0"/>
              <a:t>la hauteur de l’escalier </a:t>
            </a:r>
            <a:r>
              <a:rPr lang="fr-BE" sz="1333" dirty="0"/>
              <a:t>÷   le nombre de marches arrondi (sans virgule)</a:t>
            </a:r>
          </a:p>
          <a:p>
            <a:endParaRPr lang="fr-BE" sz="1333" dirty="0"/>
          </a:p>
          <a:p>
            <a:r>
              <a:rPr lang="fr-BE" sz="1333" b="1" dirty="0"/>
              <a:t>3. Calculer la ligne de foulée :</a:t>
            </a:r>
          </a:p>
          <a:p>
            <a:r>
              <a:rPr lang="fr-BE" sz="1333" dirty="0"/>
              <a:t>La ligne de foulée est l’addition de A, B et C (en excluant la marche palière et la </a:t>
            </a:r>
            <a:r>
              <a:rPr lang="fr-FR" sz="1333" dirty="0"/>
              <a:t>distance entre le dernier nez de marche et la fin de mon limon</a:t>
            </a:r>
            <a:r>
              <a:rPr lang="fr-BE" sz="1333" dirty="0"/>
              <a:t>)</a:t>
            </a:r>
          </a:p>
          <a:p>
            <a:endParaRPr lang="fr-BE" sz="1333" dirty="0"/>
          </a:p>
          <a:p>
            <a:r>
              <a:rPr lang="fr-FR" sz="1333" b="1" dirty="0"/>
              <a:t>4. Déterminer le giron :</a:t>
            </a:r>
          </a:p>
          <a:p>
            <a:r>
              <a:rPr lang="fr-FR" sz="1333" dirty="0"/>
              <a:t>[longueur de la foulée - (marche palière + distance entre le dernier nez de marche et distance entre le dernier nez de marche et la fin de mon limon)] </a:t>
            </a:r>
            <a:r>
              <a:rPr lang="fr-BE" sz="1333" dirty="0"/>
              <a:t>÷ (nombre de marche – la marche palière)</a:t>
            </a:r>
          </a:p>
          <a:p>
            <a:r>
              <a:rPr lang="fr-BE" sz="1333" b="1" dirty="0"/>
              <a:t>Info : </a:t>
            </a:r>
            <a:r>
              <a:rPr lang="fr-BE" sz="1333" dirty="0"/>
              <a:t>Pour calculer « C » on calcule  le périmètre d’un rond qu’on divise par quatre.</a:t>
            </a:r>
          </a:p>
          <a:p>
            <a:endParaRPr lang="fr-BE" sz="1333" b="1" dirty="0"/>
          </a:p>
          <a:p>
            <a:r>
              <a:rPr lang="fr-BE" sz="1333" b="1" dirty="0"/>
              <a:t>5. Tracer le balancement</a:t>
            </a:r>
          </a:p>
          <a:p>
            <a:r>
              <a:rPr lang="fr-BE" sz="1333" dirty="0"/>
              <a:t>Avec un compas, tracer sur la ligne de foulée les intervalles entre les nez de marches (le giron). Tracer des deux premières marches de l’escalier de haut et les deux du bas.</a:t>
            </a:r>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2" name="Straight Arrow Connector 41"/>
          <p:cNvCxnSpPr/>
          <p:nvPr/>
        </p:nvCxnSpPr>
        <p:spPr>
          <a:xfrm>
            <a:off x="4928652" y="7833782"/>
            <a:ext cx="20733" cy="362838"/>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Oval 43"/>
          <p:cNvSpPr/>
          <p:nvPr/>
        </p:nvSpPr>
        <p:spPr>
          <a:xfrm>
            <a:off x="4767598" y="7510159"/>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A</a:t>
            </a:r>
          </a:p>
        </p:txBody>
      </p:sp>
      <p:cxnSp>
        <p:nvCxnSpPr>
          <p:cNvPr id="45" name="Straight Arrow Connector 44"/>
          <p:cNvCxnSpPr>
            <a:stCxn id="46" idx="6"/>
          </p:cNvCxnSpPr>
          <p:nvPr/>
        </p:nvCxnSpPr>
        <p:spPr>
          <a:xfrm flipV="1">
            <a:off x="1253598" y="5283932"/>
            <a:ext cx="425060" cy="508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6" name="Oval 45"/>
          <p:cNvSpPr/>
          <p:nvPr/>
        </p:nvSpPr>
        <p:spPr>
          <a:xfrm>
            <a:off x="910759" y="5117593"/>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B</a:t>
            </a:r>
          </a:p>
        </p:txBody>
      </p:sp>
      <p:cxnSp>
        <p:nvCxnSpPr>
          <p:cNvPr id="47" name="Straight Arrow Connector 46"/>
          <p:cNvCxnSpPr/>
          <p:nvPr/>
        </p:nvCxnSpPr>
        <p:spPr>
          <a:xfrm flipV="1">
            <a:off x="1678659" y="7751231"/>
            <a:ext cx="360553" cy="39658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Oval 47"/>
          <p:cNvSpPr/>
          <p:nvPr/>
        </p:nvSpPr>
        <p:spPr>
          <a:xfrm>
            <a:off x="1489299" y="8121221"/>
            <a:ext cx="342839" cy="342839"/>
          </a:xfrm>
          <a:prstGeom prst="ellipse">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646" dirty="0"/>
              <a:t>C</a:t>
            </a:r>
          </a:p>
        </p:txBody>
      </p:sp>
      <p:sp>
        <p:nvSpPr>
          <p:cNvPr id="16" name="TextBox 1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1/2</a:t>
            </a:r>
          </a:p>
        </p:txBody>
      </p:sp>
      <p:sp>
        <p:nvSpPr>
          <p:cNvPr id="18" name="Arc 17"/>
          <p:cNvSpPr/>
          <p:nvPr/>
        </p:nvSpPr>
        <p:spPr>
          <a:xfrm rot="10800000">
            <a:off x="1745497" y="5394091"/>
            <a:ext cx="2858847" cy="2859278"/>
          </a:xfrm>
          <a:prstGeom prst="arc">
            <a:avLst>
              <a:gd name="adj1" fmla="val 16205471"/>
              <a:gd name="adj2" fmla="val 21523815"/>
            </a:avLst>
          </a:prstGeom>
          <a:solidFill>
            <a:srgbClr val="FFFFFF"/>
          </a:solidFill>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19" name="Straight Connector 18"/>
          <p:cNvCxnSpPr/>
          <p:nvPr/>
        </p:nvCxnSpPr>
        <p:spPr>
          <a:xfrm>
            <a:off x="1745496" y="2750801"/>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11267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5"/>
            <a:ext cx="3113394" cy="1551387"/>
          </a:xfrm>
          <a:prstGeom prst="rect">
            <a:avLst/>
          </a:prstGeom>
          <a:noFill/>
        </p:spPr>
        <p:txBody>
          <a:bodyPr wrap="square" numCol="1" rtlCol="0">
            <a:spAutoFit/>
          </a:bodyPr>
          <a:lstStyle/>
          <a:p>
            <a:r>
              <a:rPr lang="fr-FR" sz="1646" b="1" dirty="0"/>
              <a:t>Prise de cotes  sur chantier :</a:t>
            </a:r>
          </a:p>
          <a:p>
            <a:endParaRPr lang="fr-FR" sz="1646" b="1" dirty="0"/>
          </a:p>
          <a:p>
            <a:r>
              <a:rPr lang="fr-FR" sz="1238" b="1" dirty="0"/>
              <a:t>A. Déterminer la hauteur </a:t>
            </a:r>
            <a:r>
              <a:rPr lang="fr-FR" sz="1238" dirty="0"/>
              <a:t>de l’escalier.</a:t>
            </a:r>
          </a:p>
          <a:p>
            <a:r>
              <a:rPr lang="fr-FR" sz="1238" dirty="0"/>
              <a:t> (du sol au plancher )</a:t>
            </a:r>
          </a:p>
          <a:p>
            <a:r>
              <a:rPr lang="fr-FR" sz="1238" b="1" dirty="0"/>
              <a:t>B. Déterminer l’étendue </a:t>
            </a:r>
            <a:r>
              <a:rPr lang="fr-FR" sz="1238" dirty="0"/>
              <a:t>(le reculement) disponible</a:t>
            </a:r>
          </a:p>
          <a:p>
            <a:r>
              <a:rPr lang="fr-FR" sz="1238" b="1" dirty="0"/>
              <a:t>C. Déterminer la largeur </a:t>
            </a:r>
            <a:r>
              <a:rPr lang="fr-FR" sz="1238" dirty="0"/>
              <a:t>disponible </a:t>
            </a:r>
          </a:p>
        </p:txBody>
      </p:sp>
      <p:sp>
        <p:nvSpPr>
          <p:cNvPr id="9" name="TextBox 8"/>
          <p:cNvSpPr txBox="1"/>
          <p:nvPr/>
        </p:nvSpPr>
        <p:spPr>
          <a:xfrm>
            <a:off x="3433532" y="891426"/>
            <a:ext cx="3445879" cy="4810099"/>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2000 mm, une marche palière de 100 mm et une distance entre le dernier nez de marche et la fin du limon de 30 mm</a:t>
            </a:r>
          </a:p>
          <a:p>
            <a:endParaRPr lang="fr-FR" sz="1333" dirty="0"/>
          </a:p>
          <a:p>
            <a:r>
              <a:rPr lang="fr-FR" sz="1333" b="1" dirty="0"/>
              <a:t>1. Le nombre de marches :</a:t>
            </a:r>
          </a:p>
          <a:p>
            <a:r>
              <a:rPr lang="fr-FR" sz="1333" dirty="0"/>
              <a:t>2000 </a:t>
            </a:r>
            <a:r>
              <a:rPr lang="fr-BE" sz="1333" dirty="0"/>
              <a:t>÷</a:t>
            </a:r>
            <a:r>
              <a:rPr lang="fr-FR" sz="1333" dirty="0"/>
              <a:t> 180 = </a:t>
            </a:r>
            <a:r>
              <a:rPr lang="fr-BE" sz="1333" dirty="0"/>
              <a:t>11,1111</a:t>
            </a:r>
            <a:r>
              <a:rPr lang="fr-FR" sz="1333" dirty="0"/>
              <a:t>… (11 ou 12)</a:t>
            </a:r>
          </a:p>
          <a:p>
            <a:endParaRPr lang="fr-FR" sz="1333" b="1" dirty="0"/>
          </a:p>
          <a:p>
            <a:r>
              <a:rPr lang="fr-FR" sz="1333" b="1" dirty="0"/>
              <a:t>2. La hauteur de marche :</a:t>
            </a:r>
          </a:p>
          <a:p>
            <a:r>
              <a:rPr lang="fr-FR" sz="1333" strike="sngStrike" dirty="0"/>
              <a:t>2000 </a:t>
            </a:r>
            <a:r>
              <a:rPr lang="fr-BE" sz="1333" strike="sngStrike" dirty="0"/>
              <a:t>÷ 12 = 166,66666</a:t>
            </a:r>
            <a:r>
              <a:rPr lang="fr-BE" sz="1333" dirty="0"/>
              <a:t> </a:t>
            </a:r>
          </a:p>
          <a:p>
            <a:r>
              <a:rPr lang="fr-BE" sz="1333" dirty="0"/>
              <a:t>2000 ÷ 11 = 181,8181…</a:t>
            </a:r>
          </a:p>
          <a:p>
            <a:endParaRPr lang="fr-BE" sz="1333" dirty="0"/>
          </a:p>
          <a:p>
            <a:r>
              <a:rPr lang="fr-BE" sz="1333" b="1" dirty="0"/>
              <a:t>3. Calculer la ligne de foulée :</a:t>
            </a:r>
          </a:p>
          <a:p>
            <a:r>
              <a:rPr lang="fr-BE" sz="1333" dirty="0"/>
              <a:t>(1150 – 100)  + (1050 – 30) + (3,14 x 400 x 2) = 2698mm				     4</a:t>
            </a:r>
          </a:p>
          <a:p>
            <a:r>
              <a:rPr lang="fr-BE" sz="1333" dirty="0"/>
              <a:t>					</a:t>
            </a:r>
          </a:p>
          <a:p>
            <a:r>
              <a:rPr lang="fr-FR" sz="1333" b="1" dirty="0"/>
              <a:t>4. Déterminer le giron :</a:t>
            </a:r>
          </a:p>
          <a:p>
            <a:r>
              <a:rPr lang="fr-FR" sz="1333" dirty="0"/>
              <a:t>2698 </a:t>
            </a:r>
            <a:r>
              <a:rPr lang="fr-BE" sz="1333" dirty="0"/>
              <a:t>÷ 10 = 269.8 mm</a:t>
            </a:r>
          </a:p>
          <a:p>
            <a:endParaRPr lang="fr-BE" sz="1333" dirty="0"/>
          </a:p>
          <a:p>
            <a:r>
              <a:rPr lang="fr-FR" sz="1333" b="1" dirty="0"/>
              <a:t>5. Formule de Blondel :</a:t>
            </a:r>
          </a:p>
          <a:p>
            <a:r>
              <a:rPr lang="fr-BE" sz="1333" dirty="0"/>
              <a:t>181,818 + 181,818 + 269.8 =  633,436 mm</a:t>
            </a:r>
            <a:endParaRPr lang="fr-FR" sz="1333"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2" name="Arc 1"/>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cxnSp>
        <p:nvCxnSpPr>
          <p:cNvPr id="4" name="Straight Connector 3"/>
          <p:cNvCxnSpPr>
            <a:stCxn id="5" idx="1"/>
          </p:cNvCxnSpPr>
          <p:nvPr/>
        </p:nvCxnSpPr>
        <p:spPr>
          <a:xfrm>
            <a:off x="1752138" y="2743944"/>
            <a:ext cx="0" cy="4079786"/>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a:stCxn id="2" idx="0"/>
            <a:endCxn id="7" idx="3"/>
          </p:cNvCxnSpPr>
          <p:nvPr/>
        </p:nvCxnSpPr>
        <p:spPr>
          <a:xfrm>
            <a:off x="3179286" y="8246510"/>
            <a:ext cx="3732581" cy="2"/>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Arrow Connector 18"/>
          <p:cNvCxnSpPr/>
          <p:nvPr/>
        </p:nvCxnSpPr>
        <p:spPr>
          <a:xfrm>
            <a:off x="503359" y="2737087"/>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3688" y="9459543"/>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399121" y="4449405"/>
            <a:ext cx="497465" cy="193848"/>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1150</a:t>
            </a:r>
          </a:p>
        </p:txBody>
      </p:sp>
      <p:sp>
        <p:nvSpPr>
          <p:cNvPr id="33" name="Rectangle 32"/>
          <p:cNvSpPr/>
          <p:nvPr/>
        </p:nvSpPr>
        <p:spPr>
          <a:xfrm>
            <a:off x="4754436" y="9332168"/>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1050</a:t>
            </a:r>
          </a:p>
        </p:txBody>
      </p:sp>
      <p:cxnSp>
        <p:nvCxnSpPr>
          <p:cNvPr id="16" name="Straight Arrow Connector 15"/>
          <p:cNvCxnSpPr/>
          <p:nvPr/>
        </p:nvCxnSpPr>
        <p:spPr>
          <a:xfrm flipH="1" flipV="1">
            <a:off x="1762006" y="6613978"/>
            <a:ext cx="1412914"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a:off x="2209889" y="6498353"/>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cxnSp>
        <p:nvCxnSpPr>
          <p:cNvPr id="10" name="Straight Connector 9"/>
          <p:cNvCxnSpPr/>
          <p:nvPr/>
        </p:nvCxnSpPr>
        <p:spPr>
          <a:xfrm>
            <a:off x="5652760" y="4197232"/>
            <a:ext cx="784837" cy="1296"/>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Calcul d’un escalier quart tournant	2/2</a:t>
            </a:r>
          </a:p>
        </p:txBody>
      </p:sp>
    </p:spTree>
    <p:extLst>
      <p:ext uri="{BB962C8B-B14F-4D97-AF65-F5344CB8AC3E}">
        <p14:creationId xmlns:p14="http://schemas.microsoft.com/office/powerpoint/2010/main" val="1627638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139" y="891426"/>
            <a:ext cx="3113394" cy="1528175"/>
          </a:xfrm>
          <a:prstGeom prst="rect">
            <a:avLst/>
          </a:prstGeom>
          <a:noFill/>
        </p:spPr>
        <p:txBody>
          <a:bodyPr wrap="square" numCol="1" rtlCol="0">
            <a:spAutoFit/>
          </a:bodyPr>
          <a:lstStyle/>
          <a:p>
            <a:r>
              <a:rPr lang="fr-FR" sz="1333" b="1" dirty="0"/>
              <a:t>Prise de cotes  sur chantier :</a:t>
            </a:r>
          </a:p>
          <a:p>
            <a:endParaRPr lang="fr-FR" sz="1333" b="1" dirty="0"/>
          </a:p>
          <a:p>
            <a:r>
              <a:rPr lang="fr-FR" sz="1333" b="1" dirty="0"/>
              <a:t>A. Déterminer la hauteur </a:t>
            </a:r>
            <a:r>
              <a:rPr lang="fr-FR" sz="1333" dirty="0"/>
              <a:t>de l’escalier.</a:t>
            </a:r>
          </a:p>
          <a:p>
            <a:r>
              <a:rPr lang="fr-FR" sz="1333" dirty="0"/>
              <a:t> (du sol au plancher )</a:t>
            </a:r>
          </a:p>
          <a:p>
            <a:r>
              <a:rPr lang="fr-FR" sz="1333" b="1" dirty="0"/>
              <a:t>B. Déterminer l’étendue </a:t>
            </a:r>
            <a:r>
              <a:rPr lang="fr-FR" sz="1333" dirty="0"/>
              <a:t>(le reculement) disponible</a:t>
            </a:r>
          </a:p>
          <a:p>
            <a:r>
              <a:rPr lang="fr-FR" sz="1333" b="1" dirty="0"/>
              <a:t>C. Déterminer la largeur </a:t>
            </a:r>
            <a:r>
              <a:rPr lang="fr-FR" sz="1333" dirty="0"/>
              <a:t>disponible </a:t>
            </a:r>
          </a:p>
        </p:txBody>
      </p:sp>
      <p:sp>
        <p:nvSpPr>
          <p:cNvPr id="9" name="TextBox 8"/>
          <p:cNvSpPr txBox="1"/>
          <p:nvPr/>
        </p:nvSpPr>
        <p:spPr>
          <a:xfrm>
            <a:off x="3433533" y="782908"/>
            <a:ext cx="3445879" cy="6040821"/>
          </a:xfrm>
          <a:prstGeom prst="rect">
            <a:avLst/>
          </a:prstGeom>
          <a:noFill/>
        </p:spPr>
        <p:txBody>
          <a:bodyPr wrap="square" numCol="1" rtlCol="0">
            <a:spAutoFit/>
          </a:bodyPr>
          <a:lstStyle/>
          <a:p>
            <a:r>
              <a:rPr lang="fr-FR" sz="1333" b="1" dirty="0"/>
              <a:t>Calcul et traçage sur le plan :</a:t>
            </a:r>
          </a:p>
          <a:p>
            <a:endParaRPr lang="fr-FR" sz="1333" b="1" dirty="0"/>
          </a:p>
          <a:p>
            <a:r>
              <a:rPr lang="fr-FR" sz="1333" dirty="0"/>
              <a:t>Pour un escalier d’une hauteur sol au plancher de 2…… mm, une marche palière de 100 mm et une distance entre le dernier nez de marche et la fin du limon de 30 mm</a:t>
            </a:r>
          </a:p>
          <a:p>
            <a:r>
              <a:rPr lang="fr-FR" sz="1333" b="1" dirty="0"/>
              <a:t>1. Le nombre de marches :</a:t>
            </a:r>
          </a:p>
          <a:p>
            <a:r>
              <a:rPr lang="fr-FR" sz="1333" dirty="0"/>
              <a:t>……………………………………………………………………</a:t>
            </a:r>
          </a:p>
          <a:p>
            <a:r>
              <a:rPr lang="fr-FR" sz="1333" dirty="0"/>
              <a:t>……………………………………………………………………</a:t>
            </a:r>
          </a:p>
          <a:p>
            <a:endParaRPr lang="fr-FR" sz="1333" b="1" dirty="0"/>
          </a:p>
          <a:p>
            <a:r>
              <a:rPr lang="fr-FR" sz="1333" b="1" dirty="0"/>
              <a:t>2. La hauteur de marche :</a:t>
            </a:r>
          </a:p>
          <a:p>
            <a:r>
              <a:rPr lang="fr-FR" sz="1333" dirty="0"/>
              <a:t>……………………………………………………………………</a:t>
            </a:r>
          </a:p>
          <a:p>
            <a:r>
              <a:rPr lang="fr-FR" sz="1333" dirty="0"/>
              <a:t>……………………………………………………………………</a:t>
            </a:r>
          </a:p>
          <a:p>
            <a:endParaRPr lang="fr-BE" sz="1333" dirty="0"/>
          </a:p>
          <a:p>
            <a:r>
              <a:rPr lang="fr-BE" sz="1333" b="1" dirty="0"/>
              <a:t>3. Calculer la ligne de foulée :</a:t>
            </a:r>
          </a:p>
          <a:p>
            <a:r>
              <a:rPr lang="fr-FR" sz="1333" dirty="0"/>
              <a:t>………………………………………………………………………………………………………………………………………………</a:t>
            </a:r>
            <a:r>
              <a:rPr lang="fr-BE" sz="1333" dirty="0"/>
              <a:t>							</a:t>
            </a:r>
          </a:p>
          <a:p>
            <a:r>
              <a:rPr lang="fr-FR" sz="1333" b="1" dirty="0"/>
              <a:t>4. Déterminer le giron :</a:t>
            </a:r>
          </a:p>
          <a:p>
            <a:r>
              <a:rPr lang="fr-FR" sz="1333" dirty="0"/>
              <a:t>………………………………………………………………………</a:t>
            </a:r>
          </a:p>
          <a:p>
            <a:r>
              <a:rPr lang="fr-FR" sz="1333" dirty="0"/>
              <a:t>………………………………………………………………………</a:t>
            </a:r>
          </a:p>
          <a:p>
            <a:endParaRPr lang="fr-BE" sz="1333" dirty="0"/>
          </a:p>
          <a:p>
            <a:r>
              <a:rPr lang="fr-FR" sz="1333" b="1" dirty="0"/>
              <a:t>5. Formule de Blondel :</a:t>
            </a:r>
          </a:p>
          <a:p>
            <a:r>
              <a:rPr lang="fr-FR" sz="1333" dirty="0"/>
              <a:t>………………………………………………………………………</a:t>
            </a:r>
          </a:p>
          <a:p>
            <a:r>
              <a:rPr lang="fr-FR" sz="1333" dirty="0"/>
              <a:t>………………………………………………………………………</a:t>
            </a:r>
          </a:p>
          <a:p>
            <a:endParaRPr lang="fr-FR" sz="1333" dirty="0"/>
          </a:p>
          <a:p>
            <a:r>
              <a:rPr lang="fr-FR" sz="1333" b="1" dirty="0"/>
              <a:t>6. Traçage de la ligne de foulée,  des deux premières marches du bas et deux du haut de l’escalier</a:t>
            </a:r>
            <a:endParaRPr lang="fr-BE" sz="1333" b="1" dirty="0"/>
          </a:p>
        </p:txBody>
      </p:sp>
      <p:sp>
        <p:nvSpPr>
          <p:cNvPr id="5" name="Rectangle 4"/>
          <p:cNvSpPr/>
          <p:nvPr/>
        </p:nvSpPr>
        <p:spPr>
          <a:xfrm rot="5400000">
            <a:off x="-1710538" y="4783837"/>
            <a:ext cx="6925351"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Rectangle 6"/>
          <p:cNvSpPr/>
          <p:nvPr/>
        </p:nvSpPr>
        <p:spPr>
          <a:xfrm>
            <a:off x="329355" y="6823730"/>
            <a:ext cx="6582512" cy="2845565"/>
          </a:xfrm>
          <a:prstGeom prst="rect">
            <a:avLst/>
          </a:prstGeom>
          <a:solidFill>
            <a:srgbClr val="FFFFFF">
              <a:alpha val="60000"/>
            </a:srgbClr>
          </a:solidFill>
          <a:ln w="19050">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cxnSp>
        <p:nvCxnSpPr>
          <p:cNvPr id="19" name="Straight Arrow Connector 18"/>
          <p:cNvCxnSpPr/>
          <p:nvPr/>
        </p:nvCxnSpPr>
        <p:spPr>
          <a:xfrm>
            <a:off x="1450280" y="2759493"/>
            <a:ext cx="0" cy="4079786"/>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21" name="Straight Arrow Connector 20"/>
          <p:cNvCxnSpPr/>
          <p:nvPr/>
        </p:nvCxnSpPr>
        <p:spPr>
          <a:xfrm flipH="1" flipV="1">
            <a:off x="3181562" y="8599715"/>
            <a:ext cx="3730305" cy="155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32" name="Rectangle 31"/>
          <p:cNvSpPr/>
          <p:nvPr/>
        </p:nvSpPr>
        <p:spPr>
          <a:xfrm>
            <a:off x="1077200" y="4495912"/>
            <a:ext cx="533091" cy="187910"/>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33" name="Rectangle 32"/>
          <p:cNvSpPr/>
          <p:nvPr/>
        </p:nvSpPr>
        <p:spPr>
          <a:xfrm>
            <a:off x="5491415" y="850112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cxnSp>
        <p:nvCxnSpPr>
          <p:cNvPr id="16" name="Straight Arrow Connector 15"/>
          <p:cNvCxnSpPr/>
          <p:nvPr/>
        </p:nvCxnSpPr>
        <p:spPr>
          <a:xfrm flipH="1">
            <a:off x="2286000" y="6839279"/>
            <a:ext cx="888922" cy="1063750"/>
          </a:xfrm>
          <a:prstGeom prst="straightConnector1">
            <a:avLst/>
          </a:prstGeom>
          <a:ln w="12700">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2001195">
            <a:off x="2444162" y="7203577"/>
            <a:ext cx="507280" cy="228276"/>
          </a:xfrm>
          <a:prstGeom prst="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endParaRPr lang="fr-FR" sz="1143" dirty="0">
              <a:solidFill>
                <a:schemeClr val="bg1">
                  <a:lumMod val="50000"/>
                </a:schemeClr>
              </a:solidFill>
            </a:endParaRPr>
          </a:p>
        </p:txBody>
      </p:sp>
      <p:sp>
        <p:nvSpPr>
          <p:cNvPr id="15" name="TextBox 1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sur un escalier quart tournant</a:t>
            </a:r>
          </a:p>
        </p:txBody>
      </p:sp>
      <p:sp>
        <p:nvSpPr>
          <p:cNvPr id="18" name="Arc 17"/>
          <p:cNvSpPr/>
          <p:nvPr/>
        </p:nvSpPr>
        <p:spPr>
          <a:xfrm rot="10800000">
            <a:off x="1752138" y="5387234"/>
            <a:ext cx="2858847" cy="2859278"/>
          </a:xfrm>
          <a:prstGeom prst="arc">
            <a:avLst>
              <a:gd name="adj1" fmla="val 16205471"/>
              <a:gd name="adj2" fmla="val 21523815"/>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43546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05606" y="923737"/>
            <a:ext cx="4335248" cy="5630580"/>
          </a:xfrm>
          <a:prstGeom prst="rect">
            <a:avLst/>
          </a:prstGeom>
          <a:noFill/>
        </p:spPr>
        <p:txBody>
          <a:bodyPr wrap="square" numCol="1" rtlCol="0">
            <a:spAutoFit/>
          </a:bodyPr>
          <a:lstStyle/>
          <a:p>
            <a:r>
              <a:rPr lang="fr-FR" sz="1333" b="1" dirty="0"/>
              <a:t>Le balancement des marches :</a:t>
            </a:r>
          </a:p>
          <a:p>
            <a:r>
              <a:rPr lang="fr-FR" sz="1333" dirty="0"/>
              <a:t>Il existe différents types de balancement des marches. Nous verrons deux exemples : </a:t>
            </a:r>
          </a:p>
          <a:p>
            <a:endParaRPr lang="fr-FR" sz="1333" dirty="0"/>
          </a:p>
          <a:p>
            <a:pPr marL="272120" indent="-272120">
              <a:buFont typeface="Arial" panose="020B0604020202020204" pitchFamily="34" charset="0"/>
              <a:buChar char="•"/>
            </a:pPr>
            <a:r>
              <a:rPr lang="fr-FR" sz="1333" b="1" dirty="0"/>
              <a:t>Le balancement à l’œil : </a:t>
            </a:r>
          </a:p>
          <a:p>
            <a:r>
              <a:rPr lang="fr-FR" sz="1333" dirty="0"/>
              <a:t>Méthode, dont le principe consiste à visualiser le mieux possible les nez de marches sur l'épure à I 'aide de minces bandes de bois réparties à l'œil, peut paraître arbitraire et approximative.</a:t>
            </a:r>
          </a:p>
          <a:p>
            <a:endParaRPr lang="fr-FR" sz="1333" dirty="0"/>
          </a:p>
          <a:p>
            <a:pPr marL="272120" indent="-272120">
              <a:buFont typeface="Arial" panose="020B0604020202020204" pitchFamily="34" charset="0"/>
              <a:buChar char="•"/>
            </a:pPr>
            <a:r>
              <a:rPr lang="fr-FR" sz="1333" b="1" dirty="0"/>
              <a:t> La méthode des herses :</a:t>
            </a:r>
          </a:p>
          <a:p>
            <a:r>
              <a:rPr lang="fr-FR" sz="1333" dirty="0"/>
              <a:t>Cette méthode peut être réalisée de plusieurs façons. Dans l’exemple ci-dessous : Apres avoir défini la foulée, les girons et nos marches droites (comme dans le plan 1)</a:t>
            </a:r>
          </a:p>
          <a:p>
            <a:r>
              <a:rPr lang="fr-FR" sz="1333" dirty="0"/>
              <a:t>   	On trace un segment [AB] (équivalent à la distance entre la dernière marche droite et au point d’intersection de l’escalier) et une droite perpendiculaire où l’on reporte nos girons (la droite [AE] sur le plan 2). </a:t>
            </a:r>
          </a:p>
          <a:p>
            <a:r>
              <a:rPr lang="fr-FR" sz="1333" dirty="0"/>
              <a:t>  	En traçant un arc de cercle de diamètre [AB] on obtient B’. En reliant au point B l’ensemble des girons on obtient les sections de droite [AB’] à reporter sur le limon.</a:t>
            </a:r>
          </a:p>
          <a:p>
            <a:r>
              <a:rPr lang="fr-FR" sz="1333" dirty="0"/>
              <a:t>	Lorsqu’on relie les sections de droite obtenue sur le limon de l’escalier ont obtient le dessin sur le plan 3 et donc le balancement de nos marches.</a:t>
            </a:r>
          </a:p>
          <a:p>
            <a:endParaRPr lang="fr-FR" sz="1333" dirty="0"/>
          </a:p>
          <a:p>
            <a:r>
              <a:rPr lang="fr-FR" sz="1333" b="1" dirty="0"/>
              <a:t>Note : </a:t>
            </a:r>
            <a:r>
              <a:rPr lang="fr-FR" sz="1333" dirty="0"/>
              <a:t>On appelle les segments de la droite [AB’] des collets (les petits cotés d’une marche balancée)</a:t>
            </a:r>
          </a:p>
        </p:txBody>
      </p:sp>
      <p:pic>
        <p:nvPicPr>
          <p:cNvPr id="8" name="Picture 7"/>
          <p:cNvPicPr>
            <a:picLocks noChangeAspect="1"/>
          </p:cNvPicPr>
          <p:nvPr/>
        </p:nvPicPr>
        <p:blipFill rotWithShape="1">
          <a:blip r:embed="rId2"/>
          <a:srcRect b="6632"/>
          <a:stretch/>
        </p:blipFill>
        <p:spPr>
          <a:xfrm>
            <a:off x="657279" y="6627671"/>
            <a:ext cx="5865168" cy="30152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a:blip r:embed="rId3"/>
          <a:stretch>
            <a:fillRect/>
          </a:stretch>
        </p:blipFill>
        <p:spPr>
          <a:xfrm>
            <a:off x="4724411" y="1631566"/>
            <a:ext cx="2040095" cy="46371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3" name="Rectangle 32"/>
          <p:cNvSpPr/>
          <p:nvPr/>
        </p:nvSpPr>
        <p:spPr>
          <a:xfrm>
            <a:off x="4803648" y="9593412"/>
            <a:ext cx="184924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avec herses</a:t>
            </a:r>
          </a:p>
        </p:txBody>
      </p:sp>
      <p:sp>
        <p:nvSpPr>
          <p:cNvPr id="23" name="Rectangle 22"/>
          <p:cNvSpPr/>
          <p:nvPr/>
        </p:nvSpPr>
        <p:spPr>
          <a:xfrm>
            <a:off x="4907968" y="1433656"/>
            <a:ext cx="1672982" cy="228276"/>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143" dirty="0">
                <a:solidFill>
                  <a:schemeClr val="bg1">
                    <a:lumMod val="50000"/>
                  </a:schemeClr>
                </a:solidFill>
              </a:rPr>
              <a:t>Balancement à l’</a:t>
            </a:r>
            <a:r>
              <a:rPr lang="fr-FR" sz="1143" dirty="0" err="1">
                <a:solidFill>
                  <a:schemeClr val="bg1">
                    <a:lumMod val="50000"/>
                  </a:schemeClr>
                </a:solidFill>
              </a:rPr>
              <a:t>oeil</a:t>
            </a:r>
            <a:endParaRPr lang="fr-FR" sz="1143" dirty="0">
              <a:solidFill>
                <a:schemeClr val="bg1">
                  <a:lumMod val="50000"/>
                </a:schemeClr>
              </a:solidFill>
            </a:endParaRPr>
          </a:p>
        </p:txBody>
      </p:sp>
      <p:sp>
        <p:nvSpPr>
          <p:cNvPr id="15" name="Oval 14"/>
          <p:cNvSpPr/>
          <p:nvPr/>
        </p:nvSpPr>
        <p:spPr>
          <a:xfrm>
            <a:off x="1207733" y="647214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1</a:t>
            </a:r>
          </a:p>
        </p:txBody>
      </p:sp>
      <p:sp>
        <p:nvSpPr>
          <p:cNvPr id="27" name="Oval 26"/>
          <p:cNvSpPr/>
          <p:nvPr/>
        </p:nvSpPr>
        <p:spPr>
          <a:xfrm>
            <a:off x="2436833" y="9552026"/>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2</a:t>
            </a:r>
          </a:p>
        </p:txBody>
      </p:sp>
      <p:sp>
        <p:nvSpPr>
          <p:cNvPr id="28" name="Oval 27"/>
          <p:cNvSpPr/>
          <p:nvPr/>
        </p:nvSpPr>
        <p:spPr>
          <a:xfrm>
            <a:off x="5594139" y="6477957"/>
            <a:ext cx="300638" cy="311048"/>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646" dirty="0"/>
              <a:t>3</a:t>
            </a:r>
          </a:p>
        </p:txBody>
      </p:sp>
      <p:sp>
        <p:nvSpPr>
          <p:cNvPr id="11" name="TextBox 10"/>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Le balancement des marches</a:t>
            </a:r>
          </a:p>
        </p:txBody>
      </p:sp>
    </p:spTree>
    <p:extLst>
      <p:ext uri="{BB962C8B-B14F-4D97-AF65-F5344CB8AC3E}">
        <p14:creationId xmlns:p14="http://schemas.microsoft.com/office/powerpoint/2010/main" val="378933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4" y="5411890"/>
            <a:ext cx="5885282" cy="3785845"/>
          </a:xfrm>
          <a:prstGeom prst="rect">
            <a:avLst/>
          </a:prstGeom>
          <a:noFill/>
        </p:spPr>
        <p:txBody>
          <a:bodyPr wrap="square" numCol="1" rtlCol="0">
            <a:spAutoFit/>
          </a:bodyPr>
          <a:lstStyle/>
          <a:p>
            <a:r>
              <a:rPr lang="fr-FR" sz="1143" b="1" dirty="0"/>
              <a:t>Questions : </a:t>
            </a:r>
          </a:p>
          <a:p>
            <a:endParaRPr lang="fr-FR" sz="1143" b="1" dirty="0"/>
          </a:p>
          <a:p>
            <a:r>
              <a:rPr lang="fr-FR" sz="1143" b="1" dirty="0"/>
              <a:t>Qu’est ce que représente la foulée dans un escalier ?					…./2</a:t>
            </a:r>
          </a:p>
          <a:p>
            <a:endParaRPr lang="fr-FR" sz="1143" b="1" dirty="0"/>
          </a:p>
          <a:p>
            <a:r>
              <a:rPr lang="fr-FR" sz="1143" b="1" dirty="0"/>
              <a:t>………………………………………………………………………………………………………………………….</a:t>
            </a:r>
          </a:p>
          <a:p>
            <a:endParaRPr lang="fr-FR" sz="1143" b="1" dirty="0"/>
          </a:p>
          <a:p>
            <a:r>
              <a:rPr lang="fr-FR" sz="1143" b="1" dirty="0"/>
              <a:t>Comment appelle-t-on le limon entaillé sur lequel les marches reposent ?		…./2</a:t>
            </a:r>
          </a:p>
          <a:p>
            <a:endParaRPr lang="fr-FR" sz="1143" b="1" dirty="0"/>
          </a:p>
          <a:p>
            <a:r>
              <a:rPr lang="fr-FR" sz="1143" b="1" dirty="0"/>
              <a:t>………………………………………………………………………………………………………………………….</a:t>
            </a:r>
          </a:p>
          <a:p>
            <a:endParaRPr lang="fr-FR" sz="1143" b="1" dirty="0"/>
          </a:p>
          <a:p>
            <a:r>
              <a:rPr lang="fr-FR" sz="1143" b="1" dirty="0"/>
              <a:t>Quels sont les 3 éléments d’un garde corps ?						…./3</a:t>
            </a:r>
          </a:p>
          <a:p>
            <a:endParaRPr lang="fr-FR" sz="1143" b="1" dirty="0"/>
          </a:p>
          <a:p>
            <a:r>
              <a:rPr lang="fr-FR" sz="1143" b="1" dirty="0"/>
              <a:t>………………………………………………………………………………………………………………………….</a:t>
            </a:r>
          </a:p>
          <a:p>
            <a:endParaRPr lang="fr-FR" sz="1143" b="1" dirty="0"/>
          </a:p>
          <a:p>
            <a:r>
              <a:rPr lang="fr-FR" sz="1143" b="1" dirty="0"/>
              <a:t>Qu’est ce qu’une trémie ?								…./1</a:t>
            </a:r>
          </a:p>
          <a:p>
            <a:endParaRPr lang="fr-FR" sz="1143" b="1" dirty="0"/>
          </a:p>
          <a:p>
            <a:r>
              <a:rPr lang="fr-FR" sz="1143" b="1" dirty="0"/>
              <a:t>………………………………………………………………………………………………………………………….</a:t>
            </a:r>
          </a:p>
          <a:p>
            <a:endParaRPr lang="fr-FR" sz="1143" b="1" dirty="0"/>
          </a:p>
          <a:p>
            <a:r>
              <a:rPr lang="fr-FR" sz="1143" b="1" dirty="0"/>
              <a:t>Bonus : Comment savoir si un escalier est confortable ?				…/2</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			Prénom : ……………………………………</a:t>
            </a:r>
          </a:p>
        </p:txBody>
      </p:sp>
      <p:sp>
        <p:nvSpPr>
          <p:cNvPr id="2" name="Rectangle 1"/>
          <p:cNvSpPr/>
          <p:nvPr/>
        </p:nvSpPr>
        <p:spPr>
          <a:xfrm>
            <a:off x="666750" y="1833179"/>
            <a:ext cx="5885282" cy="3785845"/>
          </a:xfrm>
          <a:prstGeom prst="rect">
            <a:avLst/>
          </a:prstGeom>
          <a:ln>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Critères d’évaluation : </a:t>
            </a:r>
          </a:p>
          <a:p>
            <a:endParaRPr lang="fr-FR" sz="1143" b="1" dirty="0"/>
          </a:p>
          <a:p>
            <a:r>
              <a:rPr lang="fr-FR" sz="1143" b="1" dirty="0"/>
              <a:t>Les réponses aux questions sont justes : 						8 points</a:t>
            </a:r>
          </a:p>
          <a:p>
            <a:r>
              <a:rPr lang="fr-FR" sz="1143" i="1" dirty="0"/>
              <a:t>			La moitié des points seulement si les réponses ne sont pas claires (pas de 			vocabulaire relatif aux escaliers)</a:t>
            </a:r>
          </a:p>
          <a:p>
            <a:r>
              <a:rPr lang="fr-FR" sz="1143" i="1" dirty="0"/>
              <a:t>			Aucun point si les réponses est inexactes</a:t>
            </a:r>
          </a:p>
          <a:p>
            <a:r>
              <a:rPr lang="fr-FR" sz="1143" i="1" dirty="0"/>
              <a:t>			Non évaluable s’il n’y a pas de réponse</a:t>
            </a:r>
          </a:p>
          <a:p>
            <a:endParaRPr lang="fr-FR" sz="1143" b="1" dirty="0"/>
          </a:p>
          <a:p>
            <a:r>
              <a:rPr lang="fr-FR" sz="1143" b="1" dirty="0"/>
              <a:t>Les calculs et les résultats sont justes : 						6 points</a:t>
            </a:r>
          </a:p>
          <a:p>
            <a:r>
              <a:rPr lang="fr-FR" sz="1143" i="1" dirty="0"/>
              <a:t>			La moitié des points seulement si le résultat est juste mais que le calcul 			n’est pas indiqué ou que les calculs sont approximatifs (arrondis à moins 			de 2 chiffres après la virgule)</a:t>
            </a:r>
          </a:p>
          <a:p>
            <a:r>
              <a:rPr lang="fr-FR" sz="1143" i="1" dirty="0"/>
              <a:t>			Aucun point si les calculs sont inexacts </a:t>
            </a:r>
          </a:p>
          <a:p>
            <a:r>
              <a:rPr lang="fr-FR" sz="1143" i="1" dirty="0"/>
              <a:t>			Non évaluable s’il n’y a pas de calcul et de résultat</a:t>
            </a:r>
          </a:p>
          <a:p>
            <a:endParaRPr lang="fr-FR" sz="1143" i="1" dirty="0"/>
          </a:p>
          <a:p>
            <a:r>
              <a:rPr lang="fr-FR" sz="1143" b="1" dirty="0"/>
              <a:t>Le traçage de l’escalier est juste et lisible : 						6 points</a:t>
            </a:r>
          </a:p>
          <a:p>
            <a:r>
              <a:rPr lang="fr-FR" sz="1143" i="1" dirty="0"/>
              <a:t>			La moitié des points si le tracé est n’est pas lisible (au mm)</a:t>
            </a:r>
          </a:p>
          <a:p>
            <a:r>
              <a:rPr lang="fr-FR" sz="1143" i="1" dirty="0"/>
              <a:t>			Deux points s’il y a un tracé irrégulier ou approximatif </a:t>
            </a:r>
          </a:p>
          <a:p>
            <a:r>
              <a:rPr lang="fr-FR" sz="1143" i="1" dirty="0"/>
              <a:t>			Aucun point si le traçage n’est pas  juste (non conforme au calcul, ou à l			’énoncé) </a:t>
            </a:r>
          </a:p>
          <a:p>
            <a:r>
              <a:rPr lang="fr-FR" sz="1143" i="1" dirty="0"/>
              <a:t>			Non évaluable s’il n’y a pas traçage</a:t>
            </a:r>
            <a:endParaRPr lang="fr-FR" sz="1143" dirty="0"/>
          </a:p>
        </p:txBody>
      </p:sp>
      <p:sp>
        <p:nvSpPr>
          <p:cNvPr id="6" name="TextBox 5"/>
          <p:cNvSpPr txBox="1"/>
          <p:nvPr/>
        </p:nvSpPr>
        <p:spPr>
          <a:xfrm>
            <a:off x="647614" y="139109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Note : …../20		Remarque : …………………………………………………………………………</a:t>
            </a:r>
          </a:p>
        </p:txBody>
      </p:sp>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1/3</a:t>
            </a:r>
          </a:p>
        </p:txBody>
      </p:sp>
    </p:spTree>
    <p:extLst>
      <p:ext uri="{BB962C8B-B14F-4D97-AF65-F5344CB8AC3E}">
        <p14:creationId xmlns:p14="http://schemas.microsoft.com/office/powerpoint/2010/main" val="175784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615" y="1313161"/>
            <a:ext cx="5885282" cy="5017014"/>
          </a:xfrm>
          <a:prstGeom prst="rect">
            <a:avLst/>
          </a:prstGeom>
          <a:noFill/>
        </p:spPr>
        <p:txBody>
          <a:bodyPr wrap="square" numCol="1" rtlCol="0">
            <a:spAutoFit/>
          </a:bodyPr>
          <a:lstStyle/>
          <a:p>
            <a:r>
              <a:rPr lang="fr-FR" sz="1143" b="1" dirty="0"/>
              <a:t>En prenant les informations que vous avez besoin sur le plan de l’escalier à échelle réduite. </a:t>
            </a:r>
          </a:p>
          <a:p>
            <a:r>
              <a:rPr lang="fr-FR" sz="1143" b="1" dirty="0"/>
              <a:t>Pour un escalier d’une hauteur sol au plancher de 2………. mm, avec une marche palière de 1..... mm et un recul pour la première marche par rapport au limon de …. </a:t>
            </a:r>
            <a:r>
              <a:rPr lang="fr-FR" sz="1143" b="1" dirty="0" err="1"/>
              <a:t>mm.</a:t>
            </a:r>
            <a:r>
              <a:rPr lang="fr-FR" sz="1143" b="1" dirty="0"/>
              <a:t> Déterminer par le calcul (arrondir à 2 chiffres après la virgule si besoin) les informations demandées :</a:t>
            </a:r>
          </a:p>
          <a:p>
            <a:endParaRPr lang="fr-FR" sz="1143" b="1" dirty="0"/>
          </a:p>
          <a:p>
            <a:r>
              <a:rPr lang="fr-FR" sz="1143" b="1" dirty="0"/>
              <a:t>1.Le nombre de marches :								…./1</a:t>
            </a:r>
          </a:p>
          <a:p>
            <a:r>
              <a:rPr lang="fr-FR" sz="1143" b="1" dirty="0"/>
              <a:t>………………………………………………………………………………………………………………………….</a:t>
            </a:r>
          </a:p>
          <a:p>
            <a:endParaRPr lang="fr-FR" sz="1143" b="1" dirty="0"/>
          </a:p>
          <a:p>
            <a:r>
              <a:rPr lang="fr-FR" sz="1143" b="1" dirty="0"/>
              <a:t>………………………………………………………………………………………………………………………….</a:t>
            </a:r>
          </a:p>
          <a:p>
            <a:endParaRPr lang="fr-FR" sz="1143" b="1" dirty="0"/>
          </a:p>
          <a:p>
            <a:r>
              <a:rPr lang="fr-FR" sz="1143" b="1" dirty="0"/>
              <a:t>2. La hauteur de marche :								…./1</a:t>
            </a:r>
          </a:p>
          <a:p>
            <a:r>
              <a:rPr lang="fr-FR" sz="1143" b="1" dirty="0"/>
              <a:t>………………………………………………………………………………………………………………………….</a:t>
            </a:r>
          </a:p>
          <a:p>
            <a:endParaRPr lang="fr-FR" sz="1143" b="1" dirty="0"/>
          </a:p>
          <a:p>
            <a:r>
              <a:rPr lang="fr-FR" sz="1143" b="1" dirty="0"/>
              <a:t>………………………………………………………………………………………………………………………….</a:t>
            </a:r>
          </a:p>
          <a:p>
            <a:endParaRPr lang="fr-FR" sz="1143" b="1" dirty="0"/>
          </a:p>
          <a:p>
            <a:r>
              <a:rPr lang="fr-FR" sz="1143" b="1" dirty="0"/>
              <a:t>3. La foulée :										…./2</a:t>
            </a:r>
          </a:p>
          <a:p>
            <a:r>
              <a:rPr lang="fr-FR" sz="1143" b="1" dirty="0"/>
              <a:t>………………………………………………………………………………………………………………………….</a:t>
            </a:r>
          </a:p>
          <a:p>
            <a:endParaRPr lang="fr-FR" sz="1143" b="1" dirty="0"/>
          </a:p>
          <a:p>
            <a:r>
              <a:rPr lang="fr-FR" sz="1143" b="1" dirty="0"/>
              <a:t>………………………………………………………………………………………………………………………….</a:t>
            </a:r>
          </a:p>
          <a:p>
            <a:r>
              <a:rPr lang="fr-FR" sz="1143" b="1" dirty="0"/>
              <a:t>4. Le giron :										…./2</a:t>
            </a:r>
          </a:p>
          <a:p>
            <a:r>
              <a:rPr lang="fr-FR" sz="1143" b="1" dirty="0"/>
              <a:t>………………………………………………………………………………………………………………………….</a:t>
            </a:r>
          </a:p>
          <a:p>
            <a:endParaRPr lang="fr-FR" sz="1143" b="1" dirty="0"/>
          </a:p>
          <a:p>
            <a:r>
              <a:rPr lang="fr-FR" sz="1143" b="1" dirty="0"/>
              <a:t>………………………………………………………………………………………………………………………….</a:t>
            </a:r>
          </a:p>
          <a:p>
            <a:endParaRPr lang="fr-FR" sz="1143" b="1" dirty="0"/>
          </a:p>
          <a:p>
            <a:r>
              <a:rPr lang="fr-FR" sz="1143" b="1" dirty="0"/>
              <a:t>5</a:t>
            </a:r>
            <a:r>
              <a:rPr lang="fr-FR" sz="1143" b="1"/>
              <a:t>. </a:t>
            </a:r>
            <a:r>
              <a:rPr lang="fr-FR" sz="1143" b="1" dirty="0"/>
              <a:t>La formule de blondel :								…./1</a:t>
            </a:r>
          </a:p>
          <a:p>
            <a:r>
              <a:rPr lang="fr-FR" sz="1143" b="1" dirty="0"/>
              <a:t>………………………………………………………………………………………………………………………….</a:t>
            </a:r>
          </a:p>
          <a:p>
            <a:endParaRPr lang="fr-FR" sz="1143" b="1" dirty="0"/>
          </a:p>
          <a:p>
            <a:r>
              <a:rPr lang="fr-FR" sz="1143" b="1" dirty="0"/>
              <a:t>………………………………………………………………………………………………………………………….</a:t>
            </a:r>
          </a:p>
        </p:txBody>
      </p:sp>
      <p:sp>
        <p:nvSpPr>
          <p:cNvPr id="7" name="TextBox 6"/>
          <p:cNvSpPr txBox="1"/>
          <p:nvPr/>
        </p:nvSpPr>
        <p:spPr>
          <a:xfrm>
            <a:off x="647615" y="994916"/>
            <a:ext cx="5885282" cy="2974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333" dirty="0"/>
              <a:t>Nom : 	……………………………………		Prénom : 	……………………………………</a:t>
            </a:r>
          </a:p>
        </p:txBody>
      </p:sp>
      <p:sp>
        <p:nvSpPr>
          <p:cNvPr id="2" name="Rectangle 1"/>
          <p:cNvSpPr/>
          <p:nvPr/>
        </p:nvSpPr>
        <p:spPr>
          <a:xfrm>
            <a:off x="647614" y="6451624"/>
            <a:ext cx="5885283" cy="3258200"/>
          </a:xfrm>
          <a:prstGeom prst="rect">
            <a:avLst/>
          </a:prstGeom>
          <a:ln>
            <a:prstDash val="sysDot"/>
          </a:ln>
        </p:spPr>
        <p:style>
          <a:lnRef idx="2">
            <a:schemeClr val="dk1"/>
          </a:lnRef>
          <a:fillRef idx="1">
            <a:schemeClr val="lt1"/>
          </a:fillRef>
          <a:effectRef idx="0">
            <a:schemeClr val="dk1"/>
          </a:effectRef>
          <a:fontRef idx="minor">
            <a:schemeClr val="dk1"/>
          </a:fontRef>
        </p:style>
        <p:txBody>
          <a:bodyPr wrap="square">
            <a:spAutoFit/>
          </a:bodyPr>
          <a:lstStyle/>
          <a:p>
            <a:r>
              <a:rPr lang="fr-FR" sz="1143" b="1" dirty="0"/>
              <a:t>Information : Les formules </a:t>
            </a:r>
          </a:p>
          <a:p>
            <a:endParaRPr lang="fr-FR" sz="1143" b="1" dirty="0"/>
          </a:p>
          <a:p>
            <a:r>
              <a:rPr lang="fr-FR" sz="1143" b="1" dirty="0"/>
              <a:t>1. Le nombre de marches :</a:t>
            </a:r>
          </a:p>
          <a:p>
            <a:r>
              <a:rPr lang="fr-FR" sz="1143" dirty="0"/>
              <a:t>la hauteur de l’escalier </a:t>
            </a:r>
            <a:r>
              <a:rPr lang="fr-BE" sz="1143" dirty="0"/>
              <a:t>÷ la hauteur idéale d’une marche d’escalier</a:t>
            </a:r>
            <a:endParaRPr lang="fr-FR" sz="1143" dirty="0"/>
          </a:p>
          <a:p>
            <a:endParaRPr lang="fr-FR" sz="1143" b="1" dirty="0"/>
          </a:p>
          <a:p>
            <a:r>
              <a:rPr lang="fr-FR" sz="1143" b="1" dirty="0"/>
              <a:t>2. La hauteur de marche :</a:t>
            </a:r>
          </a:p>
          <a:p>
            <a:r>
              <a:rPr lang="fr-FR" sz="1143" dirty="0"/>
              <a:t>la hauteur de l’escalier </a:t>
            </a:r>
            <a:r>
              <a:rPr lang="fr-BE" sz="1143" dirty="0"/>
              <a:t>÷ résultat précédent (nombre de marches)</a:t>
            </a:r>
          </a:p>
          <a:p>
            <a:endParaRPr lang="fr-BE" sz="1143" dirty="0"/>
          </a:p>
          <a:p>
            <a:r>
              <a:rPr lang="fr-BE" sz="1143" b="1" dirty="0"/>
              <a:t>3. Calculer la ligne de foulée :</a:t>
            </a:r>
          </a:p>
          <a:p>
            <a:r>
              <a:rPr lang="fr-FR" sz="1143" dirty="0"/>
              <a:t>[La mesure de la première partie de l’escalier en partant du haut – la marche palière] + [un quart de rond pour la ligne de foulée dans le tournant (3,14 x 400 x 2)/4.] + [la mesure de la dernière partie de mon escalier - la distance entre la dernière marche et le limon]</a:t>
            </a:r>
            <a:endParaRPr lang="fr-BE" sz="1143" dirty="0"/>
          </a:p>
          <a:p>
            <a:endParaRPr lang="fr-BE" sz="1143" dirty="0"/>
          </a:p>
          <a:p>
            <a:r>
              <a:rPr lang="fr-FR" sz="1143" b="1" dirty="0"/>
              <a:t>4. Déterminer le giron :</a:t>
            </a:r>
          </a:p>
          <a:p>
            <a:r>
              <a:rPr lang="fr-FR" sz="1143" dirty="0"/>
              <a:t>[La ligne de foulée </a:t>
            </a:r>
            <a:r>
              <a:rPr lang="fr-BE" sz="1143" dirty="0"/>
              <a:t>÷ (nombre de marche – la marche palière)]</a:t>
            </a:r>
          </a:p>
          <a:p>
            <a:endParaRPr lang="fr-BE" sz="1143" dirty="0"/>
          </a:p>
          <a:p>
            <a:r>
              <a:rPr lang="fr-BE" sz="1143" b="1" dirty="0"/>
              <a:t>5. La formule de blondel :</a:t>
            </a:r>
          </a:p>
          <a:p>
            <a:r>
              <a:rPr lang="fr-FR" sz="1143" dirty="0"/>
              <a:t>1 giron + 2 hauteurs de marche</a:t>
            </a:r>
            <a:endParaRPr lang="fr-BE" sz="1143" dirty="0"/>
          </a:p>
        </p:txBody>
      </p:sp>
      <p:sp>
        <p:nvSpPr>
          <p:cNvPr id="6" name="TextBox 5"/>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2/3</a:t>
            </a:r>
          </a:p>
        </p:txBody>
      </p:sp>
    </p:spTree>
    <p:extLst>
      <p:ext uri="{BB962C8B-B14F-4D97-AF65-F5344CB8AC3E}">
        <p14:creationId xmlns:p14="http://schemas.microsoft.com/office/powerpoint/2010/main" val="135045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5400000">
            <a:off x="-2512331" y="3943334"/>
            <a:ext cx="8535600"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7" name="TextBox 6"/>
          <p:cNvSpPr txBox="1"/>
          <p:nvPr/>
        </p:nvSpPr>
        <p:spPr>
          <a:xfrm>
            <a:off x="3454696" y="947862"/>
            <a:ext cx="3533354" cy="5025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sz="1333" dirty="0"/>
              <a:t>Nom : 	……………………………………</a:t>
            </a:r>
          </a:p>
          <a:p>
            <a:r>
              <a:rPr lang="fr-FR" sz="1333" dirty="0"/>
              <a:t>Prénom : 	……………………………………</a:t>
            </a:r>
          </a:p>
        </p:txBody>
      </p:sp>
      <p:sp>
        <p:nvSpPr>
          <p:cNvPr id="8" name="Rectangle 7"/>
          <p:cNvSpPr/>
          <p:nvPr/>
        </p:nvSpPr>
        <p:spPr>
          <a:xfrm>
            <a:off x="332686" y="6795771"/>
            <a:ext cx="6582512" cy="2845565"/>
          </a:xfrm>
          <a:prstGeom prst="rect">
            <a:avLst/>
          </a:prstGeom>
          <a:solidFill>
            <a:srgbClr val="FFFFFF">
              <a:alpha val="60000"/>
            </a:srgbClr>
          </a:solidFill>
          <a:ln w="9525">
            <a:solidFill>
              <a:srgbClr val="000000">
                <a:alpha val="74902"/>
              </a:srgb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FR" sz="1646"/>
          </a:p>
        </p:txBody>
      </p:sp>
      <p:sp>
        <p:nvSpPr>
          <p:cNvPr id="3" name="Rectangle 2"/>
          <p:cNvSpPr/>
          <p:nvPr/>
        </p:nvSpPr>
        <p:spPr>
          <a:xfrm>
            <a:off x="3454696" y="1710763"/>
            <a:ext cx="3533354" cy="2027030"/>
          </a:xfrm>
          <a:prstGeom prst="rect">
            <a:avLst/>
          </a:prstGeom>
        </p:spPr>
        <p:txBody>
          <a:bodyPr wrap="square">
            <a:spAutoFit/>
          </a:bodyPr>
          <a:lstStyle/>
          <a:p>
            <a:r>
              <a:rPr lang="fr-FR" sz="1143" b="1" dirty="0"/>
              <a:t>Traçage :</a:t>
            </a:r>
          </a:p>
          <a:p>
            <a:endParaRPr lang="fr-FR" sz="1143" b="1" dirty="0"/>
          </a:p>
          <a:p>
            <a:r>
              <a:rPr lang="fr-FR" sz="1143" dirty="0"/>
              <a:t>Par rapport à vos calculs, tracer sur le plan de l’escalier à échelle réduite (1:10)</a:t>
            </a:r>
          </a:p>
          <a:p>
            <a:endParaRPr lang="fr-FR" sz="1143" dirty="0"/>
          </a:p>
          <a:p>
            <a:pPr marL="163272" indent="-163272">
              <a:buFontTx/>
              <a:buChar char="-"/>
            </a:pPr>
            <a:r>
              <a:rPr lang="fr-FR" sz="1143" dirty="0"/>
              <a:t>La marche palière				…/1</a:t>
            </a:r>
          </a:p>
          <a:p>
            <a:pPr marL="163272" indent="-163272">
              <a:buFontTx/>
              <a:buChar char="-"/>
            </a:pPr>
            <a:r>
              <a:rPr lang="fr-FR" sz="1143" dirty="0"/>
              <a:t>La distance en bout du limon		…/1</a:t>
            </a:r>
          </a:p>
          <a:p>
            <a:pPr marL="163272" indent="-163272">
              <a:buFontTx/>
              <a:buChar char="-"/>
            </a:pPr>
            <a:r>
              <a:rPr lang="fr-FR" sz="1143" dirty="0"/>
              <a:t>La ligne de foulée				…/2</a:t>
            </a:r>
          </a:p>
          <a:p>
            <a:pPr marL="163272" indent="-163272">
              <a:buFontTx/>
              <a:buChar char="-"/>
            </a:pPr>
            <a:r>
              <a:rPr lang="fr-FR" sz="1143" dirty="0"/>
              <a:t>Les distances entre les nez de marches	…/2</a:t>
            </a:r>
          </a:p>
          <a:p>
            <a:endParaRPr lang="fr-FR" sz="1143" dirty="0"/>
          </a:p>
          <a:p>
            <a:r>
              <a:rPr lang="fr-FR" sz="1143" b="1" dirty="0"/>
              <a:t>Exemple de résultat attendu </a:t>
            </a:r>
            <a:r>
              <a:rPr lang="fr-FR" sz="1143" dirty="0"/>
              <a:t>: </a:t>
            </a:r>
          </a:p>
        </p:txBody>
      </p:sp>
      <p:pic>
        <p:nvPicPr>
          <p:cNvPr id="6" name="Picture 5"/>
          <p:cNvPicPr>
            <a:picLocks noChangeAspect="1"/>
          </p:cNvPicPr>
          <p:nvPr/>
        </p:nvPicPr>
        <p:blipFill>
          <a:blip r:embed="rId2"/>
          <a:stretch>
            <a:fillRect/>
          </a:stretch>
        </p:blipFill>
        <p:spPr>
          <a:xfrm>
            <a:off x="4083759" y="3733189"/>
            <a:ext cx="2042314" cy="2690256"/>
          </a:xfrm>
          <a:prstGeom prst="rect">
            <a:avLst/>
          </a:prstGeom>
        </p:spPr>
      </p:pic>
      <p:sp>
        <p:nvSpPr>
          <p:cNvPr id="9" name="TextBox 8"/>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finale sur les escaliers		3/3</a:t>
            </a:r>
          </a:p>
        </p:txBody>
      </p:sp>
      <p:cxnSp>
        <p:nvCxnSpPr>
          <p:cNvPr id="10" name="Straight Arrow Connector 9"/>
          <p:cNvCxnSpPr/>
          <p:nvPr/>
        </p:nvCxnSpPr>
        <p:spPr>
          <a:xfrm>
            <a:off x="792266" y="1087765"/>
            <a:ext cx="28346" cy="5718557"/>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p:cNvCxnSpPr/>
          <p:nvPr/>
        </p:nvCxnSpPr>
        <p:spPr>
          <a:xfrm flipH="1" flipV="1">
            <a:off x="3184894" y="9251198"/>
            <a:ext cx="3730304" cy="1555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3" name="Rectangle 12"/>
          <p:cNvSpPr/>
          <p:nvPr/>
        </p:nvSpPr>
        <p:spPr>
          <a:xfrm>
            <a:off x="543533" y="3588002"/>
            <a:ext cx="497465" cy="193848"/>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1580</a:t>
            </a:r>
          </a:p>
        </p:txBody>
      </p:sp>
      <p:sp>
        <p:nvSpPr>
          <p:cNvPr id="14" name="Rectangle 13"/>
          <p:cNvSpPr/>
          <p:nvPr/>
        </p:nvSpPr>
        <p:spPr>
          <a:xfrm>
            <a:off x="4724495" y="9137060"/>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1040</a:t>
            </a:r>
          </a:p>
        </p:txBody>
      </p:sp>
      <p:cxnSp>
        <p:nvCxnSpPr>
          <p:cNvPr id="16" name="Straight Arrow Connector 15"/>
          <p:cNvCxnSpPr/>
          <p:nvPr/>
        </p:nvCxnSpPr>
        <p:spPr>
          <a:xfrm flipH="1">
            <a:off x="2253345" y="6795771"/>
            <a:ext cx="919224" cy="1092290"/>
          </a:xfrm>
          <a:prstGeom prst="straightConnector1">
            <a:avLst/>
          </a:prstGeom>
          <a:ln w="12700">
            <a:solidFill>
              <a:schemeClr val="tx1"/>
            </a:solidFill>
            <a:headEnd type="triangle"/>
            <a:tailEnd type="triangle"/>
          </a:ln>
        </p:spPr>
        <p:style>
          <a:lnRef idx="1">
            <a:schemeClr val="accent3"/>
          </a:lnRef>
          <a:fillRef idx="0">
            <a:schemeClr val="accent3"/>
          </a:fillRef>
          <a:effectRef idx="0">
            <a:schemeClr val="accent3"/>
          </a:effectRef>
          <a:fontRef idx="minor">
            <a:schemeClr val="tx1"/>
          </a:fontRef>
        </p:style>
      </p:cxnSp>
      <p:sp>
        <p:nvSpPr>
          <p:cNvPr id="17" name="Rectangle 16"/>
          <p:cNvSpPr/>
          <p:nvPr/>
        </p:nvSpPr>
        <p:spPr>
          <a:xfrm rot="18636629">
            <a:off x="2440527" y="7254348"/>
            <a:ext cx="507280" cy="228276"/>
          </a:xfrm>
          <a:prstGeom prst="rect">
            <a:avLst/>
          </a:prstGeom>
          <a:ln w="1905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143" dirty="0">
                <a:solidFill>
                  <a:schemeClr val="bg1">
                    <a:lumMod val="50000"/>
                  </a:schemeClr>
                </a:solidFill>
              </a:rPr>
              <a:t>400</a:t>
            </a:r>
          </a:p>
        </p:txBody>
      </p:sp>
      <p:sp>
        <p:nvSpPr>
          <p:cNvPr id="24" name="Arc 23"/>
          <p:cNvSpPr/>
          <p:nvPr/>
        </p:nvSpPr>
        <p:spPr>
          <a:xfrm rot="10800000">
            <a:off x="1752138" y="5387234"/>
            <a:ext cx="2858847" cy="2859278"/>
          </a:xfrm>
          <a:prstGeom prst="arc">
            <a:avLst>
              <a:gd name="adj1" fmla="val 16205471"/>
              <a:gd name="adj2" fmla="val 21523815"/>
            </a:avLst>
          </a:prstGeom>
          <a:ln w="1905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sz="1646" dirty="0"/>
          </a:p>
        </p:txBody>
      </p:sp>
    </p:spTree>
    <p:extLst>
      <p:ext uri="{BB962C8B-B14F-4D97-AF65-F5344CB8AC3E}">
        <p14:creationId xmlns:p14="http://schemas.microsoft.com/office/powerpoint/2010/main" val="213552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3582</TotalTime>
  <Words>1595</Words>
  <Application>Microsoft Office PowerPoint</Application>
  <PresentationFormat>Personnalisé</PresentationFormat>
  <Paragraphs>205</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Arial</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328</cp:revision>
  <cp:lastPrinted>2024-02-24T10:04:44Z</cp:lastPrinted>
  <dcterms:created xsi:type="dcterms:W3CDTF">2024-02-18T10:34:22Z</dcterms:created>
  <dcterms:modified xsi:type="dcterms:W3CDTF">2024-08-02T11:14:15Z</dcterms:modified>
</cp:coreProperties>
</file>