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264" r:id="rId2"/>
    <p:sldId id="269" r:id="rId3"/>
    <p:sldId id="263" r:id="rId4"/>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p:scale>
          <a:sx n="125" d="100"/>
          <a:sy n="125" d="100"/>
        </p:scale>
        <p:origin x="278" y="-2770"/>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4" y="5411890"/>
            <a:ext cx="5885282" cy="3785845"/>
          </a:xfrm>
          <a:prstGeom prst="rect">
            <a:avLst/>
          </a:prstGeom>
          <a:noFill/>
        </p:spPr>
        <p:txBody>
          <a:bodyPr wrap="square" numCol="1" rtlCol="0">
            <a:spAutoFit/>
          </a:bodyPr>
          <a:lstStyle/>
          <a:p>
            <a:r>
              <a:rPr lang="fr-FR" sz="1143" b="1" dirty="0"/>
              <a:t>Questions : </a:t>
            </a:r>
          </a:p>
          <a:p>
            <a:endParaRPr lang="fr-FR" sz="1143" b="1" dirty="0"/>
          </a:p>
          <a:p>
            <a:r>
              <a:rPr lang="fr-FR" sz="1143" b="1" dirty="0"/>
              <a:t>Qu’est ce que représente la foulée dans un escalier ?					…./2</a:t>
            </a:r>
          </a:p>
          <a:p>
            <a:endParaRPr lang="fr-FR" sz="1143" b="1" dirty="0"/>
          </a:p>
          <a:p>
            <a:r>
              <a:rPr lang="fr-FR" sz="1143" b="1" dirty="0"/>
              <a:t>………………………………………………………………………………………………………………………….</a:t>
            </a:r>
          </a:p>
          <a:p>
            <a:endParaRPr lang="fr-FR" sz="1143" b="1" dirty="0"/>
          </a:p>
          <a:p>
            <a:r>
              <a:rPr lang="fr-FR" sz="1143" b="1" dirty="0"/>
              <a:t>Comment appelle-t-on le limon entaillé sur lequel les marches reposent ?		…./2</a:t>
            </a:r>
          </a:p>
          <a:p>
            <a:endParaRPr lang="fr-FR" sz="1143" b="1" dirty="0"/>
          </a:p>
          <a:p>
            <a:r>
              <a:rPr lang="fr-FR" sz="1143" b="1" dirty="0"/>
              <a:t>………………………………………………………………………………………………………………………….</a:t>
            </a:r>
          </a:p>
          <a:p>
            <a:endParaRPr lang="fr-FR" sz="1143" b="1" dirty="0"/>
          </a:p>
          <a:p>
            <a:r>
              <a:rPr lang="fr-FR" sz="1143" b="1" dirty="0"/>
              <a:t>Quels sont les 3 éléments d’un garde corps ?						…./3</a:t>
            </a:r>
          </a:p>
          <a:p>
            <a:endParaRPr lang="fr-FR" sz="1143" b="1" dirty="0"/>
          </a:p>
          <a:p>
            <a:r>
              <a:rPr lang="fr-FR" sz="1143" b="1" dirty="0"/>
              <a:t>………………………………………………………………………………………………………………………….</a:t>
            </a:r>
          </a:p>
          <a:p>
            <a:endParaRPr lang="fr-FR" sz="1143" b="1" dirty="0"/>
          </a:p>
          <a:p>
            <a:r>
              <a:rPr lang="fr-FR" sz="1143" b="1" dirty="0"/>
              <a:t>Qu’est ce qu’une trémie ?								…./1</a:t>
            </a:r>
          </a:p>
          <a:p>
            <a:endParaRPr lang="fr-FR" sz="1143" b="1" dirty="0"/>
          </a:p>
          <a:p>
            <a:r>
              <a:rPr lang="fr-FR" sz="1143" b="1" dirty="0"/>
              <a:t>………………………………………………………………………………………………………………………….</a:t>
            </a:r>
          </a:p>
          <a:p>
            <a:endParaRPr lang="fr-FR" sz="1143" b="1" dirty="0"/>
          </a:p>
          <a:p>
            <a:r>
              <a:rPr lang="fr-FR" sz="1143" b="1" dirty="0"/>
              <a:t>Bonus : Comment savoir si un escalier est confortable ?				…/2</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			Prénom : ……………………………………</a:t>
            </a:r>
          </a:p>
        </p:txBody>
      </p:sp>
      <p:sp>
        <p:nvSpPr>
          <p:cNvPr id="2" name="Rectangle 1"/>
          <p:cNvSpPr/>
          <p:nvPr/>
        </p:nvSpPr>
        <p:spPr>
          <a:xfrm>
            <a:off x="666750" y="1833179"/>
            <a:ext cx="5885282" cy="3785845"/>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Critères d’évaluation : </a:t>
            </a:r>
          </a:p>
          <a:p>
            <a:endParaRPr lang="fr-FR" sz="1143" b="1" dirty="0"/>
          </a:p>
          <a:p>
            <a:r>
              <a:rPr lang="fr-FR" sz="1143" b="1" dirty="0"/>
              <a:t>Les réponses aux questions sont justes : 						8 points</a:t>
            </a:r>
          </a:p>
          <a:p>
            <a:r>
              <a:rPr lang="fr-FR" sz="1143" i="1" dirty="0"/>
              <a:t>			La moitié des points seulement si les réponses ne sont pas claires (pas de 			vocabulaire relatif aux escaliers)</a:t>
            </a:r>
          </a:p>
          <a:p>
            <a:r>
              <a:rPr lang="fr-FR" sz="1143" i="1" dirty="0"/>
              <a:t>			Aucun point si les réponses est inexactes</a:t>
            </a:r>
          </a:p>
          <a:p>
            <a:r>
              <a:rPr lang="fr-FR" sz="1143" i="1" dirty="0"/>
              <a:t>			Non évaluable s’il n’y a pas de réponse</a:t>
            </a:r>
          </a:p>
          <a:p>
            <a:endParaRPr lang="fr-FR" sz="1143" b="1" dirty="0"/>
          </a:p>
          <a:p>
            <a:r>
              <a:rPr lang="fr-FR" sz="1143" b="1" dirty="0"/>
              <a:t>Les calculs et les résultats sont justes : 						6 points</a:t>
            </a:r>
          </a:p>
          <a:p>
            <a:r>
              <a:rPr lang="fr-FR" sz="1143" i="1" dirty="0"/>
              <a:t>			La moitié des points seulement si le résultat est juste mais que le calcul 			n’est pas indiqué ou que les calculs sont approximatifs (arrondis à moins 			de 2 chiffres après la virgule)</a:t>
            </a:r>
          </a:p>
          <a:p>
            <a:r>
              <a:rPr lang="fr-FR" sz="1143" i="1" dirty="0"/>
              <a:t>			Aucun point si les calculs sont inexacts </a:t>
            </a:r>
          </a:p>
          <a:p>
            <a:r>
              <a:rPr lang="fr-FR" sz="1143" i="1" dirty="0"/>
              <a:t>			Non évaluable s’il n’y a pas de calcul et de résultat</a:t>
            </a:r>
          </a:p>
          <a:p>
            <a:endParaRPr lang="fr-FR" sz="1143" i="1" dirty="0"/>
          </a:p>
          <a:p>
            <a:r>
              <a:rPr lang="fr-FR" sz="1143" b="1" dirty="0"/>
              <a:t>Le traçage de l’escalier est juste et lisible : 						6 points</a:t>
            </a:r>
          </a:p>
          <a:p>
            <a:r>
              <a:rPr lang="fr-FR" sz="1143" i="1" dirty="0"/>
              <a:t>			La moitié des points si le tracé est n’est pas lisible (au mm)</a:t>
            </a:r>
          </a:p>
          <a:p>
            <a:r>
              <a:rPr lang="fr-FR" sz="1143" i="1" dirty="0"/>
              <a:t>			Deux points s’il y a un tracé irrégulier ou approximatif </a:t>
            </a:r>
          </a:p>
          <a:p>
            <a:r>
              <a:rPr lang="fr-FR" sz="1143" i="1" dirty="0"/>
              <a:t>			Aucun point si le traçage n’est pas  juste (non conforme au calcul, ou à l			’énoncé) </a:t>
            </a:r>
          </a:p>
          <a:p>
            <a:r>
              <a:rPr lang="fr-FR" sz="1143" i="1" dirty="0"/>
              <a:t>			Non évaluable s’il n’y a pas traçage</a:t>
            </a:r>
            <a:endParaRPr lang="fr-FR" sz="1143" dirty="0"/>
          </a:p>
        </p:txBody>
      </p:sp>
      <p:sp>
        <p:nvSpPr>
          <p:cNvPr id="6" name="TextBox 5"/>
          <p:cNvSpPr txBox="1"/>
          <p:nvPr/>
        </p:nvSpPr>
        <p:spPr>
          <a:xfrm>
            <a:off x="647614" y="139109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Note : …../20		Remarque : …………………………………………………………………………</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1/3</a:t>
            </a:r>
          </a:p>
        </p:txBody>
      </p:sp>
    </p:spTree>
    <p:extLst>
      <p:ext uri="{BB962C8B-B14F-4D97-AF65-F5344CB8AC3E}">
        <p14:creationId xmlns:p14="http://schemas.microsoft.com/office/powerpoint/2010/main" val="175784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192896"/>
          </a:xfrm>
          <a:prstGeom prst="rect">
            <a:avLst/>
          </a:prstGeom>
          <a:noFill/>
        </p:spPr>
        <p:txBody>
          <a:bodyPr wrap="square" numCol="1" rtlCol="0">
            <a:spAutoFit/>
          </a:bodyPr>
          <a:lstStyle/>
          <a:p>
            <a:r>
              <a:rPr lang="fr-FR" sz="1143" b="1" dirty="0"/>
              <a:t>En prenant les informations que vous avez besoin sur le plan de l’escalier à échelle réduite. </a:t>
            </a:r>
          </a:p>
          <a:p>
            <a:r>
              <a:rPr lang="fr-FR" sz="1143" b="1" dirty="0"/>
              <a:t>Pour un escalier d’une hauteur sol au plancher de 2………. mm, avec une marche palière de 1..... mm et un recul pour la première marche par rapport au limon de …. </a:t>
            </a:r>
            <a:r>
              <a:rPr lang="fr-FR" sz="1143" b="1" dirty="0" err="1"/>
              <a:t>mm.</a:t>
            </a:r>
            <a:r>
              <a:rPr lang="fr-FR" sz="1143" b="1" dirty="0"/>
              <a:t> Déterminer par le calcul (arrondir à 2 chiffres après la virgule si besoin) les informations demandées :</a:t>
            </a:r>
          </a:p>
          <a:p>
            <a:endParaRPr lang="fr-FR" sz="1143" b="1" dirty="0"/>
          </a:p>
          <a:p>
            <a:r>
              <a:rPr lang="fr-FR" sz="1143" b="1" dirty="0"/>
              <a:t>1.Le 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La foulée :										…./2</a:t>
            </a:r>
          </a:p>
          <a:p>
            <a:r>
              <a:rPr lang="fr-FR" sz="1143" b="1" dirty="0"/>
              <a:t>………………………………………………………………………………………………………………………….</a:t>
            </a:r>
          </a:p>
          <a:p>
            <a:endParaRPr lang="fr-FR" sz="1143" b="1" dirty="0"/>
          </a:p>
          <a:p>
            <a:r>
              <a:rPr lang="fr-FR" sz="1143" b="1" dirty="0"/>
              <a:t>………………………………………………………………………………………………………………………….</a:t>
            </a:r>
          </a:p>
          <a:p>
            <a:r>
              <a:rPr lang="fr-FR" sz="1143" b="1" dirty="0"/>
              <a:t>4. Le giron :										…./2</a:t>
            </a:r>
          </a:p>
          <a:p>
            <a:r>
              <a:rPr lang="fr-FR" sz="1143" b="1" dirty="0"/>
              <a:t>………………………………………………………………………………………………………………………….</a:t>
            </a:r>
          </a:p>
          <a:p>
            <a:endParaRPr lang="fr-FR" sz="1143" b="1" dirty="0"/>
          </a:p>
          <a:p>
            <a:r>
              <a:rPr lang="fr-FR" sz="1143" b="1" dirty="0"/>
              <a:t>………………………………………………………………………………………………………………………….</a:t>
            </a:r>
          </a:p>
          <a:p>
            <a:endParaRPr lang="fr-FR" sz="1143" b="1" dirty="0"/>
          </a:p>
          <a:p>
            <a:r>
              <a:rPr lang="fr-FR" sz="1143" b="1" dirty="0"/>
              <a:t>5. La formule de blondel :								…./1</a:t>
            </a:r>
          </a:p>
          <a:p>
            <a:r>
              <a:rPr lang="fr-FR" sz="1143" b="1" dirty="0"/>
              <a:t>………………………………………………………………………………………………………………………….</a:t>
            </a:r>
          </a:p>
          <a:p>
            <a:endParaRPr lang="fr-FR" sz="1143" b="1" dirty="0"/>
          </a:p>
          <a:p>
            <a:r>
              <a:rPr lang="fr-FR" sz="1143" b="1"/>
              <a:t>………………………………………………………………………………………………………………………….</a:t>
            </a:r>
            <a:endParaRPr lang="fr-FR" sz="1143" b="1" dirty="0"/>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sans la virgule (nombre de marches)</a:t>
            </a:r>
          </a:p>
          <a:p>
            <a:endParaRPr lang="fr-BE" sz="1143" dirty="0"/>
          </a:p>
          <a:p>
            <a:r>
              <a:rPr lang="fr-BE" sz="1143" b="1" dirty="0"/>
              <a:t>3. Calculer la ligne de foulée :</a:t>
            </a:r>
          </a:p>
          <a:p>
            <a:r>
              <a:rPr lang="fr-FR" sz="1143" dirty="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a:t>[La ligne de foulée </a:t>
            </a:r>
            <a:r>
              <a:rPr lang="fr-BE" sz="1143" dirty="0"/>
              <a:t>÷ (nombre de marche – la marche palière)]</a:t>
            </a:r>
          </a:p>
          <a:p>
            <a:endParaRPr lang="fr-BE" sz="1143" dirty="0"/>
          </a:p>
          <a:p>
            <a:r>
              <a:rPr lang="fr-BE" sz="1143" b="1" dirty="0"/>
              <a:t>5. La formule de blondel :</a:t>
            </a:r>
          </a:p>
          <a:p>
            <a:r>
              <a:rPr lang="fr-FR" sz="1143" dirty="0"/>
              <a:t>1 giron + 2 hauteurs de 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2/3</a:t>
            </a:r>
          </a:p>
        </p:txBody>
      </p:sp>
    </p:spTree>
    <p:extLst>
      <p:ext uri="{BB962C8B-B14F-4D97-AF65-F5344CB8AC3E}">
        <p14:creationId xmlns:p14="http://schemas.microsoft.com/office/powerpoint/2010/main" val="135045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(1:10)</a:t>
            </a:r>
          </a:p>
          <a:p>
            <a:endParaRPr lang="fr-FR" sz="1143" dirty="0"/>
          </a:p>
          <a:p>
            <a:pPr marL="163272" indent="-163272">
              <a:buFontTx/>
              <a:buChar char="-"/>
            </a:pPr>
            <a:r>
              <a:rPr lang="fr-FR" sz="1143" dirty="0"/>
              <a:t>La marche palière				…/1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entre les nez de marches	…/2</a:t>
            </a:r>
          </a:p>
          <a:p>
            <a:endParaRPr lang="fr-FR" sz="1143" dirty="0"/>
          </a:p>
          <a:p>
            <a:r>
              <a:rPr lang="fr-FR" sz="1143" b="1" dirty="0"/>
              <a:t>Exemple de 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1580</a:t>
            </a: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1040</a:t>
            </a: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3588</TotalTime>
  <Words>762</Words>
  <Application>Microsoft Office PowerPoint</Application>
  <PresentationFormat>Personnalisé</PresentationFormat>
  <Paragraphs>101</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Office Theme</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329</cp:revision>
  <cp:lastPrinted>2024-02-24T10:04:44Z</cp:lastPrinted>
  <dcterms:created xsi:type="dcterms:W3CDTF">2024-02-18T10:34:22Z</dcterms:created>
  <dcterms:modified xsi:type="dcterms:W3CDTF">2024-08-02T11:56:31Z</dcterms:modified>
</cp:coreProperties>
</file>