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8" r:id="rId2"/>
    <p:sldId id="261" r:id="rId3"/>
    <p:sldId id="259" r:id="rId4"/>
    <p:sldId id="260" r:id="rId5"/>
  </p:sldIdLst>
  <p:sldSz cx="7199313" cy="10080625"/>
  <p:notesSz cx="6797675" cy="9926638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>
          <p15:clr>
            <a:srgbClr val="A4A3A4"/>
          </p15:clr>
        </p15:guide>
        <p15:guide id="2" pos="22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848" y="58"/>
      </p:cViewPr>
      <p:guideLst>
        <p:guide orient="horz" pos="3175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06BD4D-A910-42C5-BBB9-788B9E525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1F83E-27DA-4222-9B5F-5BB5F2705F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0D02F57-58EC-451D-A037-812636D19C9C}" type="datetimeFigureOut">
              <a:rPr lang="fr-FR"/>
              <a:pPr>
                <a:defRPr/>
              </a:pPr>
              <a:t>07/09/2024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7DF2B-0240-4EA7-A590-7B3C4A9A97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82503-260E-4822-8204-808BDFF426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4DD9ED6-3A0A-4A59-9833-12C070281AA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AF2598-2882-4639-B11E-8B853DB4FD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9069D7-35BF-48CE-86C5-B55C00CB522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CB13CCD-46CA-4FF0-95A8-F59B4544E4F6}" type="datetimeFigureOut">
              <a:rPr lang="fr-FR"/>
              <a:pPr>
                <a:defRPr/>
              </a:pPr>
              <a:t>07/09/2024</a:t>
            </a:fld>
            <a:endParaRPr lang="fr-FR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8E9E7A2-8648-4A82-BA96-CF23A9A1E9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03450" y="1241425"/>
            <a:ext cx="23907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9CCDD58-42A3-4A85-B15C-1A917C103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r-FR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B09EC-EA75-4B65-B28B-5B6BC1098F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9BCAF-7614-4C5A-9F19-F69E7D45EF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1E998C1-A4D9-46EE-B251-30BDBD9B578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876300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38150" algn="l" defTabSz="876300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76300" algn="l" defTabSz="876300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16038" algn="l" defTabSz="876300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54188" algn="l" defTabSz="876300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649770"/>
            <a:ext cx="6119416" cy="3509551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294662"/>
            <a:ext cx="5399485" cy="24338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BC704-690E-43A9-B535-6B3F6B86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56B95-27C4-48F0-9DA4-7E9081D48776}" type="datetime1">
              <a:rPr lang="fr-FR"/>
              <a:pPr>
                <a:defRPr/>
              </a:pPr>
              <a:t>07/09/2024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FC334-1E14-4BC2-BC45-D9925D69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01BDD-DB2C-4994-A876-A3F9EF75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23A6E-546E-4C74-BA61-45AE4E5DE14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24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25BB-0C21-47AD-B9CF-81145D4B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AE0DA-534B-4BAF-8BA6-8F8CAA108B32}" type="datetime1">
              <a:rPr lang="fr-FR"/>
              <a:pPr>
                <a:defRPr/>
              </a:pPr>
              <a:t>07/09/2024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98E5C-EE65-4B60-BB21-1CAECBFC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16C33-E164-4143-A3B2-25CB4BF2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B3D27-4626-4A49-B43F-417861476F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66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36700"/>
            <a:ext cx="1552352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36700"/>
            <a:ext cx="4567064" cy="85428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58372-3158-44DF-A296-C480130D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C5CC0-F6A2-4A71-A429-A34B032C149A}" type="datetime1">
              <a:rPr lang="fr-FR"/>
              <a:pPr>
                <a:defRPr/>
              </a:pPr>
              <a:t>07/09/2024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4483E-620F-4637-8CDE-2BCAFF6A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87EA4-9F5B-4F42-A206-7B7C3448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3B26E-F705-431F-81F8-B5917CA23C8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8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76C5-1866-4C2C-AA41-B1BEF34B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57DB2-1D37-4F61-86A6-1625F2CEFFE8}" type="datetime1">
              <a:rPr lang="fr-FR"/>
              <a:pPr>
                <a:defRPr/>
              </a:pPr>
              <a:t>07/09/2024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2059D-2422-4100-92EF-86FBD069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279E1-0B23-4657-B870-54F10F2D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64664-1375-48E6-BAFC-8C6BC741700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5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513159"/>
            <a:ext cx="6209407" cy="4193259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6746088"/>
            <a:ext cx="6209407" cy="2205136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09849-3BB7-4F45-9B11-1384D0CF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90DE5-878C-4D52-A674-90F39D529BA5}" type="datetime1">
              <a:rPr lang="fr-FR"/>
              <a:pPr>
                <a:defRPr/>
              </a:pPr>
              <a:t>07/09/2024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0D49B-03AF-400E-B204-ABD11375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96BF5-59CC-43F3-838F-CE60D94C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B6E17-B2C7-4AE0-8211-2A6653487C7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58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683500"/>
            <a:ext cx="3059708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683500"/>
            <a:ext cx="3059708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A9B56F3-E710-4E3E-A7D1-DFCEEDCC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EE876-60D7-4D73-BB80-8B58FCEBD162}" type="datetime1">
              <a:rPr lang="fr-FR"/>
              <a:pPr>
                <a:defRPr/>
              </a:pPr>
              <a:t>07/09/2024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2307C25-19EA-4048-8A79-3E8B292F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EE33CF-3AD5-4CAC-99FE-A3B1D796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EAB0E-F468-4A71-A029-1DFE952D15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67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36702"/>
            <a:ext cx="6209407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471154"/>
            <a:ext cx="3045646" cy="121107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682228"/>
            <a:ext cx="3045646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471154"/>
            <a:ext cx="3060646" cy="121107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682228"/>
            <a:ext cx="3060646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11EAABE-2326-4B6D-A784-9A3D142F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64BAF-B681-4775-9CD8-3F81A5D57212}" type="datetime1">
              <a:rPr lang="fr-FR"/>
              <a:pPr>
                <a:defRPr/>
              </a:pPr>
              <a:t>07/09/2024</a:t>
            </a:fld>
            <a:endParaRPr lang="fr-F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8AA2719-A1EA-4B6F-80E6-F521E5E6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0A1B67-D09C-421C-B027-02DFC65F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E12BA-0423-44F0-B79B-5F07C90EDF1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82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9FDBDA7-0461-412C-B2A7-F6E08639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8818A-E9BC-4FB7-A39D-2BE1E1795AE7}" type="datetime1">
              <a:rPr lang="fr-FR"/>
              <a:pPr>
                <a:defRPr/>
              </a:pPr>
              <a:t>07/09/2024</a:t>
            </a:fld>
            <a:endParaRPr lang="fr-F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94A505-0705-4B60-B3FD-CD16020D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DFE7E1C-E303-4D63-9D32-5F039349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DADD1-459F-4E1E-B21A-2255025152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22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18CF22E-0F68-4AB1-8B18-630E8B56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C16C4-FCA9-485C-83AD-96E85C10F6A7}" type="datetime1">
              <a:rPr lang="fr-FR"/>
              <a:pPr>
                <a:defRPr/>
              </a:pPr>
              <a:t>07/09/2024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0ED9D1F-6161-4E94-BE84-30A06BE5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C993A4C-A17B-42FC-83E4-1A0CE3C5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069E7-3B00-48D5-8C74-3477B76D1F0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05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72042"/>
            <a:ext cx="2321966" cy="235214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451426"/>
            <a:ext cx="3644652" cy="7163777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024188"/>
            <a:ext cx="2321966" cy="560268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EFDD5A8-3A5C-4078-A120-C54122BA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F891C-8433-4F4F-A6FC-1F096069AA36}" type="datetime1">
              <a:rPr lang="fr-FR"/>
              <a:pPr>
                <a:defRPr/>
              </a:pPr>
              <a:t>07/09/2024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C0B831-2EC2-4651-8107-6E7C62E1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55B8CD-A25A-46A9-B32F-6EC82BED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66B07-C5B6-4A82-B493-935B261304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1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72042"/>
            <a:ext cx="2321966" cy="235214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451426"/>
            <a:ext cx="3644652" cy="7163777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024188"/>
            <a:ext cx="2321966" cy="560268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277521F-C018-4CBB-BD12-F69866F9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3B6ED-A58B-4DAC-B1C4-DF48344D09DB}" type="datetime1">
              <a:rPr lang="fr-FR"/>
              <a:pPr>
                <a:defRPr/>
              </a:pPr>
              <a:t>07/09/2024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98F6687-1F46-4309-9C7B-63894861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1B0A42-8878-494B-B350-E3EEFAA8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2087A-C829-4901-9F83-CE6989DC302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56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15F00-A6D2-4C2D-85FC-0F5061E7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36575"/>
            <a:ext cx="6208713" cy="194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8F06B-9AC0-4B66-A8D5-500FE46E4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2682875"/>
            <a:ext cx="6208713" cy="6396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3068-B674-4883-B7B6-4FA8F3D5B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5300" y="9344025"/>
            <a:ext cx="1619250" cy="536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45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2B7D3E3-C986-40E8-B46D-41FB7D52D39A}" type="datetime1">
              <a:rPr lang="fr-FR"/>
              <a:pPr>
                <a:defRPr/>
              </a:pPr>
              <a:t>07/09/2024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57C73-58F9-4361-9DC2-4A10A7548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425" y="9344025"/>
            <a:ext cx="2430463" cy="536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45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DD884-748E-42C9-AE4D-A51742242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763" y="9344025"/>
            <a:ext cx="1619250" cy="536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45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C2DB287-1E20-4C3C-B94A-B4B69C087B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719138" rtl="0" fontAlgn="base">
        <a:lnSpc>
          <a:spcPct val="90000"/>
        </a:lnSpc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19138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 Light" panose="020F0302020204030204" pitchFamily="34" charset="0"/>
        </a:defRPr>
      </a:lvl2pPr>
      <a:lvl3pPr algn="l" defTabSz="719138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 Light" panose="020F0302020204030204" pitchFamily="34" charset="0"/>
        </a:defRPr>
      </a:lvl3pPr>
      <a:lvl4pPr algn="l" defTabSz="719138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 Light" panose="020F0302020204030204" pitchFamily="34" charset="0"/>
        </a:defRPr>
      </a:lvl4pPr>
      <a:lvl5pPr algn="l" defTabSz="719138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719138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719138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719138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719138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9388" indent="-179388" algn="l" defTabSz="719138" rtl="0" fontAlgn="base">
        <a:lnSpc>
          <a:spcPct val="90000"/>
        </a:lnSpc>
        <a:spcBef>
          <a:spcPts val="788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79388" algn="l" defTabSz="719138" rtl="0" fontAlgn="base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79388" algn="l" defTabSz="719138" rtl="0" fontAlgn="base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179388" algn="l" defTabSz="719138" rtl="0" fontAlgn="base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179388" algn="l" defTabSz="719138" rtl="0" fontAlgn="base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9558D5-6A9C-4B85-9550-9CC374A35188}"/>
              </a:ext>
            </a:extLst>
          </p:cNvPr>
          <p:cNvSpPr txBox="1"/>
          <p:nvPr/>
        </p:nvSpPr>
        <p:spPr>
          <a:xfrm>
            <a:off x="211138" y="323850"/>
            <a:ext cx="6796087" cy="4445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286" dirty="0"/>
              <a:t>Les conversions 1/2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727C5A-FFFE-4237-9AFD-6016D1298A3D}"/>
              </a:ext>
            </a:extLst>
          </p:cNvPr>
          <p:cNvSpPr/>
          <p:nvPr/>
        </p:nvSpPr>
        <p:spPr>
          <a:xfrm>
            <a:off x="201612" y="981063"/>
            <a:ext cx="679608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En menuiserie, il arrive parfois que les longueurs ne soient pas exprimées dans les unités les mieux adaptées </a:t>
            </a:r>
          </a:p>
          <a:p>
            <a:endParaRPr lang="fr-FR" sz="1400" dirty="0"/>
          </a:p>
          <a:p>
            <a:r>
              <a:rPr lang="fr-FR" sz="1400" dirty="0"/>
              <a:t>Exemple : si je vous dis que j’ai un panneau de 3 000 mm….</a:t>
            </a:r>
          </a:p>
          <a:p>
            <a:endParaRPr lang="fr-FR" sz="1400" dirty="0"/>
          </a:p>
          <a:p>
            <a:r>
              <a:rPr lang="fr-FR" sz="1400" dirty="0"/>
              <a:t>De quel taille est mon panneau ? 3 000 est un grand nombre…</a:t>
            </a:r>
          </a:p>
          <a:p>
            <a:r>
              <a:rPr lang="fr-FR" sz="1400" dirty="0"/>
              <a:t>mais le « mm » est une petite unité…. </a:t>
            </a:r>
          </a:p>
          <a:p>
            <a:endParaRPr lang="fr-FR" sz="1400" dirty="0"/>
          </a:p>
          <a:p>
            <a:r>
              <a:rPr lang="fr-FR" sz="1400" dirty="0"/>
              <a:t>On va avoir besoin de faire une conversion pour mieux le percevoir.</a:t>
            </a:r>
          </a:p>
          <a:p>
            <a:endParaRPr lang="fr-FR" sz="1400" dirty="0"/>
          </a:p>
          <a:p>
            <a:r>
              <a:rPr lang="fr-FR" sz="1400" dirty="0"/>
              <a:t>Dans le tableau ci-dessous, on peut lire clairement que 3000 millimètre est égal à 3 mètres.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B20E65F-CD8E-4256-B323-FEEF5ADF5D0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085" y="3655989"/>
            <a:ext cx="6805614" cy="1285939"/>
          </a:xfrm>
          <a:prstGeom prst="rect">
            <a:avLst/>
          </a:prstGeom>
        </p:spPr>
      </p:pic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0EAD153-3876-4B2E-A976-E336B260F1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813" y="4853981"/>
          <a:ext cx="6710312" cy="3833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3715">
                  <a:extLst>
                    <a:ext uri="{9D8B030D-6E8A-4147-A177-3AD203B41FA5}">
                      <a16:colId xmlns:a16="http://schemas.microsoft.com/office/drawing/2014/main" val="4376581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90948055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96558432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656536820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2383417041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3076677921"/>
                    </a:ext>
                  </a:extLst>
                </a:gridCol>
                <a:gridCol w="998857">
                  <a:extLst>
                    <a:ext uri="{9D8B030D-6E8A-4147-A177-3AD203B41FA5}">
                      <a16:colId xmlns:a16="http://schemas.microsoft.com/office/drawing/2014/main" val="3954632709"/>
                    </a:ext>
                  </a:extLst>
                </a:gridCol>
              </a:tblGrid>
              <a:tr h="638916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1534"/>
                  </a:ext>
                </a:extLst>
              </a:tr>
              <a:tr h="638916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29609"/>
                  </a:ext>
                </a:extLst>
              </a:tr>
              <a:tr h="638916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40510"/>
                  </a:ext>
                </a:extLst>
              </a:tr>
              <a:tr h="638916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524938"/>
                  </a:ext>
                </a:extLst>
              </a:tr>
              <a:tr h="638916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02279"/>
                  </a:ext>
                </a:extLst>
              </a:tr>
              <a:tr h="638916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355656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855A1E7D-B548-4129-A7AB-DDFE7013C037}"/>
              </a:ext>
            </a:extLst>
          </p:cNvPr>
          <p:cNvSpPr/>
          <p:nvPr/>
        </p:nvSpPr>
        <p:spPr>
          <a:xfrm>
            <a:off x="258813" y="9099562"/>
            <a:ext cx="67960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A l’aide de ce tableau convertissez  les unités demandées  de la page suivantes : </a:t>
            </a:r>
          </a:p>
        </p:txBody>
      </p:sp>
    </p:spTree>
    <p:extLst>
      <p:ext uri="{BB962C8B-B14F-4D97-AF65-F5344CB8AC3E}">
        <p14:creationId xmlns:p14="http://schemas.microsoft.com/office/powerpoint/2010/main" val="249039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702D06-64CC-4C54-9BF3-4BB57395B29C}"/>
              </a:ext>
            </a:extLst>
          </p:cNvPr>
          <p:cNvSpPr/>
          <p:nvPr/>
        </p:nvSpPr>
        <p:spPr>
          <a:xfrm>
            <a:off x="211138" y="904437"/>
            <a:ext cx="6796087" cy="892552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fr-FR" sz="1400" dirty="0"/>
              <a:t>Convertir 2 m en cm.</a:t>
            </a:r>
          </a:p>
          <a:p>
            <a:r>
              <a:rPr lang="fr-FR" sz="1400" dirty="0"/>
              <a:t>…………………………………………………………………………………………………….</a:t>
            </a:r>
          </a:p>
          <a:p>
            <a:r>
              <a:rPr lang="fr-FR" sz="1400" dirty="0"/>
              <a:t>Convertir 500 mm en m.</a:t>
            </a:r>
          </a:p>
          <a:p>
            <a:r>
              <a:rPr lang="fr-FR" sz="1400" dirty="0"/>
              <a:t>…………………………………………………………………………………………………….</a:t>
            </a:r>
          </a:p>
          <a:p>
            <a:r>
              <a:rPr lang="fr-FR" sz="1400" dirty="0"/>
              <a:t>Convertir 750 cm en m.</a:t>
            </a:r>
          </a:p>
          <a:p>
            <a:r>
              <a:rPr lang="fr-FR" sz="1400" dirty="0"/>
              <a:t>…………………………………………………………………………………………………….</a:t>
            </a:r>
          </a:p>
          <a:p>
            <a:r>
              <a:rPr lang="fr-FR" sz="1400" dirty="0"/>
              <a:t>Convertir 250 mm en cm.</a:t>
            </a:r>
          </a:p>
          <a:p>
            <a:r>
              <a:rPr lang="fr-FR" sz="1400" dirty="0"/>
              <a:t>…………………………………………………………………………………………………….</a:t>
            </a:r>
          </a:p>
          <a:p>
            <a:r>
              <a:rPr lang="fr-FR" sz="1400" dirty="0"/>
              <a:t>Convertir 4,25 m en cm.</a:t>
            </a:r>
          </a:p>
          <a:p>
            <a:r>
              <a:rPr lang="fr-FR" sz="1400" dirty="0"/>
              <a:t>…………………………………………………………………………………………………….</a:t>
            </a:r>
          </a:p>
          <a:p>
            <a:r>
              <a:rPr lang="fr-FR" sz="1400" dirty="0"/>
              <a:t>Convertir 600 mm en m.</a:t>
            </a:r>
          </a:p>
          <a:p>
            <a:r>
              <a:rPr lang="fr-FR" sz="1400" dirty="0"/>
              <a:t>…………………………………………………………………………………………………….</a:t>
            </a:r>
          </a:p>
          <a:p>
            <a:r>
              <a:rPr lang="fr-FR" sz="1400" dirty="0"/>
              <a:t>Convertir 350 cm en m.</a:t>
            </a:r>
          </a:p>
          <a:p>
            <a:r>
              <a:rPr lang="fr-FR" sz="1400" dirty="0"/>
              <a:t>…………………………………………………………………………………………………….</a:t>
            </a:r>
          </a:p>
          <a:p>
            <a:r>
              <a:rPr lang="fr-FR" sz="1400" dirty="0"/>
              <a:t>Convertir 1,2 m en </a:t>
            </a:r>
            <a:r>
              <a:rPr lang="fr-FR" sz="1400" dirty="0" err="1"/>
              <a:t>mm.</a:t>
            </a:r>
            <a:endParaRPr lang="fr-FR" sz="1400" dirty="0"/>
          </a:p>
          <a:p>
            <a:r>
              <a:rPr lang="fr-FR" sz="1400" dirty="0"/>
              <a:t>…………………………………………………………………………………………………….</a:t>
            </a:r>
          </a:p>
          <a:p>
            <a:r>
              <a:rPr lang="fr-FR" sz="1400" dirty="0"/>
              <a:t>Convertir 5 cm en </a:t>
            </a:r>
            <a:r>
              <a:rPr lang="fr-FR" sz="1400" dirty="0" err="1"/>
              <a:t>mm.</a:t>
            </a:r>
            <a:endParaRPr lang="fr-FR" sz="1400" dirty="0"/>
          </a:p>
          <a:p>
            <a:r>
              <a:rPr lang="fr-FR" sz="1400" dirty="0"/>
              <a:t>…………………………………………………………………………………………………….</a:t>
            </a:r>
          </a:p>
          <a:p>
            <a:r>
              <a:rPr lang="fr-FR" sz="1400" dirty="0"/>
              <a:t>Convertir 3,75 m en cm.</a:t>
            </a:r>
          </a:p>
          <a:p>
            <a:r>
              <a:rPr lang="fr-FR" sz="1400" dirty="0"/>
              <a:t>…………………………………………………………………………………………………….</a:t>
            </a:r>
          </a:p>
          <a:p>
            <a:r>
              <a:rPr lang="fr-FR" sz="1400" dirty="0"/>
              <a:t>Convertir 1250 mm en m.</a:t>
            </a:r>
          </a:p>
          <a:p>
            <a:r>
              <a:rPr lang="fr-FR" sz="1400" dirty="0"/>
              <a:t>…………………………………………………………………………………………………….</a:t>
            </a:r>
          </a:p>
          <a:p>
            <a:r>
              <a:rPr lang="fr-FR" sz="1400" dirty="0"/>
              <a:t>Convertir 100 cm en m.</a:t>
            </a:r>
          </a:p>
          <a:p>
            <a:r>
              <a:rPr lang="fr-FR" sz="1400" dirty="0"/>
              <a:t>…………………………………………………………………………………………………….</a:t>
            </a:r>
          </a:p>
          <a:p>
            <a:r>
              <a:rPr lang="fr-FR" sz="1400" dirty="0"/>
              <a:t>Convertir 0,0025 m en </a:t>
            </a:r>
            <a:r>
              <a:rPr lang="fr-FR" sz="1400" dirty="0" err="1"/>
              <a:t>mm.</a:t>
            </a:r>
            <a:endParaRPr lang="fr-FR" sz="1400" dirty="0"/>
          </a:p>
          <a:p>
            <a:r>
              <a:rPr lang="fr-FR" sz="1400" dirty="0"/>
              <a:t>…………………………………………………………………………………………………….</a:t>
            </a:r>
          </a:p>
          <a:p>
            <a:r>
              <a:rPr lang="fr-FR" sz="1400" dirty="0"/>
              <a:t>Convertir 500 mm en cm.</a:t>
            </a:r>
          </a:p>
          <a:p>
            <a:r>
              <a:rPr lang="fr-FR" sz="1400" dirty="0"/>
              <a:t>…………………………………………………………………………………………………….</a:t>
            </a:r>
          </a:p>
          <a:p>
            <a:r>
              <a:rPr lang="fr-FR" sz="1400" dirty="0"/>
              <a:t>Convertir 6,5 m en </a:t>
            </a:r>
            <a:r>
              <a:rPr lang="fr-FR" sz="1400" dirty="0" err="1"/>
              <a:t>mm.</a:t>
            </a:r>
            <a:endParaRPr lang="fr-FR" sz="1400" dirty="0"/>
          </a:p>
          <a:p>
            <a:r>
              <a:rPr lang="fr-FR" sz="1400" dirty="0"/>
              <a:t>…………………………………………………………………………………………………….</a:t>
            </a:r>
          </a:p>
          <a:p>
            <a:r>
              <a:rPr lang="fr-FR" sz="1400" dirty="0"/>
              <a:t>Convertir 225 cm en m.</a:t>
            </a:r>
          </a:p>
          <a:p>
            <a:r>
              <a:rPr lang="fr-FR" sz="1400" dirty="0"/>
              <a:t>…………………………………………………………………………………………………….</a:t>
            </a:r>
          </a:p>
          <a:p>
            <a:r>
              <a:rPr lang="fr-FR" sz="1400" dirty="0"/>
              <a:t>Convertir 850 mm en m.</a:t>
            </a:r>
            <a:br>
              <a:rPr lang="fr-FR" sz="1400" dirty="0"/>
            </a:br>
            <a:r>
              <a:rPr lang="fr-FR" sz="1400" dirty="0"/>
              <a:t>…………………………………………………………………………………………………….</a:t>
            </a:r>
          </a:p>
          <a:p>
            <a:r>
              <a:rPr lang="fr-FR" sz="1400" dirty="0"/>
              <a:t>Convertir 4 cm en </a:t>
            </a:r>
            <a:r>
              <a:rPr lang="fr-FR" sz="1400" dirty="0" err="1"/>
              <a:t>mm.</a:t>
            </a:r>
            <a:endParaRPr lang="fr-FR" sz="1400" dirty="0"/>
          </a:p>
          <a:p>
            <a:r>
              <a:rPr lang="fr-FR" sz="1400" dirty="0"/>
              <a:t>…………………………………………………………………………………………………….</a:t>
            </a:r>
          </a:p>
          <a:p>
            <a:r>
              <a:rPr lang="fr-FR" sz="1400" dirty="0"/>
              <a:t>Convertir 8 m en cm.</a:t>
            </a:r>
          </a:p>
          <a:p>
            <a:r>
              <a:rPr lang="fr-FR" sz="1400" dirty="0"/>
              <a:t>…………………………………………………………………………………………………….</a:t>
            </a:r>
          </a:p>
          <a:p>
            <a:r>
              <a:rPr lang="fr-FR" sz="1400" dirty="0"/>
              <a:t>Convertir 150 mm en cm.</a:t>
            </a:r>
          </a:p>
          <a:p>
            <a:r>
              <a:rPr lang="fr-FR" sz="1400" dirty="0"/>
              <a:t>…………………………………………………………………………………………………….</a:t>
            </a:r>
          </a:p>
          <a:p>
            <a:endParaRPr lang="fr-FR" sz="1400" dirty="0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1FC642F5-EC74-4FA0-88C0-24E7C7565557}"/>
              </a:ext>
            </a:extLst>
          </p:cNvPr>
          <p:cNvSpPr txBox="1"/>
          <p:nvPr/>
        </p:nvSpPr>
        <p:spPr>
          <a:xfrm>
            <a:off x="211138" y="323850"/>
            <a:ext cx="6796087" cy="4445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286" dirty="0"/>
              <a:t>Les conversions 2/2</a:t>
            </a:r>
          </a:p>
        </p:txBody>
      </p:sp>
    </p:spTree>
    <p:extLst>
      <p:ext uri="{BB962C8B-B14F-4D97-AF65-F5344CB8AC3E}">
        <p14:creationId xmlns:p14="http://schemas.microsoft.com/office/powerpoint/2010/main" val="278595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7">
            <a:extLst>
              <a:ext uri="{FF2B5EF4-FFF2-40B4-BE49-F238E27FC236}">
                <a16:creationId xmlns:a16="http://schemas.microsoft.com/office/drawing/2014/main" id="{1FC642F5-EC74-4FA0-88C0-24E7C7565557}"/>
              </a:ext>
            </a:extLst>
          </p:cNvPr>
          <p:cNvSpPr txBox="1"/>
          <p:nvPr/>
        </p:nvSpPr>
        <p:spPr>
          <a:xfrm>
            <a:off x="211138" y="323850"/>
            <a:ext cx="6796087" cy="4445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286" dirty="0"/>
              <a:t>Les conversions   (correction)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425094-BF50-4F6F-BA42-BD7C625662C8}"/>
              </a:ext>
            </a:extLst>
          </p:cNvPr>
          <p:cNvSpPr/>
          <p:nvPr/>
        </p:nvSpPr>
        <p:spPr>
          <a:xfrm>
            <a:off x="211138" y="1670158"/>
            <a:ext cx="677703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Convertir 2 m en cm :</a:t>
            </a:r>
          </a:p>
          <a:p>
            <a:r>
              <a:rPr lang="fr-FR" sz="1200" dirty="0"/>
              <a:t>2 m×100=200 cm2m×100=200cm</a:t>
            </a:r>
          </a:p>
          <a:p>
            <a:endParaRPr lang="fr-FR" sz="1200" dirty="0"/>
          </a:p>
          <a:p>
            <a:r>
              <a:rPr lang="fr-FR" sz="1200" dirty="0"/>
              <a:t>Convertir 500 mm en m :</a:t>
            </a:r>
          </a:p>
          <a:p>
            <a:r>
              <a:rPr lang="fr-FR" sz="1200" dirty="0"/>
              <a:t>500 mm÷1000=0,5 m500mm÷1000=0,5m</a:t>
            </a:r>
          </a:p>
          <a:p>
            <a:endParaRPr lang="fr-FR" sz="1200" dirty="0"/>
          </a:p>
          <a:p>
            <a:r>
              <a:rPr lang="fr-FR" sz="1200" dirty="0"/>
              <a:t>Convertir 750 cm en m :</a:t>
            </a:r>
          </a:p>
          <a:p>
            <a:r>
              <a:rPr lang="fr-FR" sz="1200" dirty="0"/>
              <a:t>750 cm÷100=7,5 m750cm÷100=7,5m</a:t>
            </a:r>
          </a:p>
          <a:p>
            <a:endParaRPr lang="fr-FR" sz="1200" dirty="0"/>
          </a:p>
          <a:p>
            <a:r>
              <a:rPr lang="fr-FR" sz="1200" dirty="0"/>
              <a:t>Convertir 250 mm en cm :</a:t>
            </a:r>
          </a:p>
          <a:p>
            <a:r>
              <a:rPr lang="fr-FR" sz="1200" dirty="0"/>
              <a:t>250 mm÷10=25 cm250mm÷10=25cm</a:t>
            </a:r>
          </a:p>
          <a:p>
            <a:endParaRPr lang="fr-FR" sz="1200" dirty="0"/>
          </a:p>
          <a:p>
            <a:r>
              <a:rPr lang="fr-FR" sz="1200" dirty="0"/>
              <a:t>Convertir 4,25 m en cm :</a:t>
            </a:r>
          </a:p>
          <a:p>
            <a:r>
              <a:rPr lang="fr-FR" sz="1200" dirty="0"/>
              <a:t>4,25 m×100=425 cm4,25m×100=425cm</a:t>
            </a:r>
          </a:p>
          <a:p>
            <a:endParaRPr lang="fr-FR" sz="1200" dirty="0"/>
          </a:p>
          <a:p>
            <a:r>
              <a:rPr lang="fr-FR" sz="1200" dirty="0"/>
              <a:t>Convertir 600 mm en m :</a:t>
            </a:r>
          </a:p>
          <a:p>
            <a:r>
              <a:rPr lang="fr-FR" sz="1200" dirty="0"/>
              <a:t>600 mm÷1000=0,6 m600mm÷1000=0,6m</a:t>
            </a:r>
          </a:p>
          <a:p>
            <a:endParaRPr lang="fr-FR" sz="1200" dirty="0"/>
          </a:p>
          <a:p>
            <a:r>
              <a:rPr lang="fr-FR" sz="1200" dirty="0"/>
              <a:t>Convertir 350 cm en m :</a:t>
            </a:r>
          </a:p>
          <a:p>
            <a:r>
              <a:rPr lang="fr-FR" sz="1200" dirty="0"/>
              <a:t>350 cm÷100=3,5 m350cm÷100=3,5m</a:t>
            </a:r>
          </a:p>
          <a:p>
            <a:endParaRPr lang="fr-FR" sz="1200" dirty="0"/>
          </a:p>
          <a:p>
            <a:r>
              <a:rPr lang="fr-FR" sz="1200" dirty="0"/>
              <a:t>Convertir 1,2 m en mm :</a:t>
            </a:r>
          </a:p>
          <a:p>
            <a:r>
              <a:rPr lang="fr-FR" sz="1200" dirty="0"/>
              <a:t>1,2 m×1000=1200 mm1,2m×1000=1200mm</a:t>
            </a:r>
          </a:p>
          <a:p>
            <a:endParaRPr lang="fr-FR" sz="1200" dirty="0"/>
          </a:p>
          <a:p>
            <a:r>
              <a:rPr lang="fr-FR" sz="1200" dirty="0"/>
              <a:t>Convertir 5 cm en mm :</a:t>
            </a:r>
          </a:p>
          <a:p>
            <a:r>
              <a:rPr lang="fr-FR" sz="1200" dirty="0"/>
              <a:t>5 cm×10=50 mm5cm×10=50mm</a:t>
            </a:r>
          </a:p>
          <a:p>
            <a:endParaRPr lang="fr-FR" sz="1200" dirty="0"/>
          </a:p>
          <a:p>
            <a:r>
              <a:rPr lang="fr-FR" sz="1200" dirty="0"/>
              <a:t>Convertir 3,75 m en cm :</a:t>
            </a:r>
          </a:p>
          <a:p>
            <a:r>
              <a:rPr lang="fr-FR" sz="1200" dirty="0"/>
              <a:t>3,75 m×100=375 cm3,75m×100=375cm</a:t>
            </a:r>
          </a:p>
          <a:p>
            <a:endParaRPr lang="fr-FR" sz="1200" dirty="0"/>
          </a:p>
          <a:p>
            <a:r>
              <a:rPr lang="fr-FR" sz="1200" dirty="0"/>
              <a:t>Convertir 1250 mm en m :</a:t>
            </a:r>
          </a:p>
          <a:p>
            <a:r>
              <a:rPr lang="fr-FR" sz="1200" dirty="0"/>
              <a:t>1250 mm÷1000=1,25 m1250mm÷1000=1,25m</a:t>
            </a:r>
          </a:p>
          <a:p>
            <a:endParaRPr lang="fr-FR" sz="1200" dirty="0"/>
          </a:p>
          <a:p>
            <a:r>
              <a:rPr lang="fr-FR" sz="1200" dirty="0"/>
              <a:t>Convertir 100 cm en m :</a:t>
            </a:r>
          </a:p>
          <a:p>
            <a:r>
              <a:rPr lang="fr-FR" sz="1200" dirty="0"/>
              <a:t>100 cm÷100=1 m100cm÷100=1m</a:t>
            </a:r>
          </a:p>
          <a:p>
            <a:endParaRPr lang="fr-FR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E0FFA1-40EF-4FBF-BED2-08836469B508}"/>
              </a:ext>
            </a:extLst>
          </p:cNvPr>
          <p:cNvSpPr/>
          <p:nvPr/>
        </p:nvSpPr>
        <p:spPr>
          <a:xfrm>
            <a:off x="3253887" y="2778153"/>
            <a:ext cx="37533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Convertir 0,0025 m en mm :</a:t>
            </a:r>
          </a:p>
          <a:p>
            <a:r>
              <a:rPr lang="fr-FR" sz="1200" dirty="0"/>
              <a:t>0,0025 m×1000=2,5 mm0,0025m×1000=2,5mm</a:t>
            </a:r>
          </a:p>
          <a:p>
            <a:endParaRPr lang="fr-FR" sz="1200" dirty="0"/>
          </a:p>
          <a:p>
            <a:r>
              <a:rPr lang="fr-FR" sz="1200" dirty="0"/>
              <a:t>Convertir 500 mm en cm :</a:t>
            </a:r>
          </a:p>
          <a:p>
            <a:r>
              <a:rPr lang="fr-FR" sz="1200" dirty="0"/>
              <a:t>500 mm÷10=50 cm500mm÷10=50cm</a:t>
            </a:r>
          </a:p>
          <a:p>
            <a:endParaRPr lang="fr-FR" sz="1200" dirty="0"/>
          </a:p>
          <a:p>
            <a:r>
              <a:rPr lang="fr-FR" sz="1200" dirty="0"/>
              <a:t>Convertir 6,5 m en mm :</a:t>
            </a:r>
          </a:p>
          <a:p>
            <a:r>
              <a:rPr lang="fr-FR" sz="1200" dirty="0"/>
              <a:t>6,5 m×1000=6500 mm6,5m×1000=6500mm</a:t>
            </a:r>
          </a:p>
          <a:p>
            <a:endParaRPr lang="fr-FR" sz="1200" dirty="0"/>
          </a:p>
          <a:p>
            <a:r>
              <a:rPr lang="fr-FR" sz="1200" dirty="0"/>
              <a:t>Convertir 225 cm en m :</a:t>
            </a:r>
          </a:p>
          <a:p>
            <a:r>
              <a:rPr lang="fr-FR" sz="1200" dirty="0"/>
              <a:t>225 cm÷100=2,25 m225cm÷100=2,25m</a:t>
            </a:r>
          </a:p>
          <a:p>
            <a:endParaRPr lang="fr-FR" sz="1200" dirty="0"/>
          </a:p>
          <a:p>
            <a:r>
              <a:rPr lang="fr-FR" sz="1200" dirty="0"/>
              <a:t>Convertir 850 mm en m :</a:t>
            </a:r>
          </a:p>
          <a:p>
            <a:r>
              <a:rPr lang="fr-FR" sz="1200" dirty="0"/>
              <a:t>850 mm÷1000=0,85 m850mm÷1000=0,85m</a:t>
            </a:r>
          </a:p>
          <a:p>
            <a:endParaRPr lang="fr-FR" sz="1200" dirty="0"/>
          </a:p>
          <a:p>
            <a:r>
              <a:rPr lang="fr-FR" sz="1200" dirty="0"/>
              <a:t>Convertir 4 cm en mm :</a:t>
            </a:r>
          </a:p>
          <a:p>
            <a:r>
              <a:rPr lang="fr-FR" sz="1200" dirty="0"/>
              <a:t>4 cm×10=40 mm4cm×10=40mm</a:t>
            </a:r>
          </a:p>
          <a:p>
            <a:endParaRPr lang="fr-FR" sz="1200" dirty="0"/>
          </a:p>
          <a:p>
            <a:r>
              <a:rPr lang="fr-FR" sz="1200" dirty="0"/>
              <a:t>Convertir 8 m en cm :</a:t>
            </a:r>
          </a:p>
          <a:p>
            <a:r>
              <a:rPr lang="fr-FR" sz="1200" dirty="0"/>
              <a:t>8 m×100=800 cm8m×100=800cm</a:t>
            </a:r>
          </a:p>
          <a:p>
            <a:endParaRPr lang="fr-FR" sz="1200" dirty="0"/>
          </a:p>
          <a:p>
            <a:r>
              <a:rPr lang="fr-FR" sz="1200" dirty="0"/>
              <a:t>Convertir 150 mm en cm :</a:t>
            </a:r>
          </a:p>
          <a:p>
            <a:r>
              <a:rPr lang="fr-FR" sz="1200" dirty="0"/>
              <a:t>150 mm÷10=15 cm150mm÷10=15cm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27996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7025</TotalTime>
  <Words>555</Words>
  <Application>Microsoft Office PowerPoint</Application>
  <PresentationFormat>Personnalisé</PresentationFormat>
  <Paragraphs>111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Özkaraca</dc:creator>
  <cp:lastModifiedBy>Kevin Özkaraca</cp:lastModifiedBy>
  <cp:revision>441</cp:revision>
  <cp:lastPrinted>2024-02-24T10:04:44Z</cp:lastPrinted>
  <dcterms:created xsi:type="dcterms:W3CDTF">2024-02-18T10:34:22Z</dcterms:created>
  <dcterms:modified xsi:type="dcterms:W3CDTF">2024-09-07T11:29:18Z</dcterms:modified>
</cp:coreProperties>
</file>