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32" r:id="rId3"/>
    <p:sldId id="328" r:id="rId4"/>
    <p:sldId id="327" r:id="rId5"/>
    <p:sldId id="346" r:id="rId6"/>
    <p:sldId id="273" r:id="rId7"/>
    <p:sldId id="313" r:id="rId8"/>
    <p:sldId id="315" r:id="rId9"/>
    <p:sldId id="316" r:id="rId10"/>
    <p:sldId id="317" r:id="rId11"/>
    <p:sldId id="318" r:id="rId12"/>
  </p:sldIdLst>
  <p:sldSz cx="15119350" cy="10799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57" d="100"/>
          <a:sy n="57" d="100"/>
        </p:scale>
        <p:origin x="88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67462"/>
            <a:ext cx="12851448" cy="3759917"/>
          </a:xfrm>
        </p:spPr>
        <p:txBody>
          <a:bodyPr anchor="b"/>
          <a:lstStyle>
            <a:lvl1pPr algn="ctr">
              <a:defRPr sz="9449"/>
            </a:lvl1pPr>
          </a:lstStyle>
          <a:p>
            <a:r>
              <a:rPr lang="en-US"/>
              <a:t>Click to edit Master title style</a:t>
            </a:r>
            <a:endParaRPr lang="en-US" dirty="0"/>
          </a:p>
        </p:txBody>
      </p:sp>
      <p:sp>
        <p:nvSpPr>
          <p:cNvPr id="3" name="Subtitle 2"/>
          <p:cNvSpPr>
            <a:spLocks noGrp="1"/>
          </p:cNvSpPr>
          <p:nvPr>
            <p:ph type="subTitle" idx="1"/>
          </p:nvPr>
        </p:nvSpPr>
        <p:spPr>
          <a:xfrm>
            <a:off x="1889919" y="5672376"/>
            <a:ext cx="11339513" cy="2607442"/>
          </a:xfrm>
        </p:spPr>
        <p:txBody>
          <a:bodyPr/>
          <a:lstStyle>
            <a:lvl1pPr marL="0" indent="0" algn="ctr">
              <a:buNone/>
              <a:defRPr sz="3780"/>
            </a:lvl1pPr>
            <a:lvl2pPr marL="719999" indent="0" algn="ctr">
              <a:buNone/>
              <a:defRPr sz="3150"/>
            </a:lvl2pPr>
            <a:lvl3pPr marL="1439997" indent="0" algn="ctr">
              <a:buNone/>
              <a:defRPr sz="2835"/>
            </a:lvl3pPr>
            <a:lvl4pPr marL="2159996" indent="0" algn="ctr">
              <a:buNone/>
              <a:defRPr sz="2520"/>
            </a:lvl4pPr>
            <a:lvl5pPr marL="2879994" indent="0" algn="ctr">
              <a:buNone/>
              <a:defRPr sz="2520"/>
            </a:lvl5pPr>
            <a:lvl6pPr marL="3599993" indent="0" algn="ctr">
              <a:buNone/>
              <a:defRPr sz="2520"/>
            </a:lvl6pPr>
            <a:lvl7pPr marL="4319991" indent="0" algn="ctr">
              <a:buNone/>
              <a:defRPr sz="2520"/>
            </a:lvl7pPr>
            <a:lvl8pPr marL="5039990" indent="0" algn="ctr">
              <a:buNone/>
              <a:defRPr sz="2520"/>
            </a:lvl8pPr>
            <a:lvl9pPr marL="5759988" indent="0" algn="ctr">
              <a:buNone/>
              <a:defRPr sz="2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E8124F-CF76-499F-847F-FD3693E792C0}" type="datetimeFigureOut">
              <a:rPr lang="fr-FR" smtClean="0"/>
              <a:t>25/12/2024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2743549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E8124F-CF76-499F-847F-FD3693E792C0}" type="datetimeFigureOut">
              <a:rPr lang="fr-FR" smtClean="0"/>
              <a:t>25/12/2024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2927700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74987"/>
            <a:ext cx="3260110"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574987"/>
            <a:ext cx="9591338" cy="91523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E8124F-CF76-499F-847F-FD3693E792C0}" type="datetimeFigureOut">
              <a:rPr lang="fr-FR" smtClean="0"/>
              <a:t>25/12/2024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3559063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E8124F-CF76-499F-847F-FD3693E792C0}" type="datetimeFigureOut">
              <a:rPr lang="fr-FR" smtClean="0"/>
              <a:t>25/12/2024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3926885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2692444"/>
            <a:ext cx="13040439" cy="4492401"/>
          </a:xfrm>
        </p:spPr>
        <p:txBody>
          <a:bodyPr anchor="b"/>
          <a:lstStyle>
            <a:lvl1pPr>
              <a:defRPr sz="9449"/>
            </a:lvl1pPr>
          </a:lstStyle>
          <a:p>
            <a:r>
              <a:rPr lang="en-US"/>
              <a:t>Click to edit Master title style</a:t>
            </a:r>
            <a:endParaRPr lang="en-US" dirty="0"/>
          </a:p>
        </p:txBody>
      </p:sp>
      <p:sp>
        <p:nvSpPr>
          <p:cNvPr id="3" name="Text Placeholder 2"/>
          <p:cNvSpPr>
            <a:spLocks noGrp="1"/>
          </p:cNvSpPr>
          <p:nvPr>
            <p:ph type="body" idx="1"/>
          </p:nvPr>
        </p:nvSpPr>
        <p:spPr>
          <a:xfrm>
            <a:off x="1031582" y="7227345"/>
            <a:ext cx="13040439" cy="2362447"/>
          </a:xfrm>
        </p:spPr>
        <p:txBody>
          <a:bodyPr/>
          <a:lstStyle>
            <a:lvl1pPr marL="0" indent="0">
              <a:buNone/>
              <a:defRPr sz="3780">
                <a:solidFill>
                  <a:schemeClr val="tx1"/>
                </a:solidFill>
              </a:defRPr>
            </a:lvl1pPr>
            <a:lvl2pPr marL="719999" indent="0">
              <a:buNone/>
              <a:defRPr sz="3150">
                <a:solidFill>
                  <a:schemeClr val="tx1">
                    <a:tint val="75000"/>
                  </a:schemeClr>
                </a:solidFill>
              </a:defRPr>
            </a:lvl2pPr>
            <a:lvl3pPr marL="1439997" indent="0">
              <a:buNone/>
              <a:defRPr sz="2835">
                <a:solidFill>
                  <a:schemeClr val="tx1">
                    <a:tint val="75000"/>
                  </a:schemeClr>
                </a:solidFill>
              </a:defRPr>
            </a:lvl3pPr>
            <a:lvl4pPr marL="2159996" indent="0">
              <a:buNone/>
              <a:defRPr sz="2520">
                <a:solidFill>
                  <a:schemeClr val="tx1">
                    <a:tint val="75000"/>
                  </a:schemeClr>
                </a:solidFill>
              </a:defRPr>
            </a:lvl4pPr>
            <a:lvl5pPr marL="2879994" indent="0">
              <a:buNone/>
              <a:defRPr sz="2520">
                <a:solidFill>
                  <a:schemeClr val="tx1">
                    <a:tint val="75000"/>
                  </a:schemeClr>
                </a:solidFill>
              </a:defRPr>
            </a:lvl5pPr>
            <a:lvl6pPr marL="3599993" indent="0">
              <a:buNone/>
              <a:defRPr sz="2520">
                <a:solidFill>
                  <a:schemeClr val="tx1">
                    <a:tint val="75000"/>
                  </a:schemeClr>
                </a:solidFill>
              </a:defRPr>
            </a:lvl6pPr>
            <a:lvl7pPr marL="4319991" indent="0">
              <a:buNone/>
              <a:defRPr sz="2520">
                <a:solidFill>
                  <a:schemeClr val="tx1">
                    <a:tint val="75000"/>
                  </a:schemeClr>
                </a:solidFill>
              </a:defRPr>
            </a:lvl7pPr>
            <a:lvl8pPr marL="5039990" indent="0">
              <a:buNone/>
              <a:defRPr sz="2520">
                <a:solidFill>
                  <a:schemeClr val="tx1">
                    <a:tint val="75000"/>
                  </a:schemeClr>
                </a:solidFill>
              </a:defRPr>
            </a:lvl8pPr>
            <a:lvl9pPr marL="5759988" indent="0">
              <a:buNone/>
              <a:defRPr sz="25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7E8124F-CF76-499F-847F-FD3693E792C0}" type="datetimeFigureOut">
              <a:rPr lang="fr-FR" smtClean="0"/>
              <a:t>25/12/2024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7306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2874937"/>
            <a:ext cx="6425724"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2874937"/>
            <a:ext cx="6425724"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E8124F-CF76-499F-847F-FD3693E792C0}" type="datetimeFigureOut">
              <a:rPr lang="fr-FR" smtClean="0"/>
              <a:t>25/12/2024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1263539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74990"/>
            <a:ext cx="13040439"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2647443"/>
            <a:ext cx="6396193"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en-US"/>
              <a:t>Edit Master text styles</a:t>
            </a:r>
          </a:p>
        </p:txBody>
      </p:sp>
      <p:sp>
        <p:nvSpPr>
          <p:cNvPr id="4" name="Content Placeholder 3"/>
          <p:cNvSpPr>
            <a:spLocks noGrp="1"/>
          </p:cNvSpPr>
          <p:nvPr>
            <p:ph sz="half" idx="2"/>
          </p:nvPr>
        </p:nvSpPr>
        <p:spPr>
          <a:xfrm>
            <a:off x="1041426" y="3944914"/>
            <a:ext cx="6396193"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2647443"/>
            <a:ext cx="6427693"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en-US"/>
              <a:t>Edit Master text styles</a:t>
            </a:r>
          </a:p>
        </p:txBody>
      </p:sp>
      <p:sp>
        <p:nvSpPr>
          <p:cNvPr id="6" name="Content Placeholder 5"/>
          <p:cNvSpPr>
            <a:spLocks noGrp="1"/>
          </p:cNvSpPr>
          <p:nvPr>
            <p:ph sz="quarter" idx="4"/>
          </p:nvPr>
        </p:nvSpPr>
        <p:spPr>
          <a:xfrm>
            <a:off x="7654172" y="3944914"/>
            <a:ext cx="6427693"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E8124F-CF76-499F-847F-FD3693E792C0}" type="datetimeFigureOut">
              <a:rPr lang="fr-FR" smtClean="0"/>
              <a:t>25/12/2024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4062951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E8124F-CF76-499F-847F-FD3693E792C0}" type="datetimeFigureOut">
              <a:rPr lang="fr-FR" smtClean="0"/>
              <a:t>25/12/2024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929274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E8124F-CF76-499F-847F-FD3693E792C0}" type="datetimeFigureOut">
              <a:rPr lang="fr-FR" smtClean="0"/>
              <a:t>25/12/2024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2190083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9984"/>
            <a:ext cx="4876384" cy="2519945"/>
          </a:xfrm>
        </p:spPr>
        <p:txBody>
          <a:bodyPr anchor="b"/>
          <a:lstStyle>
            <a:lvl1pPr>
              <a:defRPr sz="5039"/>
            </a:lvl1pPr>
          </a:lstStyle>
          <a:p>
            <a:r>
              <a:rPr lang="en-US"/>
              <a:t>Click to edit Master title style</a:t>
            </a:r>
            <a:endParaRPr lang="en-US" dirty="0"/>
          </a:p>
        </p:txBody>
      </p:sp>
      <p:sp>
        <p:nvSpPr>
          <p:cNvPr id="3" name="Content Placeholder 2"/>
          <p:cNvSpPr>
            <a:spLocks noGrp="1"/>
          </p:cNvSpPr>
          <p:nvPr>
            <p:ph idx="1"/>
          </p:nvPr>
        </p:nvSpPr>
        <p:spPr>
          <a:xfrm>
            <a:off x="6427693" y="1554968"/>
            <a:ext cx="7654171" cy="7674832"/>
          </a:xfrm>
        </p:spPr>
        <p:txBody>
          <a:bodyPr/>
          <a:lstStyle>
            <a:lvl1pPr>
              <a:defRPr sz="5039"/>
            </a:lvl1pPr>
            <a:lvl2pPr>
              <a:defRPr sz="4409"/>
            </a:lvl2pPr>
            <a:lvl3pPr>
              <a:defRPr sz="3780"/>
            </a:lvl3pPr>
            <a:lvl4pPr>
              <a:defRPr sz="3150"/>
            </a:lvl4pPr>
            <a:lvl5pPr>
              <a:defRPr sz="3150"/>
            </a:lvl5pPr>
            <a:lvl6pPr>
              <a:defRPr sz="3150"/>
            </a:lvl6pPr>
            <a:lvl7pPr>
              <a:defRPr sz="3150"/>
            </a:lvl7pPr>
            <a:lvl8pPr>
              <a:defRPr sz="3150"/>
            </a:lvl8pPr>
            <a:lvl9pPr>
              <a:defRPr sz="31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3239929"/>
            <a:ext cx="4876384"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F7E8124F-CF76-499F-847F-FD3693E792C0}" type="datetimeFigureOut">
              <a:rPr lang="fr-FR" smtClean="0"/>
              <a:t>25/12/2024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3185603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9984"/>
            <a:ext cx="4876384" cy="2519945"/>
          </a:xfrm>
        </p:spPr>
        <p:txBody>
          <a:bodyPr anchor="b"/>
          <a:lstStyle>
            <a:lvl1pPr>
              <a:defRPr sz="5039"/>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1554968"/>
            <a:ext cx="7654171" cy="7674832"/>
          </a:xfrm>
        </p:spPr>
        <p:txBody>
          <a:bodyPr anchor="t"/>
          <a:lstStyle>
            <a:lvl1pPr marL="0" indent="0">
              <a:buNone/>
              <a:defRPr sz="5039"/>
            </a:lvl1pPr>
            <a:lvl2pPr marL="719999" indent="0">
              <a:buNone/>
              <a:defRPr sz="4409"/>
            </a:lvl2pPr>
            <a:lvl3pPr marL="1439997" indent="0">
              <a:buNone/>
              <a:defRPr sz="3780"/>
            </a:lvl3pPr>
            <a:lvl4pPr marL="2159996" indent="0">
              <a:buNone/>
              <a:defRPr sz="3150"/>
            </a:lvl4pPr>
            <a:lvl5pPr marL="2879994" indent="0">
              <a:buNone/>
              <a:defRPr sz="3150"/>
            </a:lvl5pPr>
            <a:lvl6pPr marL="3599993" indent="0">
              <a:buNone/>
              <a:defRPr sz="3150"/>
            </a:lvl6pPr>
            <a:lvl7pPr marL="4319991" indent="0">
              <a:buNone/>
              <a:defRPr sz="3150"/>
            </a:lvl7pPr>
            <a:lvl8pPr marL="5039990" indent="0">
              <a:buNone/>
              <a:defRPr sz="3150"/>
            </a:lvl8pPr>
            <a:lvl9pPr marL="5759988" indent="0">
              <a:buNone/>
              <a:defRPr sz="3150"/>
            </a:lvl9pPr>
          </a:lstStyle>
          <a:p>
            <a:r>
              <a:rPr lang="en-US"/>
              <a:t>Click icon to add picture</a:t>
            </a:r>
            <a:endParaRPr lang="en-US" dirty="0"/>
          </a:p>
        </p:txBody>
      </p:sp>
      <p:sp>
        <p:nvSpPr>
          <p:cNvPr id="4" name="Text Placeholder 3"/>
          <p:cNvSpPr>
            <a:spLocks noGrp="1"/>
          </p:cNvSpPr>
          <p:nvPr>
            <p:ph type="body" sz="half" idx="2"/>
          </p:nvPr>
        </p:nvSpPr>
        <p:spPr>
          <a:xfrm>
            <a:off x="1041425" y="3239929"/>
            <a:ext cx="4876384"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F7E8124F-CF76-499F-847F-FD3693E792C0}" type="datetimeFigureOut">
              <a:rPr lang="fr-FR" smtClean="0"/>
              <a:t>25/12/2024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1819016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74990"/>
            <a:ext cx="13040439"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2874937"/>
            <a:ext cx="13040439" cy="68523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0009783"/>
            <a:ext cx="3401854" cy="574987"/>
          </a:xfrm>
          <a:prstGeom prst="rect">
            <a:avLst/>
          </a:prstGeom>
        </p:spPr>
        <p:txBody>
          <a:bodyPr vert="horz" lIns="91440" tIns="45720" rIns="91440" bIns="45720" rtlCol="0" anchor="ctr"/>
          <a:lstStyle>
            <a:lvl1pPr algn="l">
              <a:defRPr sz="1890">
                <a:solidFill>
                  <a:schemeClr val="tx1">
                    <a:tint val="75000"/>
                  </a:schemeClr>
                </a:solidFill>
              </a:defRPr>
            </a:lvl1pPr>
          </a:lstStyle>
          <a:p>
            <a:fld id="{F7E8124F-CF76-499F-847F-FD3693E792C0}" type="datetimeFigureOut">
              <a:rPr lang="fr-FR" smtClean="0"/>
              <a:t>25/12/2024</a:t>
            </a:fld>
            <a:endParaRPr lang="fr-FR"/>
          </a:p>
        </p:txBody>
      </p:sp>
      <p:sp>
        <p:nvSpPr>
          <p:cNvPr id="5" name="Footer Placeholder 4"/>
          <p:cNvSpPr>
            <a:spLocks noGrp="1"/>
          </p:cNvSpPr>
          <p:nvPr>
            <p:ph type="ftr" sz="quarter" idx="3"/>
          </p:nvPr>
        </p:nvSpPr>
        <p:spPr>
          <a:xfrm>
            <a:off x="5008285" y="10009783"/>
            <a:ext cx="5102781" cy="574987"/>
          </a:xfrm>
          <a:prstGeom prst="rect">
            <a:avLst/>
          </a:prstGeom>
        </p:spPr>
        <p:txBody>
          <a:bodyPr vert="horz" lIns="91440" tIns="45720" rIns="91440" bIns="45720" rtlCol="0" anchor="ctr"/>
          <a:lstStyle>
            <a:lvl1pPr algn="ctr">
              <a:defRPr sz="189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678041" y="10009783"/>
            <a:ext cx="3401854" cy="574987"/>
          </a:xfrm>
          <a:prstGeom prst="rect">
            <a:avLst/>
          </a:prstGeom>
        </p:spPr>
        <p:txBody>
          <a:bodyPr vert="horz" lIns="91440" tIns="45720" rIns="91440" bIns="45720" rtlCol="0" anchor="ctr"/>
          <a:lstStyle>
            <a:lvl1pPr algn="r">
              <a:defRPr sz="1890">
                <a:solidFill>
                  <a:schemeClr val="tx1">
                    <a:tint val="75000"/>
                  </a:schemeClr>
                </a:solidFill>
              </a:defRPr>
            </a:lvl1pPr>
          </a:lstStyle>
          <a:p>
            <a:fld id="{6F4F121B-25CE-485C-9BFB-E17B51514D49}" type="slidenum">
              <a:rPr lang="fr-FR" smtClean="0"/>
              <a:t>‹#›</a:t>
            </a:fld>
            <a:endParaRPr lang="fr-FR"/>
          </a:p>
        </p:txBody>
      </p:sp>
    </p:spTree>
    <p:extLst>
      <p:ext uri="{BB962C8B-B14F-4D97-AF65-F5344CB8AC3E}">
        <p14:creationId xmlns:p14="http://schemas.microsoft.com/office/powerpoint/2010/main" val="3697764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439997" rtl="0" eaLnBrk="1" latinLnBrk="0" hangingPunct="1">
        <a:lnSpc>
          <a:spcPct val="90000"/>
        </a:lnSpc>
        <a:spcBef>
          <a:spcPct val="0"/>
        </a:spcBef>
        <a:buNone/>
        <a:defRPr sz="6929" kern="1200">
          <a:solidFill>
            <a:schemeClr val="tx1"/>
          </a:solidFill>
          <a:latin typeface="+mj-lt"/>
          <a:ea typeface="+mj-ea"/>
          <a:cs typeface="+mj-cs"/>
        </a:defRPr>
      </a:lvl1pPr>
    </p:titleStyle>
    <p:bodyStyle>
      <a:lvl1pPr marL="359999" indent="-359999" algn="l" defTabSz="1439997" rtl="0" eaLnBrk="1" latinLnBrk="0" hangingPunct="1">
        <a:lnSpc>
          <a:spcPct val="90000"/>
        </a:lnSpc>
        <a:spcBef>
          <a:spcPts val="1575"/>
        </a:spcBef>
        <a:buFont typeface="Arial" panose="020B0604020202020204" pitchFamily="34" charset="0"/>
        <a:buChar char="•"/>
        <a:defRPr sz="4409" kern="1200">
          <a:solidFill>
            <a:schemeClr val="tx1"/>
          </a:solidFill>
          <a:latin typeface="+mn-lt"/>
          <a:ea typeface="+mn-ea"/>
          <a:cs typeface="+mn-cs"/>
        </a:defRPr>
      </a:lvl1pPr>
      <a:lvl2pPr marL="1079998" indent="-359999" algn="l" defTabSz="1439997" rtl="0" eaLnBrk="1" latinLnBrk="0" hangingPunct="1">
        <a:lnSpc>
          <a:spcPct val="90000"/>
        </a:lnSpc>
        <a:spcBef>
          <a:spcPts val="787"/>
        </a:spcBef>
        <a:buFont typeface="Arial" panose="020B0604020202020204" pitchFamily="34" charset="0"/>
        <a:buChar char="•"/>
        <a:defRPr sz="3780" kern="1200">
          <a:solidFill>
            <a:schemeClr val="tx1"/>
          </a:solidFill>
          <a:latin typeface="+mn-lt"/>
          <a:ea typeface="+mn-ea"/>
          <a:cs typeface="+mn-cs"/>
        </a:defRPr>
      </a:lvl2pPr>
      <a:lvl3pPr marL="1799996" indent="-359999" algn="l" defTabSz="1439997" rtl="0" eaLnBrk="1" latinLnBrk="0" hangingPunct="1">
        <a:lnSpc>
          <a:spcPct val="90000"/>
        </a:lnSpc>
        <a:spcBef>
          <a:spcPts val="787"/>
        </a:spcBef>
        <a:buFont typeface="Arial" panose="020B0604020202020204" pitchFamily="34" charset="0"/>
        <a:buChar char="•"/>
        <a:defRPr sz="3150" kern="1200">
          <a:solidFill>
            <a:schemeClr val="tx1"/>
          </a:solidFill>
          <a:latin typeface="+mn-lt"/>
          <a:ea typeface="+mn-ea"/>
          <a:cs typeface="+mn-cs"/>
        </a:defRPr>
      </a:lvl3pPr>
      <a:lvl4pPr marL="2519995"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4pPr>
      <a:lvl5pPr marL="3239994"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5pPr>
      <a:lvl6pPr marL="3959992"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6pPr>
      <a:lvl7pPr marL="4679991"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7pPr>
      <a:lvl8pPr marL="5399989"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8pPr>
      <a:lvl9pPr marL="6119988"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9pPr>
    </p:bodyStyle>
    <p:otherStyle>
      <a:defPPr>
        <a:defRPr lang="en-US"/>
      </a:defPPr>
      <a:lvl1pPr marL="0" algn="l" defTabSz="1439997" rtl="0" eaLnBrk="1" latinLnBrk="0" hangingPunct="1">
        <a:defRPr sz="2835" kern="1200">
          <a:solidFill>
            <a:schemeClr val="tx1"/>
          </a:solidFill>
          <a:latin typeface="+mn-lt"/>
          <a:ea typeface="+mn-ea"/>
          <a:cs typeface="+mn-cs"/>
        </a:defRPr>
      </a:lvl1pPr>
      <a:lvl2pPr marL="719999" algn="l" defTabSz="1439997" rtl="0" eaLnBrk="1" latinLnBrk="0" hangingPunct="1">
        <a:defRPr sz="2835" kern="1200">
          <a:solidFill>
            <a:schemeClr val="tx1"/>
          </a:solidFill>
          <a:latin typeface="+mn-lt"/>
          <a:ea typeface="+mn-ea"/>
          <a:cs typeface="+mn-cs"/>
        </a:defRPr>
      </a:lvl2pPr>
      <a:lvl3pPr marL="1439997" algn="l" defTabSz="1439997" rtl="0" eaLnBrk="1" latinLnBrk="0" hangingPunct="1">
        <a:defRPr sz="2835" kern="1200">
          <a:solidFill>
            <a:schemeClr val="tx1"/>
          </a:solidFill>
          <a:latin typeface="+mn-lt"/>
          <a:ea typeface="+mn-ea"/>
          <a:cs typeface="+mn-cs"/>
        </a:defRPr>
      </a:lvl3pPr>
      <a:lvl4pPr marL="2159996" algn="l" defTabSz="1439997" rtl="0" eaLnBrk="1" latinLnBrk="0" hangingPunct="1">
        <a:defRPr sz="2835" kern="1200">
          <a:solidFill>
            <a:schemeClr val="tx1"/>
          </a:solidFill>
          <a:latin typeface="+mn-lt"/>
          <a:ea typeface="+mn-ea"/>
          <a:cs typeface="+mn-cs"/>
        </a:defRPr>
      </a:lvl4pPr>
      <a:lvl5pPr marL="2879994" algn="l" defTabSz="1439997" rtl="0" eaLnBrk="1" latinLnBrk="0" hangingPunct="1">
        <a:defRPr sz="2835" kern="1200">
          <a:solidFill>
            <a:schemeClr val="tx1"/>
          </a:solidFill>
          <a:latin typeface="+mn-lt"/>
          <a:ea typeface="+mn-ea"/>
          <a:cs typeface="+mn-cs"/>
        </a:defRPr>
      </a:lvl5pPr>
      <a:lvl6pPr marL="3599993" algn="l" defTabSz="1439997" rtl="0" eaLnBrk="1" latinLnBrk="0" hangingPunct="1">
        <a:defRPr sz="2835" kern="1200">
          <a:solidFill>
            <a:schemeClr val="tx1"/>
          </a:solidFill>
          <a:latin typeface="+mn-lt"/>
          <a:ea typeface="+mn-ea"/>
          <a:cs typeface="+mn-cs"/>
        </a:defRPr>
      </a:lvl6pPr>
      <a:lvl7pPr marL="4319991" algn="l" defTabSz="1439997" rtl="0" eaLnBrk="1" latinLnBrk="0" hangingPunct="1">
        <a:defRPr sz="2835" kern="1200">
          <a:solidFill>
            <a:schemeClr val="tx1"/>
          </a:solidFill>
          <a:latin typeface="+mn-lt"/>
          <a:ea typeface="+mn-ea"/>
          <a:cs typeface="+mn-cs"/>
        </a:defRPr>
      </a:lvl7pPr>
      <a:lvl8pPr marL="5039990" algn="l" defTabSz="1439997" rtl="0" eaLnBrk="1" latinLnBrk="0" hangingPunct="1">
        <a:defRPr sz="2835" kern="1200">
          <a:solidFill>
            <a:schemeClr val="tx1"/>
          </a:solidFill>
          <a:latin typeface="+mn-lt"/>
          <a:ea typeface="+mn-ea"/>
          <a:cs typeface="+mn-cs"/>
        </a:defRPr>
      </a:lvl8pPr>
      <a:lvl9pPr marL="5759988" algn="l" defTabSz="1439997" rtl="0" eaLnBrk="1" latinLnBrk="0" hangingPunct="1">
        <a:defRPr sz="28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png"/><Relationship Id="rId5" Type="http://schemas.microsoft.com/office/2007/relationships/hdphoto" Target="../media/hdphoto2.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7" Type="http://schemas.microsoft.com/office/2007/relationships/hdphoto" Target="../media/hdphoto5.wdp"/><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9.png"/><Relationship Id="rId5" Type="http://schemas.microsoft.com/office/2007/relationships/hdphoto" Target="../media/hdphoto4.wdp"/><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Documents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Plan de l’ouvrage</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Désignations et repères des éléments</a:t>
            </a:r>
          </a:p>
          <a:p>
            <a:pPr marL="72000"/>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Programme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L’arbre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vues (dessin industriel)</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bases du logiciel SketchUp (logiciel DAO)</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Réaliser une entaille (en atelier)</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signes d’établissement</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Quelques assemblages de menuiserie</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Réalisation d’un mi-bois (en atelier)</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Utilisation du rabot</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Utilisation du ciseaux à bois</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Utilisation de la scie</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L’épure</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Réalisation d’une épure en atelier</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Réalisation du dessous de plat (en atelier)</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La feuille de débit</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conversions mètre centimètre</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utilisations des m, m² et m³</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Calcul du cubage</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La finition d’un ouvrage d’intérieur en bois massif</a:t>
            </a:r>
          </a:p>
          <a:p>
            <a:pPr marL="357750" indent="-285750">
              <a:buFont typeface="Arial" panose="020B0604020202020204" pitchFamily="34" charset="0"/>
              <a:buChar char="•"/>
            </a:pPr>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sz="16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Ajout complémentaire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Etude des assemblages</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Informations :</a:t>
            </a:r>
          </a:p>
          <a:p>
            <a:pPr marL="72000"/>
            <a:r>
              <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Ce dossier propose une réalisation et des connaissances techniques détaillées autour d’un projet de menuiserie simple.</a:t>
            </a:r>
          </a:p>
          <a:p>
            <a:pPr marL="72000"/>
            <a:endPar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endParaRPr>
          </a:p>
          <a:p>
            <a:pPr marL="72000"/>
            <a:r>
              <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L’ouvrage est réalisable avec des outils à main. Il permet également d’accompagner les élèves à l’utilisation des machines.</a:t>
            </a:r>
          </a:p>
          <a:p>
            <a:pPr marL="72000"/>
            <a:endParaRPr lang="fr-FR" sz="1600" b="1" dirty="0">
              <a:solidFill>
                <a:schemeClr val="tx1"/>
              </a:solidFill>
              <a:latin typeface="Comic Sans MS" panose="030F0702030302020204" pitchFamily="66" charset="0"/>
              <a:ea typeface="JetBrains Mono" panose="02000009000000000000" pitchFamily="49" charset="0"/>
              <a:cs typeface="Courier New" panose="02070309020205020404" pitchFamily="49"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b="1" dirty="0">
                <a:latin typeface="Comic Sans MS" panose="030F0702030302020204" pitchFamily="66" charset="0"/>
                <a:ea typeface="JetBrains Mono" panose="02000009000000000000" pitchFamily="49" charset="0"/>
                <a:cs typeface="JetBrains Mono" panose="02000009000000000000" pitchFamily="49" charset="0"/>
              </a:rPr>
              <a:t>Présentation :</a:t>
            </a: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Ce dessous de plat personnalisable peut être réalisé selon deux techniques :</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Avec des entailles droites et des angles perpendiculaires.</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En utilisant une épure, permettant des angles variés.</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Une fois terminé, l'ouvrage peut être gravé ou frappé avec des lettres aux souhaits de l’élève.</a:t>
            </a:r>
          </a:p>
          <a:p>
            <a:pPr marL="72000" algn="ctr"/>
            <a:r>
              <a:rPr lang="fr-FR" sz="1400" dirty="0">
                <a:latin typeface="Comic Sans MS" panose="030F0702030302020204" pitchFamily="66" charset="0"/>
                <a:ea typeface="JetBrains Mono" panose="02000009000000000000" pitchFamily="49" charset="0"/>
                <a:cs typeface="JetBrains Mono" panose="02000009000000000000" pitchFamily="49" charset="0"/>
              </a:rPr>
              <a:t> </a:t>
            </a:r>
          </a:p>
        </p:txBody>
      </p:sp>
      <p:pic>
        <p:nvPicPr>
          <p:cNvPr id="22" name="Picture 21"/>
          <p:cNvPicPr>
            <a:picLocks noChangeAspect="1"/>
          </p:cNvPicPr>
          <p:nvPr/>
        </p:nvPicPr>
        <p:blipFill>
          <a:blip r:embed="rId2"/>
          <a:stretch>
            <a:fillRect/>
          </a:stretch>
        </p:blipFill>
        <p:spPr>
          <a:xfrm>
            <a:off x="11347468" y="2404800"/>
            <a:ext cx="3458367" cy="2732587"/>
          </a:xfrm>
          <a:prstGeom prst="rect">
            <a:avLst/>
          </a:prstGeom>
          <a:ln>
            <a:noFill/>
          </a:ln>
          <a:effectLst>
            <a:softEdge rad="112500"/>
          </a:effectLst>
        </p:spPr>
      </p:pic>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 dessous de plat</a:t>
            </a:r>
          </a:p>
        </p:txBody>
      </p:sp>
    </p:spTree>
    <p:extLst>
      <p:ext uri="{BB962C8B-B14F-4D97-AF65-F5344CB8AC3E}">
        <p14:creationId xmlns:p14="http://schemas.microsoft.com/office/powerpoint/2010/main" val="1283752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729559" y="1230791"/>
            <a:ext cx="7660241"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Le planning des phases 2/2</a:t>
            </a:r>
          </a:p>
        </p:txBody>
      </p:sp>
      <p:sp>
        <p:nvSpPr>
          <p:cNvPr id="18" name="Rectangle 17"/>
          <p:cNvSpPr/>
          <p:nvPr/>
        </p:nvSpPr>
        <p:spPr>
          <a:xfrm>
            <a:off x="72830" y="1954685"/>
            <a:ext cx="3585643" cy="76272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88" b="1" dirty="0">
                <a:latin typeface="Arial" panose="020B0604020202020204" pitchFamily="34" charset="0"/>
                <a:ea typeface="Calibri Light" panose="020F0302020204030204" pitchFamily="34" charset="0"/>
                <a:cs typeface="Arial" panose="020B0604020202020204" pitchFamily="34" charset="0"/>
              </a:rPr>
              <a:t>Informations</a:t>
            </a:r>
          </a:p>
          <a:p>
            <a:endParaRPr lang="fr-FR" sz="1488" dirty="0">
              <a:latin typeface="Arial" panose="020B0604020202020204" pitchFamily="34" charset="0"/>
              <a:ea typeface="Calibri Light" panose="020F0302020204030204" pitchFamily="34" charset="0"/>
              <a:cs typeface="Arial" panose="020B0604020202020204" pitchFamily="34" charset="0"/>
            </a:endParaRPr>
          </a:p>
          <a:p>
            <a:r>
              <a:rPr lang="fr-FR" sz="1488" dirty="0">
                <a:latin typeface="Arial" panose="020B0604020202020204" pitchFamily="34" charset="0"/>
                <a:ea typeface="Calibri Light" panose="020F0302020204030204" pitchFamily="34" charset="0"/>
                <a:cs typeface="Arial" panose="020B0604020202020204" pitchFamily="34" charset="0"/>
              </a:rPr>
              <a:t>Pour le réaliser, on utilise des abréviations qui ne sont </a:t>
            </a:r>
            <a:r>
              <a:rPr lang="fr-FR" sz="1488" b="1" dirty="0">
                <a:latin typeface="Arial" panose="020B0604020202020204" pitchFamily="34" charset="0"/>
                <a:ea typeface="Calibri Light" panose="020F0302020204030204" pitchFamily="34" charset="0"/>
                <a:cs typeface="Arial" panose="020B0604020202020204" pitchFamily="34" charset="0"/>
              </a:rPr>
              <a:t>ni normalisées, ni conventionnelles.</a:t>
            </a:r>
          </a:p>
          <a:p>
            <a:endParaRPr lang="fr-FR" sz="1488" dirty="0">
              <a:latin typeface="Arial" panose="020B0604020202020204" pitchFamily="34" charset="0"/>
              <a:ea typeface="Calibri Light" panose="020F0302020204030204" pitchFamily="34" charset="0"/>
              <a:cs typeface="Arial" panose="020B0604020202020204" pitchFamily="34" charset="0"/>
            </a:endParaRPr>
          </a:p>
          <a:p>
            <a:r>
              <a:rPr lang="fr-FR" sz="1488" dirty="0">
                <a:latin typeface="Arial" panose="020B0604020202020204" pitchFamily="34" charset="0"/>
                <a:ea typeface="Calibri Light" panose="020F0302020204030204" pitchFamily="34" charset="0"/>
                <a:cs typeface="Arial" panose="020B0604020202020204" pitchFamily="34" charset="0"/>
              </a:rPr>
              <a:t>Non normalisées : Cela veut dire qu'il n'existe pas de règle officielle ou de standard reconnu pour ces abréviations dans le domaine de la menuiserie. Elles ne sont pas établies par une organisation ou une autorité spécifique.</a:t>
            </a:r>
          </a:p>
          <a:p>
            <a:endParaRPr lang="fr-FR" sz="1488" dirty="0">
              <a:latin typeface="Arial" panose="020B0604020202020204" pitchFamily="34" charset="0"/>
              <a:ea typeface="Calibri Light" panose="020F0302020204030204" pitchFamily="34" charset="0"/>
              <a:cs typeface="Arial" panose="020B0604020202020204" pitchFamily="34" charset="0"/>
            </a:endParaRPr>
          </a:p>
          <a:p>
            <a:r>
              <a:rPr lang="fr-FR" sz="1488" dirty="0">
                <a:latin typeface="Arial" panose="020B0604020202020204" pitchFamily="34" charset="0"/>
                <a:ea typeface="Calibri Light" panose="020F0302020204030204" pitchFamily="34" charset="0"/>
                <a:cs typeface="Arial" panose="020B0604020202020204" pitchFamily="34" charset="0"/>
              </a:rPr>
              <a:t>Non conventionnelles : Cela indique que ces abréviations ne sont pas couramment acceptées ou utilisées de manière uniforme par les professionnels de la menuiserie. Elles peuvent varier d'une personne à l'autre, d'une entreprise à l'autre, ou même d'un projet à l'autre.</a:t>
            </a:r>
          </a:p>
        </p:txBody>
      </p:sp>
      <p:sp>
        <p:nvSpPr>
          <p:cNvPr id="22" name="Rectangle 21"/>
          <p:cNvSpPr/>
          <p:nvPr/>
        </p:nvSpPr>
        <p:spPr>
          <a:xfrm>
            <a:off x="3729562" y="1954686"/>
            <a:ext cx="7660239" cy="762729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endParaRPr lang="fr-FR" sz="1736" b="1" dirty="0">
              <a:latin typeface="Arial" panose="020B0604020202020204" pitchFamily="34" charset="0"/>
              <a:ea typeface="Calibri Light" panose="020F0302020204030204" pitchFamily="34" charset="0"/>
              <a:cs typeface="Arial" panose="020B0604020202020204" pitchFamily="34" charset="0"/>
            </a:endParaRPr>
          </a:p>
          <a:p>
            <a:pPr algn="ctr"/>
            <a:r>
              <a:rPr lang="fr-FR" sz="1488" b="1" dirty="0">
                <a:latin typeface="Arial" panose="020B0604020202020204" pitchFamily="34" charset="0"/>
                <a:ea typeface="Calibri Light" panose="020F0302020204030204" pitchFamily="34" charset="0"/>
                <a:cs typeface="Arial" panose="020B0604020202020204" pitchFamily="34" charset="0"/>
              </a:rPr>
              <a:t>Composition du document</a:t>
            </a:r>
          </a:p>
          <a:p>
            <a:endParaRPr lang="fr-FR" sz="1488" b="1" dirty="0">
              <a:latin typeface="Arial" panose="020B0604020202020204" pitchFamily="34" charset="0"/>
              <a:ea typeface="Calibri Light" panose="020F0302020204030204" pitchFamily="34" charset="0"/>
              <a:cs typeface="Arial" panose="020B0604020202020204" pitchFamily="34" charset="0"/>
            </a:endParaRPr>
          </a:p>
          <a:p>
            <a:r>
              <a:rPr lang="fr-FR" sz="1488" b="1" dirty="0">
                <a:latin typeface="Arial" panose="020B0604020202020204" pitchFamily="34" charset="0"/>
                <a:ea typeface="Calibri Light" panose="020F0302020204030204" pitchFamily="34" charset="0"/>
                <a:cs typeface="Arial" panose="020B0604020202020204" pitchFamily="34" charset="0"/>
              </a:rPr>
              <a:t>Le planning des phases </a:t>
            </a:r>
            <a:r>
              <a:rPr lang="fr-FR" sz="1488" dirty="0">
                <a:latin typeface="Arial" panose="020B0604020202020204" pitchFamily="34" charset="0"/>
                <a:ea typeface="Calibri Light" panose="020F0302020204030204" pitchFamily="34" charset="0"/>
                <a:cs typeface="Arial" panose="020B0604020202020204" pitchFamily="34" charset="0"/>
              </a:rPr>
              <a:t>a pour objectif d’organiser le travail à l’atelier, il doit comporté  au minimum :</a:t>
            </a:r>
          </a:p>
          <a:p>
            <a:pPr marL="354359" indent="-354359">
              <a:buFont typeface="Arial" panose="020B0604020202020204" pitchFamily="34" charset="0"/>
              <a:buChar char="•"/>
            </a:pPr>
            <a:r>
              <a:rPr lang="fr-FR" sz="1488" dirty="0">
                <a:latin typeface="Arial" panose="020B0604020202020204" pitchFamily="34" charset="0"/>
                <a:ea typeface="Calibri Light" panose="020F0302020204030204" pitchFamily="34" charset="0"/>
                <a:cs typeface="Arial" panose="020B0604020202020204" pitchFamily="34" charset="0"/>
              </a:rPr>
              <a:t>  Les éléments à réaliser avec leurs repères (que l’on retrouve dans la feuille de débit</a:t>
            </a:r>
          </a:p>
          <a:p>
            <a:pPr marL="354359" indent="-354359">
              <a:buFont typeface="Arial" panose="020B0604020202020204" pitchFamily="34" charset="0"/>
              <a:buChar char="•"/>
            </a:pPr>
            <a:r>
              <a:rPr lang="fr-FR" sz="1488" dirty="0">
                <a:latin typeface="Arial" panose="020B0604020202020204" pitchFamily="34" charset="0"/>
                <a:ea typeface="Calibri Light" panose="020F0302020204030204" pitchFamily="34" charset="0"/>
                <a:cs typeface="Arial" panose="020B0604020202020204" pitchFamily="34" charset="0"/>
              </a:rPr>
              <a:t>  Les différentes phases à réaliser dans un ordre logique d’exécution</a:t>
            </a:r>
          </a:p>
          <a:p>
            <a:endParaRPr lang="fr-FR" sz="1488" dirty="0">
              <a:latin typeface="Arial" panose="020B0604020202020204" pitchFamily="34" charset="0"/>
              <a:ea typeface="Calibri Light" panose="020F0302020204030204" pitchFamily="34" charset="0"/>
              <a:cs typeface="Arial" panose="020B0604020202020204" pitchFamily="34" charset="0"/>
            </a:endParaRPr>
          </a:p>
          <a:p>
            <a:r>
              <a:rPr lang="fr-FR" sz="1488" dirty="0">
                <a:latin typeface="Arial" panose="020B0604020202020204" pitchFamily="34" charset="0"/>
                <a:ea typeface="Calibri Light" panose="020F0302020204030204" pitchFamily="34" charset="0"/>
                <a:cs typeface="Arial" panose="020B0604020202020204" pitchFamily="34" charset="0"/>
              </a:rPr>
              <a:t>Il permet d’avoir une vision globale de la fabrication et d’usiner l’ouvrage de manière rationnelle.</a:t>
            </a:r>
          </a:p>
          <a:p>
            <a:pPr algn="just"/>
            <a:r>
              <a:rPr lang="fr-FR" sz="1736" dirty="0">
                <a:latin typeface="Arial" panose="020B0604020202020204" pitchFamily="34" charset="0"/>
                <a:ea typeface="Calibri Light" panose="020F0302020204030204" pitchFamily="34" charset="0"/>
                <a:cs typeface="Arial" panose="020B0604020202020204" pitchFamily="34" charset="0"/>
              </a:rPr>
              <a:t>  </a:t>
            </a:r>
            <a:endParaRPr lang="fr-BE" sz="1736" dirty="0">
              <a:latin typeface="Arial" panose="020B0604020202020204" pitchFamily="34" charset="0"/>
              <a:ea typeface="Calibri Light" panose="020F0302020204030204" pitchFamily="34" charset="0"/>
              <a:cs typeface="Arial" panose="020B0604020202020204" pitchFamily="34" charset="0"/>
            </a:endParaRPr>
          </a:p>
        </p:txBody>
      </p:sp>
      <p:sp>
        <p:nvSpPr>
          <p:cNvPr id="23" name="Rectangle 22"/>
          <p:cNvSpPr/>
          <p:nvPr/>
        </p:nvSpPr>
        <p:spPr>
          <a:xfrm>
            <a:off x="11460887" y="1976112"/>
            <a:ext cx="3582179" cy="7605866"/>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endParaRPr lang="fr-FR" sz="1488" dirty="0"/>
          </a:p>
          <a:p>
            <a:pPr algn="ctr"/>
            <a:r>
              <a:rPr lang="fr-FR" sz="1736" b="1" dirty="0">
                <a:latin typeface="Arial" panose="020B0604020202020204" pitchFamily="34" charset="0"/>
                <a:cs typeface="Arial" panose="020B0604020202020204" pitchFamily="34" charset="0"/>
              </a:rPr>
              <a:t>Exemple d’abréviation</a:t>
            </a:r>
          </a:p>
        </p:txBody>
      </p:sp>
      <p:sp>
        <p:nvSpPr>
          <p:cNvPr id="12" name="Rectangle 11"/>
          <p:cNvSpPr/>
          <p:nvPr/>
        </p:nvSpPr>
        <p:spPr>
          <a:xfrm>
            <a:off x="72830" y="1230791"/>
            <a:ext cx="3585643"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M. Du Chevreuil</a:t>
            </a:r>
          </a:p>
          <a:p>
            <a:pPr algn="ctr"/>
            <a:r>
              <a:rPr lang="fr-FR" sz="1364" dirty="0">
                <a:latin typeface="Arial" panose="020B0604020202020204" pitchFamily="34" charset="0"/>
                <a:cs typeface="Arial" panose="020B0604020202020204" pitchFamily="34" charset="0"/>
              </a:rPr>
              <a:t>Professeur en génie industriel bois</a:t>
            </a:r>
          </a:p>
        </p:txBody>
      </p:sp>
      <p:graphicFrame>
        <p:nvGraphicFramePr>
          <p:cNvPr id="16" name="Table 15"/>
          <p:cNvGraphicFramePr>
            <a:graphicFrameLocks noGrp="1"/>
          </p:cNvGraphicFramePr>
          <p:nvPr>
            <p:extLst/>
          </p:nvPr>
        </p:nvGraphicFramePr>
        <p:xfrm>
          <a:off x="11553587" y="3387032"/>
          <a:ext cx="3396772" cy="4787944"/>
        </p:xfrm>
        <a:graphic>
          <a:graphicData uri="http://schemas.openxmlformats.org/drawingml/2006/table">
            <a:tbl>
              <a:tblPr firstRow="1" bandRow="1">
                <a:tableStyleId>{5940675A-B579-460E-94D1-54222C63F5DA}</a:tableStyleId>
              </a:tblPr>
              <a:tblGrid>
                <a:gridCol w="1698386">
                  <a:extLst>
                    <a:ext uri="{9D8B030D-6E8A-4147-A177-3AD203B41FA5}">
                      <a16:colId xmlns:a16="http://schemas.microsoft.com/office/drawing/2014/main" val="564577847"/>
                    </a:ext>
                  </a:extLst>
                </a:gridCol>
                <a:gridCol w="1698386">
                  <a:extLst>
                    <a:ext uri="{9D8B030D-6E8A-4147-A177-3AD203B41FA5}">
                      <a16:colId xmlns:a16="http://schemas.microsoft.com/office/drawing/2014/main" val="3182271460"/>
                    </a:ext>
                  </a:extLst>
                </a:gridCol>
              </a:tblGrid>
              <a:tr h="340185">
                <a:tc>
                  <a:txBody>
                    <a:bodyPr/>
                    <a:lstStyle/>
                    <a:p>
                      <a:pPr algn="ctr"/>
                      <a:r>
                        <a:rPr lang="fr-FR" sz="1500" dirty="0">
                          <a:latin typeface="Arial" panose="020B0604020202020204" pitchFamily="34" charset="0"/>
                          <a:cs typeface="Arial" panose="020B0604020202020204" pitchFamily="34" charset="0"/>
                        </a:rPr>
                        <a:t>Usinage</a:t>
                      </a:r>
                    </a:p>
                  </a:txBody>
                  <a:tcPr marL="113395" marR="113395" marT="56698" marB="56698" anchor="ctr">
                    <a:solidFill>
                      <a:schemeClr val="bg2"/>
                    </a:solidFill>
                  </a:tcPr>
                </a:tc>
                <a:tc>
                  <a:txBody>
                    <a:bodyPr/>
                    <a:lstStyle/>
                    <a:p>
                      <a:pPr algn="ctr"/>
                      <a:r>
                        <a:rPr lang="fr-FR" sz="1500" dirty="0">
                          <a:latin typeface="Arial" panose="020B0604020202020204" pitchFamily="34" charset="0"/>
                          <a:cs typeface="Arial" panose="020B0604020202020204" pitchFamily="34" charset="0"/>
                        </a:rPr>
                        <a:t>Abréviation</a:t>
                      </a:r>
                    </a:p>
                  </a:txBody>
                  <a:tcPr marL="113395" marR="113395" marT="56698" marB="56698" anchor="ctr">
                    <a:solidFill>
                      <a:schemeClr val="bg2"/>
                    </a:solidFill>
                  </a:tcPr>
                </a:tc>
                <a:extLst>
                  <a:ext uri="{0D108BD9-81ED-4DB2-BD59-A6C34878D82A}">
                    <a16:rowId xmlns:a16="http://schemas.microsoft.com/office/drawing/2014/main" val="3805968682"/>
                  </a:ext>
                </a:extLst>
              </a:tr>
              <a:tr h="340185">
                <a:tc>
                  <a:txBody>
                    <a:bodyPr/>
                    <a:lstStyle/>
                    <a:p>
                      <a:pPr algn="ctr"/>
                      <a:r>
                        <a:rPr lang="fr-FR" sz="1500" dirty="0">
                          <a:latin typeface="Arial" panose="020B0604020202020204" pitchFamily="34" charset="0"/>
                          <a:cs typeface="Arial" panose="020B0604020202020204" pitchFamily="34" charset="0"/>
                        </a:rPr>
                        <a:t>Tronçonnage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TRO</a:t>
                      </a:r>
                    </a:p>
                  </a:txBody>
                  <a:tcPr marL="113395" marR="113395" marT="56698" marB="56698" anchor="ctr"/>
                </a:tc>
                <a:extLst>
                  <a:ext uri="{0D108BD9-81ED-4DB2-BD59-A6C34878D82A}">
                    <a16:rowId xmlns:a16="http://schemas.microsoft.com/office/drawing/2014/main" val="3157170513"/>
                  </a:ext>
                </a:extLst>
              </a:tr>
              <a:tr h="340185">
                <a:tc>
                  <a:txBody>
                    <a:bodyPr/>
                    <a:lstStyle/>
                    <a:p>
                      <a:pPr algn="ctr"/>
                      <a:r>
                        <a:rPr lang="fr-FR" sz="1500" dirty="0">
                          <a:latin typeface="Arial" panose="020B0604020202020204" pitchFamily="34" charset="0"/>
                          <a:cs typeface="Arial" panose="020B0604020202020204" pitchFamily="34" charset="0"/>
                        </a:rPr>
                        <a:t>Délignage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DEL</a:t>
                      </a:r>
                    </a:p>
                  </a:txBody>
                  <a:tcPr marL="113395" marR="113395" marT="56698" marB="56698" anchor="ctr"/>
                </a:tc>
                <a:extLst>
                  <a:ext uri="{0D108BD9-81ED-4DB2-BD59-A6C34878D82A}">
                    <a16:rowId xmlns:a16="http://schemas.microsoft.com/office/drawing/2014/main" val="846603218"/>
                  </a:ext>
                </a:extLst>
              </a:tr>
              <a:tr h="340185">
                <a:tc>
                  <a:txBody>
                    <a:bodyPr/>
                    <a:lstStyle/>
                    <a:p>
                      <a:pPr algn="ctr"/>
                      <a:r>
                        <a:rPr lang="fr-FR" sz="1500" dirty="0">
                          <a:latin typeface="Arial" panose="020B0604020202020204" pitchFamily="34" charset="0"/>
                          <a:cs typeface="Arial" panose="020B0604020202020204" pitchFamily="34" charset="0"/>
                        </a:rPr>
                        <a:t>Rabotage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RAB</a:t>
                      </a:r>
                    </a:p>
                  </a:txBody>
                  <a:tcPr marL="113395" marR="113395" marT="56698" marB="56698" anchor="ctr"/>
                </a:tc>
                <a:extLst>
                  <a:ext uri="{0D108BD9-81ED-4DB2-BD59-A6C34878D82A}">
                    <a16:rowId xmlns:a16="http://schemas.microsoft.com/office/drawing/2014/main" val="538938565"/>
                  </a:ext>
                </a:extLst>
              </a:tr>
              <a:tr h="340185">
                <a:tc>
                  <a:txBody>
                    <a:bodyPr/>
                    <a:lstStyle/>
                    <a:p>
                      <a:pPr algn="ctr"/>
                      <a:r>
                        <a:rPr lang="fr-FR" sz="1500" dirty="0">
                          <a:latin typeface="Arial" panose="020B0604020202020204" pitchFamily="34" charset="0"/>
                          <a:cs typeface="Arial" panose="020B0604020202020204" pitchFamily="34" charset="0"/>
                        </a:rPr>
                        <a:t>Corroyage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COR</a:t>
                      </a:r>
                    </a:p>
                  </a:txBody>
                  <a:tcPr marL="113395" marR="113395" marT="56698" marB="56698" anchor="ctr"/>
                </a:tc>
                <a:extLst>
                  <a:ext uri="{0D108BD9-81ED-4DB2-BD59-A6C34878D82A}">
                    <a16:rowId xmlns:a16="http://schemas.microsoft.com/office/drawing/2014/main" val="1241955898"/>
                  </a:ext>
                </a:extLst>
              </a:tr>
              <a:tr h="340185">
                <a:tc>
                  <a:txBody>
                    <a:bodyPr/>
                    <a:lstStyle/>
                    <a:p>
                      <a:pPr algn="ctr"/>
                      <a:r>
                        <a:rPr lang="fr-FR" sz="1500" dirty="0">
                          <a:latin typeface="Arial" panose="020B0604020202020204" pitchFamily="34" charset="0"/>
                          <a:cs typeface="Arial" panose="020B0604020202020204" pitchFamily="34" charset="0"/>
                        </a:rPr>
                        <a:t>Rainurage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RAI</a:t>
                      </a:r>
                    </a:p>
                  </a:txBody>
                  <a:tcPr marL="113395" marR="113395" marT="56698" marB="56698" anchor="ctr"/>
                </a:tc>
                <a:extLst>
                  <a:ext uri="{0D108BD9-81ED-4DB2-BD59-A6C34878D82A}">
                    <a16:rowId xmlns:a16="http://schemas.microsoft.com/office/drawing/2014/main" val="3318354082"/>
                  </a:ext>
                </a:extLst>
              </a:tr>
              <a:tr h="340185">
                <a:tc>
                  <a:txBody>
                    <a:bodyPr/>
                    <a:lstStyle/>
                    <a:p>
                      <a:pPr algn="ctr"/>
                      <a:r>
                        <a:rPr lang="fr-FR" sz="1500" dirty="0">
                          <a:latin typeface="Arial" panose="020B0604020202020204" pitchFamily="34" charset="0"/>
                          <a:cs typeface="Arial" panose="020B0604020202020204" pitchFamily="34" charset="0"/>
                        </a:rPr>
                        <a:t>Profilage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PRO</a:t>
                      </a:r>
                    </a:p>
                  </a:txBody>
                  <a:tcPr marL="113395" marR="113395" marT="56698" marB="56698" anchor="ctr"/>
                </a:tc>
                <a:extLst>
                  <a:ext uri="{0D108BD9-81ED-4DB2-BD59-A6C34878D82A}">
                    <a16:rowId xmlns:a16="http://schemas.microsoft.com/office/drawing/2014/main" val="2910621161"/>
                  </a:ext>
                </a:extLst>
              </a:tr>
              <a:tr h="340185">
                <a:tc>
                  <a:txBody>
                    <a:bodyPr/>
                    <a:lstStyle/>
                    <a:p>
                      <a:pPr algn="ctr"/>
                      <a:r>
                        <a:rPr lang="fr-FR" sz="1500" dirty="0">
                          <a:latin typeface="Arial" panose="020B0604020202020204" pitchFamily="34" charset="0"/>
                          <a:cs typeface="Arial" panose="020B0604020202020204" pitchFamily="34" charset="0"/>
                        </a:rPr>
                        <a:t>Tenonnage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TEN</a:t>
                      </a:r>
                    </a:p>
                  </a:txBody>
                  <a:tcPr marL="113395" marR="113395" marT="56698" marB="56698" anchor="ctr"/>
                </a:tc>
                <a:extLst>
                  <a:ext uri="{0D108BD9-81ED-4DB2-BD59-A6C34878D82A}">
                    <a16:rowId xmlns:a16="http://schemas.microsoft.com/office/drawing/2014/main" val="2384331588"/>
                  </a:ext>
                </a:extLst>
              </a:tr>
              <a:tr h="340185">
                <a:tc>
                  <a:txBody>
                    <a:bodyPr/>
                    <a:lstStyle/>
                    <a:p>
                      <a:pPr algn="ctr"/>
                      <a:r>
                        <a:rPr lang="fr-FR" sz="1500" dirty="0">
                          <a:latin typeface="Arial" panose="020B0604020202020204" pitchFamily="34" charset="0"/>
                          <a:cs typeface="Arial" panose="020B0604020202020204" pitchFamily="34" charset="0"/>
                        </a:rPr>
                        <a:t>Mortaisage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MOR</a:t>
                      </a:r>
                    </a:p>
                  </a:txBody>
                  <a:tcPr marL="113395" marR="113395" marT="56698" marB="56698" anchor="ctr"/>
                </a:tc>
                <a:extLst>
                  <a:ext uri="{0D108BD9-81ED-4DB2-BD59-A6C34878D82A}">
                    <a16:rowId xmlns:a16="http://schemas.microsoft.com/office/drawing/2014/main" val="2893649626"/>
                  </a:ext>
                </a:extLst>
              </a:tr>
              <a:tr h="340185">
                <a:tc>
                  <a:txBody>
                    <a:bodyPr/>
                    <a:lstStyle/>
                    <a:p>
                      <a:pPr algn="ctr"/>
                      <a:r>
                        <a:rPr lang="fr-FR" sz="1500" dirty="0">
                          <a:latin typeface="Arial" panose="020B0604020202020204" pitchFamily="34" charset="0"/>
                          <a:cs typeface="Arial" panose="020B0604020202020204" pitchFamily="34" charset="0"/>
                        </a:rPr>
                        <a:t>Perçage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PER</a:t>
                      </a:r>
                    </a:p>
                  </a:txBody>
                  <a:tcPr marL="113395" marR="113395" marT="56698" marB="56698" anchor="ctr"/>
                </a:tc>
                <a:extLst>
                  <a:ext uri="{0D108BD9-81ED-4DB2-BD59-A6C34878D82A}">
                    <a16:rowId xmlns:a16="http://schemas.microsoft.com/office/drawing/2014/main" val="2594712325"/>
                  </a:ext>
                </a:extLst>
              </a:tr>
              <a:tr h="340185">
                <a:tc>
                  <a:txBody>
                    <a:bodyPr/>
                    <a:lstStyle/>
                    <a:p>
                      <a:pPr algn="ctr"/>
                      <a:r>
                        <a:rPr lang="fr-FR" sz="1500" dirty="0">
                          <a:latin typeface="Arial" panose="020B0604020202020204" pitchFamily="34" charset="0"/>
                          <a:cs typeface="Arial" panose="020B0604020202020204" pitchFamily="34" charset="0"/>
                        </a:rPr>
                        <a:t>Ponçage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PON</a:t>
                      </a:r>
                    </a:p>
                  </a:txBody>
                  <a:tcPr marL="113395" marR="113395" marT="56698" marB="56698" anchor="ctr"/>
                </a:tc>
                <a:extLst>
                  <a:ext uri="{0D108BD9-81ED-4DB2-BD59-A6C34878D82A}">
                    <a16:rowId xmlns:a16="http://schemas.microsoft.com/office/drawing/2014/main" val="2867135433"/>
                  </a:ext>
                </a:extLst>
              </a:tr>
              <a:tr h="340185">
                <a:tc>
                  <a:txBody>
                    <a:bodyPr/>
                    <a:lstStyle/>
                    <a:p>
                      <a:pPr algn="ctr"/>
                      <a:r>
                        <a:rPr lang="fr-FR" sz="1500" dirty="0">
                          <a:latin typeface="Arial" panose="020B0604020202020204" pitchFamily="34" charset="0"/>
                          <a:cs typeface="Arial" panose="020B0604020202020204" pitchFamily="34" charset="0"/>
                        </a:rPr>
                        <a:t>Montage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MON</a:t>
                      </a:r>
                    </a:p>
                  </a:txBody>
                  <a:tcPr marL="113395" marR="113395" marT="56698" marB="56698" anchor="ctr"/>
                </a:tc>
                <a:extLst>
                  <a:ext uri="{0D108BD9-81ED-4DB2-BD59-A6C34878D82A}">
                    <a16:rowId xmlns:a16="http://schemas.microsoft.com/office/drawing/2014/main" val="3662250094"/>
                  </a:ext>
                </a:extLst>
              </a:tr>
              <a:tr h="340185">
                <a:tc>
                  <a:txBody>
                    <a:bodyPr/>
                    <a:lstStyle/>
                    <a:p>
                      <a:pPr algn="ctr"/>
                      <a:r>
                        <a:rPr lang="fr-FR" sz="1500" dirty="0">
                          <a:latin typeface="Arial" panose="020B0604020202020204" pitchFamily="34" charset="0"/>
                          <a:cs typeface="Arial" panose="020B0604020202020204" pitchFamily="34" charset="0"/>
                        </a:rPr>
                        <a:t>Finition</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FIN</a:t>
                      </a:r>
                    </a:p>
                  </a:txBody>
                  <a:tcPr marL="113395" marR="113395" marT="56698" marB="56698" anchor="ctr"/>
                </a:tc>
                <a:extLst>
                  <a:ext uri="{0D108BD9-81ED-4DB2-BD59-A6C34878D82A}">
                    <a16:rowId xmlns:a16="http://schemas.microsoft.com/office/drawing/2014/main" val="753994126"/>
                  </a:ext>
                </a:extLst>
              </a:tr>
              <a:tr h="340185">
                <a:tc>
                  <a:txBody>
                    <a:bodyPr/>
                    <a:lstStyle/>
                    <a:p>
                      <a:pPr algn="ctr"/>
                      <a:r>
                        <a:rPr lang="fr-FR" sz="1500" dirty="0">
                          <a:latin typeface="Arial" panose="020B0604020202020204" pitchFamily="34" charset="0"/>
                          <a:cs typeface="Arial" panose="020B0604020202020204" pitchFamily="34" charset="0"/>
                        </a:rPr>
                        <a:t>Traçage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TRA</a:t>
                      </a:r>
                    </a:p>
                  </a:txBody>
                  <a:tcPr marL="113395" marR="113395" marT="56698" marB="56698" anchor="ctr"/>
                </a:tc>
                <a:extLst>
                  <a:ext uri="{0D108BD9-81ED-4DB2-BD59-A6C34878D82A}">
                    <a16:rowId xmlns:a16="http://schemas.microsoft.com/office/drawing/2014/main" val="1383729664"/>
                  </a:ext>
                </a:extLst>
              </a:tr>
            </a:tbl>
          </a:graphicData>
        </a:graphic>
      </p:graphicFrame>
      <p:sp>
        <p:nvSpPr>
          <p:cNvPr id="19" name="Rounded Rectangle 18"/>
          <p:cNvSpPr/>
          <p:nvPr/>
        </p:nvSpPr>
        <p:spPr>
          <a:xfrm>
            <a:off x="5094507" y="4938423"/>
            <a:ext cx="4301749" cy="47806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488" dirty="0">
                <a:latin typeface="Arial" panose="020B0604020202020204" pitchFamily="34" charset="0"/>
                <a:cs typeface="Arial" panose="020B0604020202020204" pitchFamily="34" charset="0"/>
              </a:rPr>
              <a:t>Exemple de planning des phases</a:t>
            </a:r>
          </a:p>
        </p:txBody>
      </p:sp>
      <p:graphicFrame>
        <p:nvGraphicFramePr>
          <p:cNvPr id="20" name="Table 19"/>
          <p:cNvGraphicFramePr>
            <a:graphicFrameLocks noGrp="1"/>
          </p:cNvGraphicFramePr>
          <p:nvPr>
            <p:extLst/>
          </p:nvPr>
        </p:nvGraphicFramePr>
        <p:xfrm>
          <a:off x="3835919" y="5638003"/>
          <a:ext cx="7447519" cy="2119803"/>
        </p:xfrm>
        <a:graphic>
          <a:graphicData uri="http://schemas.openxmlformats.org/drawingml/2006/table">
            <a:tbl>
              <a:tblPr firstRow="1" bandRow="1">
                <a:tableStyleId>{5940675A-B579-460E-94D1-54222C63F5DA}</a:tableStyleId>
              </a:tblPr>
              <a:tblGrid>
                <a:gridCol w="1406991">
                  <a:extLst>
                    <a:ext uri="{9D8B030D-6E8A-4147-A177-3AD203B41FA5}">
                      <a16:colId xmlns:a16="http://schemas.microsoft.com/office/drawing/2014/main" val="2540644830"/>
                    </a:ext>
                  </a:extLst>
                </a:gridCol>
                <a:gridCol w="6040528">
                  <a:extLst>
                    <a:ext uri="{9D8B030D-6E8A-4147-A177-3AD203B41FA5}">
                      <a16:colId xmlns:a16="http://schemas.microsoft.com/office/drawing/2014/main" val="1950610652"/>
                    </a:ext>
                  </a:extLst>
                </a:gridCol>
              </a:tblGrid>
              <a:tr h="549911">
                <a:tc>
                  <a:txBody>
                    <a:bodyPr/>
                    <a:lstStyle/>
                    <a:p>
                      <a:pPr algn="ctr"/>
                      <a:r>
                        <a:rPr lang="fr-FR" sz="1700" dirty="0">
                          <a:latin typeface="Arial" panose="020B0604020202020204" pitchFamily="34" charset="0"/>
                          <a:cs typeface="Arial" panose="020B0604020202020204" pitchFamily="34" charset="0"/>
                        </a:rPr>
                        <a:t>Elément</a:t>
                      </a:r>
                    </a:p>
                  </a:txBody>
                  <a:tcPr marL="113395" marR="113395" marT="56698" marB="56698" anchor="ctr"/>
                </a:tc>
                <a:tc>
                  <a:txBody>
                    <a:bodyPr/>
                    <a:lstStyle/>
                    <a:p>
                      <a:pPr algn="ctr"/>
                      <a:r>
                        <a:rPr lang="fr-FR" sz="1700" dirty="0">
                          <a:latin typeface="Arial" panose="020B0604020202020204" pitchFamily="34" charset="0"/>
                          <a:cs typeface="Arial" panose="020B0604020202020204" pitchFamily="34" charset="0"/>
                        </a:rPr>
                        <a:t>Opérations</a:t>
                      </a:r>
                    </a:p>
                  </a:txBody>
                  <a:tcPr marL="113395" marR="113395" marT="56698" marB="56698" anchor="ctr"/>
                </a:tc>
                <a:extLst>
                  <a:ext uri="{0D108BD9-81ED-4DB2-BD59-A6C34878D82A}">
                    <a16:rowId xmlns:a16="http://schemas.microsoft.com/office/drawing/2014/main" val="818032633"/>
                  </a:ext>
                </a:extLst>
              </a:tr>
              <a:tr h="784946">
                <a:tc>
                  <a:txBody>
                    <a:bodyPr/>
                    <a:lstStyle/>
                    <a:p>
                      <a:pPr algn="ctr"/>
                      <a:r>
                        <a:rPr lang="fr-FR" sz="1700" dirty="0">
                          <a:latin typeface="Arial" panose="020B0604020202020204" pitchFamily="34" charset="0"/>
                          <a:cs typeface="Arial" panose="020B0604020202020204" pitchFamily="34" charset="0"/>
                        </a:rPr>
                        <a:t>101</a:t>
                      </a:r>
                    </a:p>
                  </a:txBody>
                  <a:tcPr marL="113395" marR="113395" marT="56698" marB="56698" anchor="ctr"/>
                </a:tc>
                <a:tc rowSpan="2">
                  <a:txBody>
                    <a:bodyPr/>
                    <a:lstStyle/>
                    <a:p>
                      <a:pPr algn="ctr"/>
                      <a:endParaRPr lang="fr-FR" sz="1700" dirty="0">
                        <a:latin typeface="Arial" panose="020B0604020202020204" pitchFamily="34" charset="0"/>
                        <a:cs typeface="Arial" panose="020B0604020202020204" pitchFamily="34" charset="0"/>
                      </a:endParaRPr>
                    </a:p>
                  </a:txBody>
                  <a:tcPr marL="113395" marR="113395" marT="56698" marB="56698" anchor="ctr"/>
                </a:tc>
                <a:extLst>
                  <a:ext uri="{0D108BD9-81ED-4DB2-BD59-A6C34878D82A}">
                    <a16:rowId xmlns:a16="http://schemas.microsoft.com/office/drawing/2014/main" val="186919508"/>
                  </a:ext>
                </a:extLst>
              </a:tr>
              <a:tr h="784946">
                <a:tc>
                  <a:txBody>
                    <a:bodyPr/>
                    <a:lstStyle/>
                    <a:p>
                      <a:pPr algn="ctr"/>
                      <a:r>
                        <a:rPr lang="fr-FR" sz="1700" dirty="0">
                          <a:latin typeface="Arial" panose="020B0604020202020204" pitchFamily="34" charset="0"/>
                          <a:cs typeface="Arial" panose="020B0604020202020204" pitchFamily="34" charset="0"/>
                        </a:rPr>
                        <a:t>102</a:t>
                      </a:r>
                    </a:p>
                  </a:txBody>
                  <a:tcPr marL="113395" marR="113395" marT="56698" marB="56698" anchor="ctr"/>
                </a:tc>
                <a:tc vMerge="1">
                  <a:txBody>
                    <a:bodyPr/>
                    <a:lstStyle/>
                    <a:p>
                      <a:pPr algn="ctr"/>
                      <a:endParaRPr lang="fr-FR" dirty="0"/>
                    </a:p>
                  </a:txBody>
                  <a:tcPr anchor="ctr"/>
                </a:tc>
                <a:extLst>
                  <a:ext uri="{0D108BD9-81ED-4DB2-BD59-A6C34878D82A}">
                    <a16:rowId xmlns:a16="http://schemas.microsoft.com/office/drawing/2014/main" val="3143737863"/>
                  </a:ext>
                </a:extLst>
              </a:tr>
            </a:tbl>
          </a:graphicData>
        </a:graphic>
      </p:graphicFrame>
      <p:sp>
        <p:nvSpPr>
          <p:cNvPr id="21" name="Rounded Rectangle 20"/>
          <p:cNvSpPr/>
          <p:nvPr/>
        </p:nvSpPr>
        <p:spPr>
          <a:xfrm>
            <a:off x="5394623" y="6407893"/>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COR</a:t>
            </a:r>
          </a:p>
        </p:txBody>
      </p:sp>
      <p:cxnSp>
        <p:nvCxnSpPr>
          <p:cNvPr id="24" name="Straight Connector 23"/>
          <p:cNvCxnSpPr>
            <a:stCxn id="21" idx="3"/>
            <a:endCxn id="25" idx="1"/>
          </p:cNvCxnSpPr>
          <p:nvPr/>
        </p:nvCxnSpPr>
        <p:spPr>
          <a:xfrm>
            <a:off x="6128113" y="6612035"/>
            <a:ext cx="253739" cy="1901"/>
          </a:xfrm>
          <a:prstGeom prst="line">
            <a:avLst/>
          </a:prstGeom>
          <a:ln w="28575"/>
        </p:spPr>
        <p:style>
          <a:lnRef idx="2">
            <a:schemeClr val="dk1"/>
          </a:lnRef>
          <a:fillRef idx="1">
            <a:schemeClr val="lt1"/>
          </a:fillRef>
          <a:effectRef idx="0">
            <a:schemeClr val="dk1"/>
          </a:effectRef>
          <a:fontRef idx="minor">
            <a:schemeClr val="dk1"/>
          </a:fontRef>
        </p:style>
      </p:cxnSp>
      <p:sp>
        <p:nvSpPr>
          <p:cNvPr id="25" name="Rounded Rectangle 24"/>
          <p:cNvSpPr/>
          <p:nvPr/>
        </p:nvSpPr>
        <p:spPr>
          <a:xfrm>
            <a:off x="6381849" y="6409794"/>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TRA</a:t>
            </a:r>
          </a:p>
        </p:txBody>
      </p:sp>
      <p:cxnSp>
        <p:nvCxnSpPr>
          <p:cNvPr id="26" name="Straight Connector 25"/>
          <p:cNvCxnSpPr>
            <a:stCxn id="25" idx="3"/>
            <a:endCxn id="33" idx="1"/>
          </p:cNvCxnSpPr>
          <p:nvPr/>
        </p:nvCxnSpPr>
        <p:spPr>
          <a:xfrm flipV="1">
            <a:off x="7115339" y="6612035"/>
            <a:ext cx="260088" cy="1901"/>
          </a:xfrm>
          <a:prstGeom prst="line">
            <a:avLst/>
          </a:prstGeom>
          <a:ln w="28575"/>
        </p:spPr>
        <p:style>
          <a:lnRef idx="2">
            <a:schemeClr val="dk1"/>
          </a:lnRef>
          <a:fillRef idx="1">
            <a:schemeClr val="lt1"/>
          </a:fillRef>
          <a:effectRef idx="0">
            <a:schemeClr val="dk1"/>
          </a:effectRef>
          <a:fontRef idx="minor">
            <a:schemeClr val="dk1"/>
          </a:fontRef>
        </p:style>
      </p:cxnSp>
      <p:sp>
        <p:nvSpPr>
          <p:cNvPr id="27" name="Rounded Rectangle 26"/>
          <p:cNvSpPr/>
          <p:nvPr/>
        </p:nvSpPr>
        <p:spPr>
          <a:xfrm>
            <a:off x="8365772" y="6407893"/>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TRO</a:t>
            </a:r>
          </a:p>
        </p:txBody>
      </p:sp>
      <p:cxnSp>
        <p:nvCxnSpPr>
          <p:cNvPr id="32" name="Straight Connector 31"/>
          <p:cNvCxnSpPr>
            <a:stCxn id="27" idx="3"/>
            <a:endCxn id="48" idx="0"/>
          </p:cNvCxnSpPr>
          <p:nvPr/>
        </p:nvCxnSpPr>
        <p:spPr>
          <a:xfrm>
            <a:off x="9099260" y="6612034"/>
            <a:ext cx="637872" cy="478385"/>
          </a:xfrm>
          <a:prstGeom prst="line">
            <a:avLst/>
          </a:prstGeom>
          <a:ln w="28575"/>
        </p:spPr>
        <p:style>
          <a:lnRef idx="2">
            <a:schemeClr val="dk1"/>
          </a:lnRef>
          <a:fillRef idx="1">
            <a:schemeClr val="lt1"/>
          </a:fillRef>
          <a:effectRef idx="0">
            <a:schemeClr val="dk1"/>
          </a:effectRef>
          <a:fontRef idx="minor">
            <a:schemeClr val="dk1"/>
          </a:fontRef>
        </p:style>
      </p:cxnSp>
      <p:sp>
        <p:nvSpPr>
          <p:cNvPr id="33" name="Rounded Rectangle 32"/>
          <p:cNvSpPr/>
          <p:nvPr/>
        </p:nvSpPr>
        <p:spPr>
          <a:xfrm>
            <a:off x="7375424" y="6407893"/>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MOR</a:t>
            </a:r>
          </a:p>
        </p:txBody>
      </p:sp>
      <p:cxnSp>
        <p:nvCxnSpPr>
          <p:cNvPr id="34" name="Straight Connector 33"/>
          <p:cNvCxnSpPr>
            <a:stCxn id="33" idx="3"/>
            <a:endCxn id="27" idx="1"/>
          </p:cNvCxnSpPr>
          <p:nvPr/>
        </p:nvCxnSpPr>
        <p:spPr>
          <a:xfrm>
            <a:off x="8108911" y="6612034"/>
            <a:ext cx="256862" cy="0"/>
          </a:xfrm>
          <a:prstGeom prst="line">
            <a:avLst/>
          </a:prstGeom>
          <a:ln w="28575"/>
        </p:spPr>
        <p:style>
          <a:lnRef idx="2">
            <a:schemeClr val="dk1"/>
          </a:lnRef>
          <a:fillRef idx="1">
            <a:schemeClr val="lt1"/>
          </a:fillRef>
          <a:effectRef idx="0">
            <a:schemeClr val="dk1"/>
          </a:effectRef>
          <a:fontRef idx="minor">
            <a:schemeClr val="dk1"/>
          </a:fontRef>
        </p:style>
      </p:cxnSp>
      <p:sp>
        <p:nvSpPr>
          <p:cNvPr id="38" name="Rounded Rectangle 37"/>
          <p:cNvSpPr/>
          <p:nvPr/>
        </p:nvSpPr>
        <p:spPr>
          <a:xfrm>
            <a:off x="5394623" y="7090420"/>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COR</a:t>
            </a:r>
          </a:p>
        </p:txBody>
      </p:sp>
      <p:cxnSp>
        <p:nvCxnSpPr>
          <p:cNvPr id="39" name="Straight Connector 38"/>
          <p:cNvCxnSpPr>
            <a:stCxn id="38" idx="3"/>
            <a:endCxn id="40" idx="1"/>
          </p:cNvCxnSpPr>
          <p:nvPr/>
        </p:nvCxnSpPr>
        <p:spPr>
          <a:xfrm>
            <a:off x="6128113" y="7294562"/>
            <a:ext cx="256966" cy="10527"/>
          </a:xfrm>
          <a:prstGeom prst="line">
            <a:avLst/>
          </a:prstGeom>
          <a:ln w="28575"/>
        </p:spPr>
        <p:style>
          <a:lnRef idx="2">
            <a:schemeClr val="dk1"/>
          </a:lnRef>
          <a:fillRef idx="1">
            <a:schemeClr val="lt1"/>
          </a:fillRef>
          <a:effectRef idx="0">
            <a:schemeClr val="dk1"/>
          </a:effectRef>
          <a:fontRef idx="minor">
            <a:schemeClr val="dk1"/>
          </a:fontRef>
        </p:style>
      </p:cxnSp>
      <p:sp>
        <p:nvSpPr>
          <p:cNvPr id="40" name="Rounded Rectangle 39"/>
          <p:cNvSpPr/>
          <p:nvPr/>
        </p:nvSpPr>
        <p:spPr>
          <a:xfrm>
            <a:off x="6385076" y="7100947"/>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TRA</a:t>
            </a:r>
          </a:p>
        </p:txBody>
      </p:sp>
      <p:cxnSp>
        <p:nvCxnSpPr>
          <p:cNvPr id="41" name="Straight Connector 40"/>
          <p:cNvCxnSpPr>
            <a:stCxn id="40" idx="3"/>
            <a:endCxn id="42" idx="1"/>
          </p:cNvCxnSpPr>
          <p:nvPr/>
        </p:nvCxnSpPr>
        <p:spPr>
          <a:xfrm flipV="1">
            <a:off x="7118565" y="7294562"/>
            <a:ext cx="256862" cy="10527"/>
          </a:xfrm>
          <a:prstGeom prst="line">
            <a:avLst/>
          </a:prstGeom>
          <a:ln w="28575"/>
        </p:spPr>
        <p:style>
          <a:lnRef idx="2">
            <a:schemeClr val="dk1"/>
          </a:lnRef>
          <a:fillRef idx="1">
            <a:schemeClr val="lt1"/>
          </a:fillRef>
          <a:effectRef idx="0">
            <a:schemeClr val="dk1"/>
          </a:effectRef>
          <a:fontRef idx="minor">
            <a:schemeClr val="dk1"/>
          </a:fontRef>
        </p:style>
      </p:cxnSp>
      <p:sp>
        <p:nvSpPr>
          <p:cNvPr id="42" name="Rounded Rectangle 41"/>
          <p:cNvSpPr/>
          <p:nvPr/>
        </p:nvSpPr>
        <p:spPr>
          <a:xfrm>
            <a:off x="7375424" y="7090420"/>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TEN</a:t>
            </a:r>
          </a:p>
        </p:txBody>
      </p:sp>
      <p:cxnSp>
        <p:nvCxnSpPr>
          <p:cNvPr id="43" name="Straight Connector 42"/>
          <p:cNvCxnSpPr>
            <a:stCxn id="42" idx="3"/>
            <a:endCxn id="44" idx="1"/>
          </p:cNvCxnSpPr>
          <p:nvPr/>
        </p:nvCxnSpPr>
        <p:spPr>
          <a:xfrm>
            <a:off x="8108914" y="7294560"/>
            <a:ext cx="256862" cy="2698"/>
          </a:xfrm>
          <a:prstGeom prst="line">
            <a:avLst/>
          </a:prstGeom>
          <a:ln w="28575"/>
        </p:spPr>
        <p:style>
          <a:lnRef idx="2">
            <a:schemeClr val="dk1"/>
          </a:lnRef>
          <a:fillRef idx="1">
            <a:schemeClr val="lt1"/>
          </a:fillRef>
          <a:effectRef idx="0">
            <a:schemeClr val="dk1"/>
          </a:effectRef>
          <a:fontRef idx="minor">
            <a:schemeClr val="dk1"/>
          </a:fontRef>
        </p:style>
      </p:cxnSp>
      <p:sp>
        <p:nvSpPr>
          <p:cNvPr id="44" name="Rounded Rectangle 43"/>
          <p:cNvSpPr/>
          <p:nvPr/>
        </p:nvSpPr>
        <p:spPr>
          <a:xfrm>
            <a:off x="8365772" y="7093119"/>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PRO</a:t>
            </a:r>
          </a:p>
        </p:txBody>
      </p:sp>
      <p:cxnSp>
        <p:nvCxnSpPr>
          <p:cNvPr id="45" name="Straight Connector 44"/>
          <p:cNvCxnSpPr>
            <a:stCxn id="44" idx="3"/>
            <a:endCxn id="48" idx="1"/>
          </p:cNvCxnSpPr>
          <p:nvPr/>
        </p:nvCxnSpPr>
        <p:spPr>
          <a:xfrm flipV="1">
            <a:off x="9099259" y="7294560"/>
            <a:ext cx="271129" cy="2698"/>
          </a:xfrm>
          <a:prstGeom prst="line">
            <a:avLst/>
          </a:prstGeom>
          <a:ln w="28575"/>
        </p:spPr>
        <p:style>
          <a:lnRef idx="2">
            <a:schemeClr val="dk1"/>
          </a:lnRef>
          <a:fillRef idx="1">
            <a:schemeClr val="lt1"/>
          </a:fillRef>
          <a:effectRef idx="0">
            <a:schemeClr val="dk1"/>
          </a:effectRef>
          <a:fontRef idx="minor">
            <a:schemeClr val="dk1"/>
          </a:fontRef>
        </p:style>
      </p:cxnSp>
      <p:sp>
        <p:nvSpPr>
          <p:cNvPr id="48" name="Rounded Rectangle 47"/>
          <p:cNvSpPr/>
          <p:nvPr/>
        </p:nvSpPr>
        <p:spPr>
          <a:xfrm>
            <a:off x="9370388" y="7090420"/>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MON</a:t>
            </a:r>
          </a:p>
        </p:txBody>
      </p:sp>
      <p:cxnSp>
        <p:nvCxnSpPr>
          <p:cNvPr id="49" name="Straight Connector 48"/>
          <p:cNvCxnSpPr>
            <a:stCxn id="48" idx="3"/>
          </p:cNvCxnSpPr>
          <p:nvPr/>
        </p:nvCxnSpPr>
        <p:spPr>
          <a:xfrm flipV="1">
            <a:off x="10103878" y="7294561"/>
            <a:ext cx="210427" cy="1"/>
          </a:xfrm>
          <a:prstGeom prst="line">
            <a:avLst/>
          </a:prstGeom>
          <a:ln w="28575"/>
        </p:spPr>
        <p:style>
          <a:lnRef idx="2">
            <a:schemeClr val="dk1"/>
          </a:lnRef>
          <a:fillRef idx="1">
            <a:schemeClr val="lt1"/>
          </a:fillRef>
          <a:effectRef idx="0">
            <a:schemeClr val="dk1"/>
          </a:effectRef>
          <a:fontRef idx="minor">
            <a:schemeClr val="dk1"/>
          </a:fontRef>
        </p:style>
      </p:cxnSp>
      <p:sp>
        <p:nvSpPr>
          <p:cNvPr id="50" name="Rectangle 49"/>
          <p:cNvSpPr/>
          <p:nvPr/>
        </p:nvSpPr>
        <p:spPr>
          <a:xfrm>
            <a:off x="3937677" y="8167183"/>
            <a:ext cx="7246070" cy="779252"/>
          </a:xfrm>
          <a:prstGeom prst="rect">
            <a:avLst/>
          </a:prstGeom>
        </p:spPr>
        <p:txBody>
          <a:bodyPr wrap="square">
            <a:spAutoFit/>
          </a:bodyPr>
          <a:lstStyle/>
          <a:p>
            <a:r>
              <a:rPr lang="fr-FR" sz="1488" dirty="0">
                <a:latin typeface="Arial" panose="020B0604020202020204" pitchFamily="34" charset="0"/>
                <a:ea typeface="Calibri Light" panose="020F0302020204030204" pitchFamily="34" charset="0"/>
                <a:cs typeface="Arial" panose="020B0604020202020204" pitchFamily="34" charset="0"/>
              </a:rPr>
              <a:t>Dans ce planning, on relie les éléments en fonction de la suite chronologique des opérations à effectuer et en fonction des éléments usinés en même temps (exemple du montage).</a:t>
            </a:r>
          </a:p>
        </p:txBody>
      </p:sp>
      <p:sp>
        <p:nvSpPr>
          <p:cNvPr id="93" name="Rounded Rectangle 92"/>
          <p:cNvSpPr/>
          <p:nvPr/>
        </p:nvSpPr>
        <p:spPr>
          <a:xfrm>
            <a:off x="10314302" y="7094141"/>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FIN</a:t>
            </a:r>
          </a:p>
        </p:txBody>
      </p:sp>
      <p:sp>
        <p:nvSpPr>
          <p:cNvPr id="35" name="Rectangle 34"/>
          <p:cNvSpPr/>
          <p:nvPr/>
        </p:nvSpPr>
        <p:spPr>
          <a:xfrm>
            <a:off x="11460884" y="1230791"/>
            <a:ext cx="3582177"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736" dirty="0">
                <a:latin typeface="Arial" panose="020B0604020202020204" pitchFamily="34" charset="0"/>
                <a:cs typeface="Arial" panose="020B0604020202020204" pitchFamily="34" charset="0"/>
              </a:rPr>
              <a:t>Technicien Menuisier Agenceur</a:t>
            </a:r>
          </a:p>
        </p:txBody>
      </p:sp>
    </p:spTree>
    <p:extLst>
      <p:ext uri="{BB962C8B-B14F-4D97-AF65-F5344CB8AC3E}">
        <p14:creationId xmlns:p14="http://schemas.microsoft.com/office/powerpoint/2010/main" val="2964794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729559" y="1230791"/>
            <a:ext cx="7660241"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Evaluation : Le planning des phases</a:t>
            </a:r>
          </a:p>
        </p:txBody>
      </p:sp>
      <p:sp>
        <p:nvSpPr>
          <p:cNvPr id="18" name="Rectangle 17"/>
          <p:cNvSpPr/>
          <p:nvPr/>
        </p:nvSpPr>
        <p:spPr>
          <a:xfrm>
            <a:off x="72830" y="1954685"/>
            <a:ext cx="3585643" cy="76272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fr-FR" sz="1488" b="1" dirty="0">
                <a:ea typeface="Calibri Light" panose="020F0302020204030204" pitchFamily="34" charset="0"/>
                <a:cs typeface="Calibri Light" panose="020F0302020204030204" pitchFamily="34" charset="0"/>
              </a:rPr>
              <a:t>Note : Pour une seule pièce, plusieurs possibilité sont justes, en fonction des machines disponibles à l’atelier.</a:t>
            </a:r>
            <a:endParaRPr lang="fr-BE" sz="1488" dirty="0">
              <a:ea typeface="Calibri Light" panose="020F0302020204030204" pitchFamily="34" charset="0"/>
              <a:cs typeface="Calibri Light" panose="020F0302020204030204" pitchFamily="34" charset="0"/>
            </a:endParaRPr>
          </a:p>
        </p:txBody>
      </p:sp>
      <p:sp>
        <p:nvSpPr>
          <p:cNvPr id="22" name="Rectangle 21"/>
          <p:cNvSpPr/>
          <p:nvPr/>
        </p:nvSpPr>
        <p:spPr>
          <a:xfrm>
            <a:off x="3729562" y="1954686"/>
            <a:ext cx="7660239" cy="762729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endParaRPr lang="fr-FR" sz="1736" b="1" dirty="0">
              <a:ea typeface="Calibri Light" panose="020F0302020204030204" pitchFamily="34" charset="0"/>
              <a:cs typeface="Calibri Light" panose="020F0302020204030204" pitchFamily="34" charset="0"/>
            </a:endParaRPr>
          </a:p>
          <a:p>
            <a:r>
              <a:rPr lang="fr-FR" sz="1736" b="1" dirty="0">
                <a:ea typeface="Calibri Light" panose="020F0302020204030204" pitchFamily="34" charset="0"/>
                <a:cs typeface="Calibri Light" panose="020F0302020204030204" pitchFamily="34" charset="0"/>
              </a:rPr>
              <a:t>Remplir le planning des phases pour le dessous de table, à l’aide des images du plan, des abréviations données dans le cours et de vos connaissances. N’oubliez pas de relier les cases entres elles si besoin:</a:t>
            </a:r>
          </a:p>
          <a:p>
            <a:endParaRPr lang="fr-BE" sz="1736" dirty="0">
              <a:ea typeface="Calibri Light" panose="020F0302020204030204" pitchFamily="34" charset="0"/>
              <a:cs typeface="Calibri Light" panose="020F0302020204030204" pitchFamily="34" charset="0"/>
            </a:endParaRPr>
          </a:p>
        </p:txBody>
      </p:sp>
      <p:sp>
        <p:nvSpPr>
          <p:cNvPr id="23" name="Rectangle 22"/>
          <p:cNvSpPr/>
          <p:nvPr/>
        </p:nvSpPr>
        <p:spPr>
          <a:xfrm>
            <a:off x="11460887" y="1976112"/>
            <a:ext cx="3582179" cy="7605866"/>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endParaRPr lang="fr-FR" sz="1984" b="1" dirty="0"/>
          </a:p>
          <a:p>
            <a:pPr algn="ctr"/>
            <a:r>
              <a:rPr lang="fr-FR" sz="1984" b="1" dirty="0"/>
              <a:t>Abréviation à utiliser</a:t>
            </a:r>
          </a:p>
        </p:txBody>
      </p:sp>
      <p:sp>
        <p:nvSpPr>
          <p:cNvPr id="12" name="Rectangle 11"/>
          <p:cNvSpPr/>
          <p:nvPr/>
        </p:nvSpPr>
        <p:spPr>
          <a:xfrm>
            <a:off x="72830" y="1230791"/>
            <a:ext cx="3585643"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M. Du Chevreuil</a:t>
            </a:r>
          </a:p>
          <a:p>
            <a:pPr algn="ctr"/>
            <a:r>
              <a:rPr lang="fr-FR" sz="1364" dirty="0">
                <a:latin typeface="Arial" panose="020B0604020202020204" pitchFamily="34" charset="0"/>
                <a:cs typeface="Arial" panose="020B0604020202020204" pitchFamily="34" charset="0"/>
              </a:rPr>
              <a:t>Professeur en génie industriel bois</a:t>
            </a:r>
          </a:p>
        </p:txBody>
      </p:sp>
      <p:graphicFrame>
        <p:nvGraphicFramePr>
          <p:cNvPr id="31" name="Table 30"/>
          <p:cNvGraphicFramePr>
            <a:graphicFrameLocks noGrp="1"/>
          </p:cNvGraphicFramePr>
          <p:nvPr>
            <p:extLst/>
          </p:nvPr>
        </p:nvGraphicFramePr>
        <p:xfrm>
          <a:off x="3729556" y="5033711"/>
          <a:ext cx="7660242" cy="4548266"/>
        </p:xfrm>
        <a:graphic>
          <a:graphicData uri="http://schemas.openxmlformats.org/drawingml/2006/table">
            <a:tbl>
              <a:tblPr firstRow="1" bandRow="1">
                <a:tableStyleId>{5940675A-B579-460E-94D1-54222C63F5DA}</a:tableStyleId>
              </a:tblPr>
              <a:tblGrid>
                <a:gridCol w="1447179">
                  <a:extLst>
                    <a:ext uri="{9D8B030D-6E8A-4147-A177-3AD203B41FA5}">
                      <a16:colId xmlns:a16="http://schemas.microsoft.com/office/drawing/2014/main" val="2540644830"/>
                    </a:ext>
                  </a:extLst>
                </a:gridCol>
                <a:gridCol w="6213063">
                  <a:extLst>
                    <a:ext uri="{9D8B030D-6E8A-4147-A177-3AD203B41FA5}">
                      <a16:colId xmlns:a16="http://schemas.microsoft.com/office/drawing/2014/main" val="1950610652"/>
                    </a:ext>
                  </a:extLst>
                </a:gridCol>
              </a:tblGrid>
              <a:tr h="475538">
                <a:tc>
                  <a:txBody>
                    <a:bodyPr/>
                    <a:lstStyle/>
                    <a:p>
                      <a:pPr algn="ctr"/>
                      <a:r>
                        <a:rPr lang="fr-FR" sz="1700" dirty="0"/>
                        <a:t>Elément</a:t>
                      </a:r>
                    </a:p>
                  </a:txBody>
                  <a:tcPr marL="113395" marR="113395" marT="56698" marB="56698" anchor="ctr">
                    <a:lnR w="12700" cap="flat" cmpd="sng" algn="ctr">
                      <a:solidFill>
                        <a:schemeClr val="tx1"/>
                      </a:solidFill>
                      <a:prstDash val="solid"/>
                      <a:round/>
                      <a:headEnd type="none" w="med" len="med"/>
                      <a:tailEnd type="none" w="med" len="med"/>
                    </a:lnR>
                  </a:tcPr>
                </a:tc>
                <a:tc>
                  <a:txBody>
                    <a:bodyPr/>
                    <a:lstStyle/>
                    <a:p>
                      <a:pPr algn="ctr"/>
                      <a:r>
                        <a:rPr lang="fr-FR" sz="1700" dirty="0"/>
                        <a:t>Opérations</a:t>
                      </a:r>
                    </a:p>
                  </a:txBody>
                  <a:tcPr marL="113395" marR="113395" marT="56698" marB="56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18032633"/>
                  </a:ext>
                </a:extLst>
              </a:tr>
              <a:tr h="678788">
                <a:tc>
                  <a:txBody>
                    <a:bodyPr/>
                    <a:lstStyle/>
                    <a:p>
                      <a:pPr algn="ctr"/>
                      <a:endParaRPr lang="fr-FR" sz="1700" dirty="0"/>
                    </a:p>
                  </a:txBody>
                  <a:tcPr marL="113395" marR="113395" marT="56698" marB="56698" anchor="ctr">
                    <a:lnR w="12700" cap="flat" cmpd="sng" algn="ctr">
                      <a:solidFill>
                        <a:schemeClr val="tx1"/>
                      </a:solidFill>
                      <a:prstDash val="solid"/>
                      <a:round/>
                      <a:headEnd type="none" w="med" len="med"/>
                      <a:tailEnd type="none" w="med" len="med"/>
                    </a:lnR>
                  </a:tcPr>
                </a:tc>
                <a:tc rowSpan="6">
                  <a:txBody>
                    <a:bodyPr/>
                    <a:lstStyle/>
                    <a:p>
                      <a:pPr algn="ctr"/>
                      <a:endParaRPr lang="fr-FR" sz="1700" dirty="0"/>
                    </a:p>
                  </a:txBody>
                  <a:tcPr marL="113395" marR="113395" marT="56698" marB="56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919508"/>
                  </a:ext>
                </a:extLst>
              </a:tr>
              <a:tr h="678788">
                <a:tc>
                  <a:txBody>
                    <a:bodyPr/>
                    <a:lstStyle/>
                    <a:p>
                      <a:pPr algn="ctr"/>
                      <a:endParaRPr lang="fr-FR" sz="1700" dirty="0"/>
                    </a:p>
                  </a:txBody>
                  <a:tcPr marL="113395" marR="113395" marT="56698" marB="56698" anchor="ctr">
                    <a:lnR w="12700" cap="flat" cmpd="sng" algn="ctr">
                      <a:solidFill>
                        <a:schemeClr val="tx1"/>
                      </a:solidFill>
                      <a:prstDash val="solid"/>
                      <a:round/>
                      <a:headEnd type="none" w="med" len="med"/>
                      <a:tailEnd type="none" w="med" len="med"/>
                    </a:lnR>
                  </a:tcPr>
                </a:tc>
                <a:tc vMerge="1">
                  <a:txBody>
                    <a:bodyPr/>
                    <a:lstStyle/>
                    <a:p>
                      <a:pPr algn="ctr"/>
                      <a:endParaRPr lang="fr-FR" dirty="0"/>
                    </a:p>
                  </a:txBody>
                  <a:tcPr anchor="ctr"/>
                </a:tc>
                <a:extLst>
                  <a:ext uri="{0D108BD9-81ED-4DB2-BD59-A6C34878D82A}">
                    <a16:rowId xmlns:a16="http://schemas.microsoft.com/office/drawing/2014/main" val="3143737863"/>
                  </a:ext>
                </a:extLst>
              </a:tr>
              <a:tr h="678788">
                <a:tc>
                  <a:txBody>
                    <a:bodyPr/>
                    <a:lstStyle/>
                    <a:p>
                      <a:pPr algn="ctr"/>
                      <a:endParaRPr lang="fr-FR" sz="1700" dirty="0"/>
                    </a:p>
                  </a:txBody>
                  <a:tcPr marL="113395" marR="113395" marT="56698" marB="56698" anchor="ctr">
                    <a:lnR w="12700" cap="flat" cmpd="sng" algn="ctr">
                      <a:solidFill>
                        <a:schemeClr val="tx1"/>
                      </a:solidFill>
                      <a:prstDash val="solid"/>
                      <a:round/>
                      <a:headEnd type="none" w="med" len="med"/>
                      <a:tailEnd type="none" w="med" len="med"/>
                    </a:lnR>
                  </a:tcPr>
                </a:tc>
                <a:tc vMerge="1">
                  <a:txBody>
                    <a:bodyPr/>
                    <a:lstStyle/>
                    <a:p>
                      <a:pPr algn="ctr"/>
                      <a:endParaRPr lang="fr-FR" dirty="0"/>
                    </a:p>
                  </a:txBody>
                  <a:tcPr anchor="ctr"/>
                </a:tc>
                <a:extLst>
                  <a:ext uri="{0D108BD9-81ED-4DB2-BD59-A6C34878D82A}">
                    <a16:rowId xmlns:a16="http://schemas.microsoft.com/office/drawing/2014/main" val="2264303840"/>
                  </a:ext>
                </a:extLst>
              </a:tr>
              <a:tr h="678788">
                <a:tc>
                  <a:txBody>
                    <a:bodyPr/>
                    <a:lstStyle/>
                    <a:p>
                      <a:pPr algn="ctr"/>
                      <a:endParaRPr lang="fr-FR" sz="1700" dirty="0"/>
                    </a:p>
                  </a:txBody>
                  <a:tcPr marL="113395" marR="113395" marT="56698" marB="56698" anchor="ctr">
                    <a:lnR w="12700" cap="flat" cmpd="sng" algn="ctr">
                      <a:solidFill>
                        <a:schemeClr val="tx1"/>
                      </a:solidFill>
                      <a:prstDash val="solid"/>
                      <a:round/>
                      <a:headEnd type="none" w="med" len="med"/>
                      <a:tailEnd type="none" w="med" len="med"/>
                    </a:lnR>
                  </a:tcPr>
                </a:tc>
                <a:tc vMerge="1">
                  <a:txBody>
                    <a:bodyPr/>
                    <a:lstStyle/>
                    <a:p>
                      <a:pPr algn="ctr"/>
                      <a:endParaRPr lang="fr-FR" sz="1400" dirty="0"/>
                    </a:p>
                  </a:txBody>
                  <a:tcPr anchor="ctr"/>
                </a:tc>
                <a:extLst>
                  <a:ext uri="{0D108BD9-81ED-4DB2-BD59-A6C34878D82A}">
                    <a16:rowId xmlns:a16="http://schemas.microsoft.com/office/drawing/2014/main" val="2534404335"/>
                  </a:ext>
                </a:extLst>
              </a:tr>
              <a:tr h="678788">
                <a:tc>
                  <a:txBody>
                    <a:bodyPr/>
                    <a:lstStyle/>
                    <a:p>
                      <a:pPr algn="ctr"/>
                      <a:endParaRPr lang="fr-FR" sz="1700" dirty="0"/>
                    </a:p>
                  </a:txBody>
                  <a:tcPr marL="113395" marR="113395" marT="56698" marB="56698" anchor="ctr">
                    <a:lnR w="12700" cap="flat" cmpd="sng" algn="ctr">
                      <a:solidFill>
                        <a:schemeClr val="tx1"/>
                      </a:solidFill>
                      <a:prstDash val="solid"/>
                      <a:round/>
                      <a:headEnd type="none" w="med" len="med"/>
                      <a:tailEnd type="none" w="med" len="med"/>
                    </a:lnR>
                  </a:tcPr>
                </a:tc>
                <a:tc vMerge="1">
                  <a:txBody>
                    <a:bodyPr/>
                    <a:lstStyle/>
                    <a:p>
                      <a:pPr algn="ctr"/>
                      <a:endParaRPr lang="fr-FR" sz="1400" dirty="0"/>
                    </a:p>
                  </a:txBody>
                  <a:tcPr anchor="ctr"/>
                </a:tc>
                <a:extLst>
                  <a:ext uri="{0D108BD9-81ED-4DB2-BD59-A6C34878D82A}">
                    <a16:rowId xmlns:a16="http://schemas.microsoft.com/office/drawing/2014/main" val="1539805689"/>
                  </a:ext>
                </a:extLst>
              </a:tr>
              <a:tr h="678788">
                <a:tc>
                  <a:txBody>
                    <a:bodyPr/>
                    <a:lstStyle/>
                    <a:p>
                      <a:pPr algn="ctr"/>
                      <a:endParaRPr lang="fr-FR" sz="1700" dirty="0"/>
                    </a:p>
                  </a:txBody>
                  <a:tcPr marL="113395" marR="113395" marT="56698" marB="56698" anchor="ctr">
                    <a:lnR w="12700" cap="flat" cmpd="sng" algn="ctr">
                      <a:solidFill>
                        <a:schemeClr val="tx1"/>
                      </a:solidFill>
                      <a:prstDash val="solid"/>
                      <a:round/>
                      <a:headEnd type="none" w="med" len="med"/>
                      <a:tailEnd type="none" w="med" len="med"/>
                    </a:lnR>
                  </a:tcPr>
                </a:tc>
                <a:tc vMerge="1">
                  <a:txBody>
                    <a:bodyPr/>
                    <a:lstStyle/>
                    <a:p>
                      <a:pPr algn="ctr"/>
                      <a:endParaRPr lang="fr-FR" sz="1400" dirty="0"/>
                    </a:p>
                  </a:txBody>
                  <a:tcPr anchor="ctr"/>
                </a:tc>
                <a:extLst>
                  <a:ext uri="{0D108BD9-81ED-4DB2-BD59-A6C34878D82A}">
                    <a16:rowId xmlns:a16="http://schemas.microsoft.com/office/drawing/2014/main" val="467683086"/>
                  </a:ext>
                </a:extLst>
              </a:tr>
            </a:tbl>
          </a:graphicData>
        </a:graphic>
      </p:graphicFrame>
      <p:sp>
        <p:nvSpPr>
          <p:cNvPr id="35" name="Rounded Rectangle 34"/>
          <p:cNvSpPr/>
          <p:nvPr/>
        </p:nvSpPr>
        <p:spPr>
          <a:xfrm>
            <a:off x="5300413" y="5677170"/>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36" name="Rounded Rectangle 35"/>
          <p:cNvSpPr/>
          <p:nvPr/>
        </p:nvSpPr>
        <p:spPr>
          <a:xfrm>
            <a:off x="5973697" y="5677170"/>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37" name="Rounded Rectangle 36"/>
          <p:cNvSpPr/>
          <p:nvPr/>
        </p:nvSpPr>
        <p:spPr>
          <a:xfrm>
            <a:off x="6646980" y="5679890"/>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46" name="Rounded Rectangle 45"/>
          <p:cNvSpPr/>
          <p:nvPr/>
        </p:nvSpPr>
        <p:spPr>
          <a:xfrm>
            <a:off x="7334701" y="5674451"/>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47" name="Rounded Rectangle 46"/>
          <p:cNvSpPr/>
          <p:nvPr/>
        </p:nvSpPr>
        <p:spPr>
          <a:xfrm>
            <a:off x="8007985" y="5674451"/>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51" name="Rounded Rectangle 50"/>
          <p:cNvSpPr/>
          <p:nvPr/>
        </p:nvSpPr>
        <p:spPr>
          <a:xfrm>
            <a:off x="8681268" y="5677170"/>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52" name="Rounded Rectangle 51"/>
          <p:cNvSpPr/>
          <p:nvPr/>
        </p:nvSpPr>
        <p:spPr>
          <a:xfrm>
            <a:off x="9357301" y="5674451"/>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53" name="Rounded Rectangle 52"/>
          <p:cNvSpPr/>
          <p:nvPr/>
        </p:nvSpPr>
        <p:spPr>
          <a:xfrm>
            <a:off x="10030585" y="5674451"/>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54" name="Rounded Rectangle 53"/>
          <p:cNvSpPr/>
          <p:nvPr/>
        </p:nvSpPr>
        <p:spPr>
          <a:xfrm>
            <a:off x="10703868" y="5677170"/>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55" name="Rounded Rectangle 54"/>
          <p:cNvSpPr/>
          <p:nvPr/>
        </p:nvSpPr>
        <p:spPr>
          <a:xfrm>
            <a:off x="5300413" y="636179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56" name="Rounded Rectangle 55"/>
          <p:cNvSpPr/>
          <p:nvPr/>
        </p:nvSpPr>
        <p:spPr>
          <a:xfrm>
            <a:off x="5973697" y="636179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57" name="Rounded Rectangle 56"/>
          <p:cNvSpPr/>
          <p:nvPr/>
        </p:nvSpPr>
        <p:spPr>
          <a:xfrm>
            <a:off x="6646980" y="636451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58" name="Rounded Rectangle 57"/>
          <p:cNvSpPr/>
          <p:nvPr/>
        </p:nvSpPr>
        <p:spPr>
          <a:xfrm>
            <a:off x="7334701" y="6359079"/>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59" name="Rounded Rectangle 58"/>
          <p:cNvSpPr/>
          <p:nvPr/>
        </p:nvSpPr>
        <p:spPr>
          <a:xfrm>
            <a:off x="8007985" y="6359079"/>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0" name="Rounded Rectangle 59"/>
          <p:cNvSpPr/>
          <p:nvPr/>
        </p:nvSpPr>
        <p:spPr>
          <a:xfrm>
            <a:off x="8681268" y="636179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1" name="Rounded Rectangle 60"/>
          <p:cNvSpPr/>
          <p:nvPr/>
        </p:nvSpPr>
        <p:spPr>
          <a:xfrm>
            <a:off x="9357301" y="6359079"/>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2" name="Rounded Rectangle 61"/>
          <p:cNvSpPr/>
          <p:nvPr/>
        </p:nvSpPr>
        <p:spPr>
          <a:xfrm>
            <a:off x="10030585" y="6359079"/>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3" name="Rounded Rectangle 62"/>
          <p:cNvSpPr/>
          <p:nvPr/>
        </p:nvSpPr>
        <p:spPr>
          <a:xfrm>
            <a:off x="10703868" y="636179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4" name="Rounded Rectangle 63"/>
          <p:cNvSpPr/>
          <p:nvPr/>
        </p:nvSpPr>
        <p:spPr>
          <a:xfrm>
            <a:off x="5300413" y="705730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5" name="Rounded Rectangle 64"/>
          <p:cNvSpPr/>
          <p:nvPr/>
        </p:nvSpPr>
        <p:spPr>
          <a:xfrm>
            <a:off x="5973697" y="705730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6" name="Rounded Rectangle 65"/>
          <p:cNvSpPr/>
          <p:nvPr/>
        </p:nvSpPr>
        <p:spPr>
          <a:xfrm>
            <a:off x="6646980" y="706002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7" name="Rounded Rectangle 66"/>
          <p:cNvSpPr/>
          <p:nvPr/>
        </p:nvSpPr>
        <p:spPr>
          <a:xfrm>
            <a:off x="7334701" y="7054585"/>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8" name="Rounded Rectangle 67"/>
          <p:cNvSpPr/>
          <p:nvPr/>
        </p:nvSpPr>
        <p:spPr>
          <a:xfrm>
            <a:off x="8007985" y="7054585"/>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9" name="Rounded Rectangle 68"/>
          <p:cNvSpPr/>
          <p:nvPr/>
        </p:nvSpPr>
        <p:spPr>
          <a:xfrm>
            <a:off x="8681268" y="705730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70" name="Rounded Rectangle 69"/>
          <p:cNvSpPr/>
          <p:nvPr/>
        </p:nvSpPr>
        <p:spPr>
          <a:xfrm>
            <a:off x="9357301" y="7054585"/>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71" name="Rounded Rectangle 70"/>
          <p:cNvSpPr/>
          <p:nvPr/>
        </p:nvSpPr>
        <p:spPr>
          <a:xfrm>
            <a:off x="10030585" y="7054585"/>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72" name="Rounded Rectangle 71"/>
          <p:cNvSpPr/>
          <p:nvPr/>
        </p:nvSpPr>
        <p:spPr>
          <a:xfrm>
            <a:off x="10703868" y="705730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73" name="Bent Arrow 72"/>
          <p:cNvSpPr/>
          <p:nvPr/>
        </p:nvSpPr>
        <p:spPr>
          <a:xfrm rot="5400000">
            <a:off x="6410064" y="973854"/>
            <a:ext cx="1483932" cy="6844947"/>
          </a:xfrm>
          <a:prstGeom prst="bentArrow">
            <a:avLst>
              <a:gd name="adj1" fmla="val 36955"/>
              <a:gd name="adj2" fmla="val 36715"/>
              <a:gd name="adj3" fmla="val 33491"/>
              <a:gd name="adj4" fmla="val 43750"/>
            </a:avLst>
          </a:prstGeom>
        </p:spPr>
        <p:style>
          <a:lnRef idx="2">
            <a:schemeClr val="dk1">
              <a:shade val="50000"/>
            </a:schemeClr>
          </a:lnRef>
          <a:fillRef idx="1">
            <a:schemeClr val="dk1"/>
          </a:fillRef>
          <a:effectRef idx="0">
            <a:schemeClr val="dk1"/>
          </a:effectRef>
          <a:fontRef idx="minor">
            <a:schemeClr val="lt1"/>
          </a:fontRef>
        </p:style>
        <p:txBody>
          <a:bodyPr vert="vert270" rtlCol="0" anchor="t"/>
          <a:lstStyle/>
          <a:p>
            <a:pPr algn="ctr"/>
            <a:r>
              <a:rPr lang="fr-FR" sz="2480" dirty="0"/>
              <a:t>planning des phases à remplir</a:t>
            </a:r>
          </a:p>
        </p:txBody>
      </p:sp>
      <p:sp>
        <p:nvSpPr>
          <p:cNvPr id="74" name="Rounded Rectangle 73"/>
          <p:cNvSpPr/>
          <p:nvPr/>
        </p:nvSpPr>
        <p:spPr>
          <a:xfrm>
            <a:off x="5300413" y="768963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75" name="Rounded Rectangle 74"/>
          <p:cNvSpPr/>
          <p:nvPr/>
        </p:nvSpPr>
        <p:spPr>
          <a:xfrm>
            <a:off x="5973697" y="768963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76" name="Rounded Rectangle 75"/>
          <p:cNvSpPr/>
          <p:nvPr/>
        </p:nvSpPr>
        <p:spPr>
          <a:xfrm>
            <a:off x="6646980" y="7692353"/>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77" name="Rounded Rectangle 76"/>
          <p:cNvSpPr/>
          <p:nvPr/>
        </p:nvSpPr>
        <p:spPr>
          <a:xfrm>
            <a:off x="7334701" y="768691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78" name="Rounded Rectangle 77"/>
          <p:cNvSpPr/>
          <p:nvPr/>
        </p:nvSpPr>
        <p:spPr>
          <a:xfrm>
            <a:off x="8007985" y="768691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79" name="Rounded Rectangle 78"/>
          <p:cNvSpPr/>
          <p:nvPr/>
        </p:nvSpPr>
        <p:spPr>
          <a:xfrm>
            <a:off x="8681268" y="768963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0" name="Rounded Rectangle 79"/>
          <p:cNvSpPr/>
          <p:nvPr/>
        </p:nvSpPr>
        <p:spPr>
          <a:xfrm>
            <a:off x="9357301" y="768691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1" name="Rounded Rectangle 80"/>
          <p:cNvSpPr/>
          <p:nvPr/>
        </p:nvSpPr>
        <p:spPr>
          <a:xfrm>
            <a:off x="10030585" y="768691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2" name="Rounded Rectangle 81"/>
          <p:cNvSpPr/>
          <p:nvPr/>
        </p:nvSpPr>
        <p:spPr>
          <a:xfrm>
            <a:off x="10703868" y="768963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3" name="Rounded Rectangle 82"/>
          <p:cNvSpPr/>
          <p:nvPr/>
        </p:nvSpPr>
        <p:spPr>
          <a:xfrm>
            <a:off x="5300413" y="8374262"/>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4" name="Rounded Rectangle 83"/>
          <p:cNvSpPr/>
          <p:nvPr/>
        </p:nvSpPr>
        <p:spPr>
          <a:xfrm>
            <a:off x="5973697" y="8374262"/>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5" name="Rounded Rectangle 84"/>
          <p:cNvSpPr/>
          <p:nvPr/>
        </p:nvSpPr>
        <p:spPr>
          <a:xfrm>
            <a:off x="6646980" y="8376981"/>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6" name="Rounded Rectangle 85"/>
          <p:cNvSpPr/>
          <p:nvPr/>
        </p:nvSpPr>
        <p:spPr>
          <a:xfrm>
            <a:off x="7334701" y="8371542"/>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7" name="Rounded Rectangle 86"/>
          <p:cNvSpPr/>
          <p:nvPr/>
        </p:nvSpPr>
        <p:spPr>
          <a:xfrm>
            <a:off x="8007985" y="8371542"/>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8" name="Rounded Rectangle 87"/>
          <p:cNvSpPr/>
          <p:nvPr/>
        </p:nvSpPr>
        <p:spPr>
          <a:xfrm>
            <a:off x="8681268" y="8374262"/>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9" name="Rounded Rectangle 88"/>
          <p:cNvSpPr/>
          <p:nvPr/>
        </p:nvSpPr>
        <p:spPr>
          <a:xfrm>
            <a:off x="9357301" y="8371542"/>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90" name="Rounded Rectangle 89"/>
          <p:cNvSpPr/>
          <p:nvPr/>
        </p:nvSpPr>
        <p:spPr>
          <a:xfrm>
            <a:off x="10030585" y="8371542"/>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91" name="Rounded Rectangle 90"/>
          <p:cNvSpPr/>
          <p:nvPr/>
        </p:nvSpPr>
        <p:spPr>
          <a:xfrm>
            <a:off x="10703868" y="8374262"/>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92" name="Rounded Rectangle 91"/>
          <p:cNvSpPr/>
          <p:nvPr/>
        </p:nvSpPr>
        <p:spPr>
          <a:xfrm>
            <a:off x="5300413" y="906976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94" name="Rounded Rectangle 93"/>
          <p:cNvSpPr/>
          <p:nvPr/>
        </p:nvSpPr>
        <p:spPr>
          <a:xfrm>
            <a:off x="5973697" y="906976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95" name="Rounded Rectangle 94"/>
          <p:cNvSpPr/>
          <p:nvPr/>
        </p:nvSpPr>
        <p:spPr>
          <a:xfrm>
            <a:off x="6646980" y="9072487"/>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96" name="Rounded Rectangle 95"/>
          <p:cNvSpPr/>
          <p:nvPr/>
        </p:nvSpPr>
        <p:spPr>
          <a:xfrm>
            <a:off x="7334701" y="906704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97" name="Rounded Rectangle 96"/>
          <p:cNvSpPr/>
          <p:nvPr/>
        </p:nvSpPr>
        <p:spPr>
          <a:xfrm>
            <a:off x="8007985" y="906704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98" name="Rounded Rectangle 97"/>
          <p:cNvSpPr/>
          <p:nvPr/>
        </p:nvSpPr>
        <p:spPr>
          <a:xfrm>
            <a:off x="8681268" y="906976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99" name="Rounded Rectangle 98"/>
          <p:cNvSpPr/>
          <p:nvPr/>
        </p:nvSpPr>
        <p:spPr>
          <a:xfrm>
            <a:off x="9357301" y="906704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100" name="Rounded Rectangle 99"/>
          <p:cNvSpPr/>
          <p:nvPr/>
        </p:nvSpPr>
        <p:spPr>
          <a:xfrm>
            <a:off x="10030585" y="906704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101" name="Rounded Rectangle 100"/>
          <p:cNvSpPr/>
          <p:nvPr/>
        </p:nvSpPr>
        <p:spPr>
          <a:xfrm>
            <a:off x="10703868" y="906976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graphicFrame>
        <p:nvGraphicFramePr>
          <p:cNvPr id="102" name="Table 101"/>
          <p:cNvGraphicFramePr>
            <a:graphicFrameLocks noGrp="1"/>
          </p:cNvGraphicFramePr>
          <p:nvPr>
            <p:extLst/>
          </p:nvPr>
        </p:nvGraphicFramePr>
        <p:xfrm>
          <a:off x="11553587" y="3387032"/>
          <a:ext cx="3396772" cy="4787944"/>
        </p:xfrm>
        <a:graphic>
          <a:graphicData uri="http://schemas.openxmlformats.org/drawingml/2006/table">
            <a:tbl>
              <a:tblPr firstRow="1" bandRow="1">
                <a:tableStyleId>{5940675A-B579-460E-94D1-54222C63F5DA}</a:tableStyleId>
              </a:tblPr>
              <a:tblGrid>
                <a:gridCol w="1698386">
                  <a:extLst>
                    <a:ext uri="{9D8B030D-6E8A-4147-A177-3AD203B41FA5}">
                      <a16:colId xmlns:a16="http://schemas.microsoft.com/office/drawing/2014/main" val="564577847"/>
                    </a:ext>
                  </a:extLst>
                </a:gridCol>
                <a:gridCol w="1698386">
                  <a:extLst>
                    <a:ext uri="{9D8B030D-6E8A-4147-A177-3AD203B41FA5}">
                      <a16:colId xmlns:a16="http://schemas.microsoft.com/office/drawing/2014/main" val="3182271460"/>
                    </a:ext>
                  </a:extLst>
                </a:gridCol>
              </a:tblGrid>
              <a:tr h="340185">
                <a:tc>
                  <a:txBody>
                    <a:bodyPr/>
                    <a:lstStyle/>
                    <a:p>
                      <a:pPr algn="ctr"/>
                      <a:r>
                        <a:rPr lang="fr-FR" sz="1500" dirty="0">
                          <a:latin typeface="Arial" panose="020B0604020202020204" pitchFamily="34" charset="0"/>
                          <a:cs typeface="Arial" panose="020B0604020202020204" pitchFamily="34" charset="0"/>
                        </a:rPr>
                        <a:t>Usinage</a:t>
                      </a:r>
                    </a:p>
                  </a:txBody>
                  <a:tcPr marL="113395" marR="113395" marT="56698" marB="56698" anchor="ctr">
                    <a:solidFill>
                      <a:schemeClr val="bg2"/>
                    </a:solidFill>
                  </a:tcPr>
                </a:tc>
                <a:tc>
                  <a:txBody>
                    <a:bodyPr/>
                    <a:lstStyle/>
                    <a:p>
                      <a:pPr algn="ctr"/>
                      <a:r>
                        <a:rPr lang="fr-FR" sz="1500" dirty="0">
                          <a:latin typeface="Arial" panose="020B0604020202020204" pitchFamily="34" charset="0"/>
                          <a:cs typeface="Arial" panose="020B0604020202020204" pitchFamily="34" charset="0"/>
                        </a:rPr>
                        <a:t>Abréviation</a:t>
                      </a:r>
                    </a:p>
                  </a:txBody>
                  <a:tcPr marL="113395" marR="113395" marT="56698" marB="56698" anchor="ctr">
                    <a:solidFill>
                      <a:schemeClr val="bg2"/>
                    </a:solidFill>
                  </a:tcPr>
                </a:tc>
                <a:extLst>
                  <a:ext uri="{0D108BD9-81ED-4DB2-BD59-A6C34878D82A}">
                    <a16:rowId xmlns:a16="http://schemas.microsoft.com/office/drawing/2014/main" val="3805968682"/>
                  </a:ext>
                </a:extLst>
              </a:tr>
              <a:tr h="340185">
                <a:tc>
                  <a:txBody>
                    <a:bodyPr/>
                    <a:lstStyle/>
                    <a:p>
                      <a:pPr algn="ctr"/>
                      <a:r>
                        <a:rPr lang="fr-FR" sz="1500" dirty="0">
                          <a:latin typeface="Arial" panose="020B0604020202020204" pitchFamily="34" charset="0"/>
                          <a:cs typeface="Arial" panose="020B0604020202020204" pitchFamily="34" charset="0"/>
                        </a:rPr>
                        <a:t>Tronçonnage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TRO</a:t>
                      </a:r>
                    </a:p>
                  </a:txBody>
                  <a:tcPr marL="113395" marR="113395" marT="56698" marB="56698" anchor="ctr"/>
                </a:tc>
                <a:extLst>
                  <a:ext uri="{0D108BD9-81ED-4DB2-BD59-A6C34878D82A}">
                    <a16:rowId xmlns:a16="http://schemas.microsoft.com/office/drawing/2014/main" val="3157170513"/>
                  </a:ext>
                </a:extLst>
              </a:tr>
              <a:tr h="340185">
                <a:tc>
                  <a:txBody>
                    <a:bodyPr/>
                    <a:lstStyle/>
                    <a:p>
                      <a:pPr algn="ctr"/>
                      <a:r>
                        <a:rPr lang="fr-FR" sz="1500" dirty="0">
                          <a:latin typeface="Arial" panose="020B0604020202020204" pitchFamily="34" charset="0"/>
                          <a:cs typeface="Arial" panose="020B0604020202020204" pitchFamily="34" charset="0"/>
                        </a:rPr>
                        <a:t>Délignage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DEL</a:t>
                      </a:r>
                    </a:p>
                  </a:txBody>
                  <a:tcPr marL="113395" marR="113395" marT="56698" marB="56698" anchor="ctr"/>
                </a:tc>
                <a:extLst>
                  <a:ext uri="{0D108BD9-81ED-4DB2-BD59-A6C34878D82A}">
                    <a16:rowId xmlns:a16="http://schemas.microsoft.com/office/drawing/2014/main" val="846603218"/>
                  </a:ext>
                </a:extLst>
              </a:tr>
              <a:tr h="340185">
                <a:tc>
                  <a:txBody>
                    <a:bodyPr/>
                    <a:lstStyle/>
                    <a:p>
                      <a:pPr algn="ctr"/>
                      <a:r>
                        <a:rPr lang="fr-FR" sz="1500" dirty="0">
                          <a:latin typeface="Arial" panose="020B0604020202020204" pitchFamily="34" charset="0"/>
                          <a:cs typeface="Arial" panose="020B0604020202020204" pitchFamily="34" charset="0"/>
                        </a:rPr>
                        <a:t>Rabotage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RAB</a:t>
                      </a:r>
                    </a:p>
                  </a:txBody>
                  <a:tcPr marL="113395" marR="113395" marT="56698" marB="56698" anchor="ctr"/>
                </a:tc>
                <a:extLst>
                  <a:ext uri="{0D108BD9-81ED-4DB2-BD59-A6C34878D82A}">
                    <a16:rowId xmlns:a16="http://schemas.microsoft.com/office/drawing/2014/main" val="538938565"/>
                  </a:ext>
                </a:extLst>
              </a:tr>
              <a:tr h="340185">
                <a:tc>
                  <a:txBody>
                    <a:bodyPr/>
                    <a:lstStyle/>
                    <a:p>
                      <a:pPr algn="ctr"/>
                      <a:r>
                        <a:rPr lang="fr-FR" sz="1500" dirty="0">
                          <a:latin typeface="Arial" panose="020B0604020202020204" pitchFamily="34" charset="0"/>
                          <a:cs typeface="Arial" panose="020B0604020202020204" pitchFamily="34" charset="0"/>
                        </a:rPr>
                        <a:t>Corroyage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COR</a:t>
                      </a:r>
                    </a:p>
                  </a:txBody>
                  <a:tcPr marL="113395" marR="113395" marT="56698" marB="56698" anchor="ctr"/>
                </a:tc>
                <a:extLst>
                  <a:ext uri="{0D108BD9-81ED-4DB2-BD59-A6C34878D82A}">
                    <a16:rowId xmlns:a16="http://schemas.microsoft.com/office/drawing/2014/main" val="1241955898"/>
                  </a:ext>
                </a:extLst>
              </a:tr>
              <a:tr h="340185">
                <a:tc>
                  <a:txBody>
                    <a:bodyPr/>
                    <a:lstStyle/>
                    <a:p>
                      <a:pPr algn="ctr"/>
                      <a:r>
                        <a:rPr lang="fr-FR" sz="1500" dirty="0">
                          <a:latin typeface="Arial" panose="020B0604020202020204" pitchFamily="34" charset="0"/>
                          <a:cs typeface="Arial" panose="020B0604020202020204" pitchFamily="34" charset="0"/>
                        </a:rPr>
                        <a:t>Rainurage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RAI</a:t>
                      </a:r>
                    </a:p>
                  </a:txBody>
                  <a:tcPr marL="113395" marR="113395" marT="56698" marB="56698" anchor="ctr"/>
                </a:tc>
                <a:extLst>
                  <a:ext uri="{0D108BD9-81ED-4DB2-BD59-A6C34878D82A}">
                    <a16:rowId xmlns:a16="http://schemas.microsoft.com/office/drawing/2014/main" val="3318354082"/>
                  </a:ext>
                </a:extLst>
              </a:tr>
              <a:tr h="340185">
                <a:tc>
                  <a:txBody>
                    <a:bodyPr/>
                    <a:lstStyle/>
                    <a:p>
                      <a:pPr algn="ctr"/>
                      <a:r>
                        <a:rPr lang="fr-FR" sz="1500" dirty="0">
                          <a:latin typeface="Arial" panose="020B0604020202020204" pitchFamily="34" charset="0"/>
                          <a:cs typeface="Arial" panose="020B0604020202020204" pitchFamily="34" charset="0"/>
                        </a:rPr>
                        <a:t>Profilage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PRO</a:t>
                      </a:r>
                    </a:p>
                  </a:txBody>
                  <a:tcPr marL="113395" marR="113395" marT="56698" marB="56698" anchor="ctr"/>
                </a:tc>
                <a:extLst>
                  <a:ext uri="{0D108BD9-81ED-4DB2-BD59-A6C34878D82A}">
                    <a16:rowId xmlns:a16="http://schemas.microsoft.com/office/drawing/2014/main" val="2910621161"/>
                  </a:ext>
                </a:extLst>
              </a:tr>
              <a:tr h="340185">
                <a:tc>
                  <a:txBody>
                    <a:bodyPr/>
                    <a:lstStyle/>
                    <a:p>
                      <a:pPr algn="ctr"/>
                      <a:r>
                        <a:rPr lang="fr-FR" sz="1500" dirty="0">
                          <a:latin typeface="Arial" panose="020B0604020202020204" pitchFamily="34" charset="0"/>
                          <a:cs typeface="Arial" panose="020B0604020202020204" pitchFamily="34" charset="0"/>
                        </a:rPr>
                        <a:t>Tenonnage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TEN</a:t>
                      </a:r>
                    </a:p>
                  </a:txBody>
                  <a:tcPr marL="113395" marR="113395" marT="56698" marB="56698" anchor="ctr"/>
                </a:tc>
                <a:extLst>
                  <a:ext uri="{0D108BD9-81ED-4DB2-BD59-A6C34878D82A}">
                    <a16:rowId xmlns:a16="http://schemas.microsoft.com/office/drawing/2014/main" val="2384331588"/>
                  </a:ext>
                </a:extLst>
              </a:tr>
              <a:tr h="340185">
                <a:tc>
                  <a:txBody>
                    <a:bodyPr/>
                    <a:lstStyle/>
                    <a:p>
                      <a:pPr algn="ctr"/>
                      <a:r>
                        <a:rPr lang="fr-FR" sz="1500" dirty="0">
                          <a:latin typeface="Arial" panose="020B0604020202020204" pitchFamily="34" charset="0"/>
                          <a:cs typeface="Arial" panose="020B0604020202020204" pitchFamily="34" charset="0"/>
                        </a:rPr>
                        <a:t>Mortaisage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MOR</a:t>
                      </a:r>
                    </a:p>
                  </a:txBody>
                  <a:tcPr marL="113395" marR="113395" marT="56698" marB="56698" anchor="ctr"/>
                </a:tc>
                <a:extLst>
                  <a:ext uri="{0D108BD9-81ED-4DB2-BD59-A6C34878D82A}">
                    <a16:rowId xmlns:a16="http://schemas.microsoft.com/office/drawing/2014/main" val="2893649626"/>
                  </a:ext>
                </a:extLst>
              </a:tr>
              <a:tr h="340185">
                <a:tc>
                  <a:txBody>
                    <a:bodyPr/>
                    <a:lstStyle/>
                    <a:p>
                      <a:pPr algn="ctr"/>
                      <a:r>
                        <a:rPr lang="fr-FR" sz="1500" dirty="0">
                          <a:latin typeface="Arial" panose="020B0604020202020204" pitchFamily="34" charset="0"/>
                          <a:cs typeface="Arial" panose="020B0604020202020204" pitchFamily="34" charset="0"/>
                        </a:rPr>
                        <a:t>Perçage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PER</a:t>
                      </a:r>
                    </a:p>
                  </a:txBody>
                  <a:tcPr marL="113395" marR="113395" marT="56698" marB="56698" anchor="ctr"/>
                </a:tc>
                <a:extLst>
                  <a:ext uri="{0D108BD9-81ED-4DB2-BD59-A6C34878D82A}">
                    <a16:rowId xmlns:a16="http://schemas.microsoft.com/office/drawing/2014/main" val="2594712325"/>
                  </a:ext>
                </a:extLst>
              </a:tr>
              <a:tr h="340185">
                <a:tc>
                  <a:txBody>
                    <a:bodyPr/>
                    <a:lstStyle/>
                    <a:p>
                      <a:pPr algn="ctr"/>
                      <a:r>
                        <a:rPr lang="fr-FR" sz="1500" dirty="0">
                          <a:latin typeface="Arial" panose="020B0604020202020204" pitchFamily="34" charset="0"/>
                          <a:cs typeface="Arial" panose="020B0604020202020204" pitchFamily="34" charset="0"/>
                        </a:rPr>
                        <a:t>Ponçage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PON</a:t>
                      </a:r>
                    </a:p>
                  </a:txBody>
                  <a:tcPr marL="113395" marR="113395" marT="56698" marB="56698" anchor="ctr"/>
                </a:tc>
                <a:extLst>
                  <a:ext uri="{0D108BD9-81ED-4DB2-BD59-A6C34878D82A}">
                    <a16:rowId xmlns:a16="http://schemas.microsoft.com/office/drawing/2014/main" val="2867135433"/>
                  </a:ext>
                </a:extLst>
              </a:tr>
              <a:tr h="340185">
                <a:tc>
                  <a:txBody>
                    <a:bodyPr/>
                    <a:lstStyle/>
                    <a:p>
                      <a:pPr algn="ctr"/>
                      <a:r>
                        <a:rPr lang="fr-FR" sz="1500" dirty="0">
                          <a:latin typeface="Arial" panose="020B0604020202020204" pitchFamily="34" charset="0"/>
                          <a:cs typeface="Arial" panose="020B0604020202020204" pitchFamily="34" charset="0"/>
                        </a:rPr>
                        <a:t>Montage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MON</a:t>
                      </a:r>
                    </a:p>
                  </a:txBody>
                  <a:tcPr marL="113395" marR="113395" marT="56698" marB="56698" anchor="ctr"/>
                </a:tc>
                <a:extLst>
                  <a:ext uri="{0D108BD9-81ED-4DB2-BD59-A6C34878D82A}">
                    <a16:rowId xmlns:a16="http://schemas.microsoft.com/office/drawing/2014/main" val="3662250094"/>
                  </a:ext>
                </a:extLst>
              </a:tr>
              <a:tr h="340185">
                <a:tc>
                  <a:txBody>
                    <a:bodyPr/>
                    <a:lstStyle/>
                    <a:p>
                      <a:pPr algn="ctr"/>
                      <a:r>
                        <a:rPr lang="fr-FR" sz="1500" dirty="0">
                          <a:latin typeface="Arial" panose="020B0604020202020204" pitchFamily="34" charset="0"/>
                          <a:cs typeface="Arial" panose="020B0604020202020204" pitchFamily="34" charset="0"/>
                        </a:rPr>
                        <a:t>Finition</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FIN</a:t>
                      </a:r>
                    </a:p>
                  </a:txBody>
                  <a:tcPr marL="113395" marR="113395" marT="56698" marB="56698" anchor="ctr"/>
                </a:tc>
                <a:extLst>
                  <a:ext uri="{0D108BD9-81ED-4DB2-BD59-A6C34878D82A}">
                    <a16:rowId xmlns:a16="http://schemas.microsoft.com/office/drawing/2014/main" val="753994126"/>
                  </a:ext>
                </a:extLst>
              </a:tr>
              <a:tr h="340185">
                <a:tc>
                  <a:txBody>
                    <a:bodyPr/>
                    <a:lstStyle/>
                    <a:p>
                      <a:pPr algn="ctr"/>
                      <a:r>
                        <a:rPr lang="fr-FR" sz="1500" dirty="0">
                          <a:latin typeface="Arial" panose="020B0604020202020204" pitchFamily="34" charset="0"/>
                          <a:cs typeface="Arial" panose="020B0604020202020204" pitchFamily="34" charset="0"/>
                        </a:rPr>
                        <a:t>Traçage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TRA</a:t>
                      </a:r>
                    </a:p>
                  </a:txBody>
                  <a:tcPr marL="113395" marR="113395" marT="56698" marB="56698" anchor="ctr"/>
                </a:tc>
                <a:extLst>
                  <a:ext uri="{0D108BD9-81ED-4DB2-BD59-A6C34878D82A}">
                    <a16:rowId xmlns:a16="http://schemas.microsoft.com/office/drawing/2014/main" val="1383729664"/>
                  </a:ext>
                </a:extLst>
              </a:tr>
            </a:tbl>
          </a:graphicData>
        </a:graphic>
      </p:graphicFrame>
      <p:sp>
        <p:nvSpPr>
          <p:cNvPr id="103" name="Rectangle 102"/>
          <p:cNvSpPr/>
          <p:nvPr/>
        </p:nvSpPr>
        <p:spPr>
          <a:xfrm>
            <a:off x="11460884" y="1230791"/>
            <a:ext cx="3582177"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736" dirty="0">
                <a:latin typeface="Arial" panose="020B0604020202020204" pitchFamily="34" charset="0"/>
                <a:cs typeface="Arial" panose="020B0604020202020204" pitchFamily="34" charset="0"/>
              </a:rPr>
              <a:t>Technicien Menuisier Agenceur</a:t>
            </a:r>
          </a:p>
        </p:txBody>
      </p:sp>
    </p:spTree>
    <p:extLst>
      <p:ext uri="{BB962C8B-B14F-4D97-AF65-F5344CB8AC3E}">
        <p14:creationId xmlns:p14="http://schemas.microsoft.com/office/powerpoint/2010/main" val="1919927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71451" y="179881"/>
            <a:ext cx="14782800"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Plan, désignations et repères</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1717320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grayscl/>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Lst>
          </a:blip>
          <a:stretch>
            <a:fillRect/>
          </a:stretch>
        </p:blipFill>
        <p:spPr>
          <a:xfrm>
            <a:off x="142517" y="1673468"/>
            <a:ext cx="10585863" cy="8553863"/>
          </a:xfrm>
          <a:prstGeom prst="rect">
            <a:avLst/>
          </a:prstGeom>
        </p:spPr>
      </p:pic>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1093727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Plan du dessous de plat</a:t>
            </a:r>
          </a:p>
        </p:txBody>
      </p:sp>
      <p:sp>
        <p:nvSpPr>
          <p:cNvPr id="8" name="Rectangle 7"/>
          <p:cNvSpPr/>
          <p:nvPr/>
        </p:nvSpPr>
        <p:spPr>
          <a:xfrm>
            <a:off x="9332337" y="10105695"/>
            <a:ext cx="5607337" cy="423932"/>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Réalisé avec le logiciel SketchUp</a:t>
            </a:r>
          </a:p>
        </p:txBody>
      </p:sp>
      <p:sp>
        <p:nvSpPr>
          <p:cNvPr id="9" name="Rectangle 8"/>
          <p:cNvSpPr/>
          <p:nvPr/>
        </p:nvSpPr>
        <p:spPr>
          <a:xfrm>
            <a:off x="9332339" y="9148605"/>
            <a:ext cx="1425239"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latin typeface="Arial" panose="020B0604020202020204" pitchFamily="34" charset="0"/>
              <a:cs typeface="Arial" panose="020B0604020202020204" pitchFamily="34" charset="0"/>
            </a:endParaRPr>
          </a:p>
        </p:txBody>
      </p:sp>
      <p:sp>
        <p:nvSpPr>
          <p:cNvPr id="10" name="Rectangle 9"/>
          <p:cNvSpPr/>
          <p:nvPr/>
        </p:nvSpPr>
        <p:spPr>
          <a:xfrm>
            <a:off x="10757577" y="9148605"/>
            <a:ext cx="4182098"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Dessous de plat</a:t>
            </a:r>
          </a:p>
        </p:txBody>
      </p:sp>
      <p:sp>
        <p:nvSpPr>
          <p:cNvPr id="11" name="Rectangle 10"/>
          <p:cNvSpPr/>
          <p:nvPr/>
        </p:nvSpPr>
        <p:spPr>
          <a:xfrm>
            <a:off x="9332344" y="9631054"/>
            <a:ext cx="3277014" cy="47464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Unité de mesure : mm</a:t>
            </a:r>
          </a:p>
        </p:txBody>
      </p:sp>
      <p:sp>
        <p:nvSpPr>
          <p:cNvPr id="12" name="Rectangle 11"/>
          <p:cNvSpPr/>
          <p:nvPr/>
        </p:nvSpPr>
        <p:spPr>
          <a:xfrm>
            <a:off x="12609358" y="9627154"/>
            <a:ext cx="2330323"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Menuiserie</a:t>
            </a:r>
          </a:p>
        </p:txBody>
      </p:sp>
      <p:pic>
        <p:nvPicPr>
          <p:cNvPr id="13" name="Picture 12"/>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saturation sat="200000"/>
                    </a14:imgEffect>
                    <a14:imgEffect>
                      <a14:brightnessContrast bright="20000" contrast="40000"/>
                    </a14:imgEffect>
                  </a14:imgLayer>
                </a14:imgProps>
              </a:ext>
            </a:extLst>
          </a:blip>
          <a:stretch>
            <a:fillRect/>
          </a:stretch>
        </p:blipFill>
        <p:spPr>
          <a:xfrm>
            <a:off x="9652439" y="9182454"/>
            <a:ext cx="828029" cy="397029"/>
          </a:xfrm>
          <a:prstGeom prst="rect">
            <a:avLst/>
          </a:prstGeom>
          <a:ln w="57150">
            <a:noFill/>
          </a:ln>
        </p:spPr>
      </p:pic>
      <p:pic>
        <p:nvPicPr>
          <p:cNvPr id="26" name="Picture 25"/>
          <p:cNvPicPr>
            <a:picLocks noChangeAspect="1"/>
          </p:cNvPicPr>
          <p:nvPr/>
        </p:nvPicPr>
        <p:blipFill>
          <a:blip r:embed="rId6"/>
          <a:stretch>
            <a:fillRect/>
          </a:stretch>
        </p:blipFill>
        <p:spPr>
          <a:xfrm>
            <a:off x="11213630" y="2246763"/>
            <a:ext cx="3726044" cy="2830413"/>
          </a:xfrm>
          <a:prstGeom prst="rect">
            <a:avLst/>
          </a:prstGeom>
          <a:ln w="57150" cap="sq">
            <a:solidFill>
              <a:srgbClr val="000000"/>
            </a:solidFill>
            <a:prstDash val="solid"/>
            <a:miter lim="800000"/>
          </a:ln>
          <a:effectLst/>
        </p:spPr>
      </p:pic>
      <p:grpSp>
        <p:nvGrpSpPr>
          <p:cNvPr id="30" name="Group 29"/>
          <p:cNvGrpSpPr/>
          <p:nvPr/>
        </p:nvGrpSpPr>
        <p:grpSpPr>
          <a:xfrm>
            <a:off x="11180138" y="5355433"/>
            <a:ext cx="3759989" cy="3303653"/>
            <a:chOff x="11151394" y="5687276"/>
            <a:chExt cx="3788733" cy="3303653"/>
          </a:xfrm>
        </p:grpSpPr>
        <p:pic>
          <p:nvPicPr>
            <p:cNvPr id="27" name="Picture 26"/>
            <p:cNvPicPr>
              <a:picLocks noChangeAspect="1"/>
            </p:cNvPicPr>
            <p:nvPr/>
          </p:nvPicPr>
          <p:blipFill>
            <a:blip r:embed="rId7"/>
            <a:stretch>
              <a:fillRect/>
            </a:stretch>
          </p:blipFill>
          <p:spPr>
            <a:xfrm>
              <a:off x="11180138" y="6135844"/>
              <a:ext cx="3730961" cy="2855085"/>
            </a:xfrm>
            <a:prstGeom prst="rect">
              <a:avLst/>
            </a:prstGeom>
            <a:ln w="57150" cap="sq">
              <a:solidFill>
                <a:srgbClr val="000000"/>
              </a:solidFill>
              <a:prstDash val="solid"/>
              <a:miter lim="800000"/>
            </a:ln>
            <a:effectLst/>
          </p:spPr>
        </p:pic>
        <p:sp>
          <p:nvSpPr>
            <p:cNvPr id="28" name="Rectangle 27"/>
            <p:cNvSpPr/>
            <p:nvPr/>
          </p:nvSpPr>
          <p:spPr>
            <a:xfrm>
              <a:off x="11151394" y="5687276"/>
              <a:ext cx="3788733" cy="581783"/>
            </a:xfrm>
            <a:prstGeom prst="rect">
              <a:avLst/>
            </a:prstGeom>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00" dirty="0">
                  <a:latin typeface="Comic Sans MS" panose="030F0702030302020204" pitchFamily="66" charset="0"/>
                </a:rPr>
                <a:t>Vue en éclaté</a:t>
              </a:r>
            </a:p>
          </p:txBody>
        </p:sp>
      </p:grpSp>
      <p:sp>
        <p:nvSpPr>
          <p:cNvPr id="31" name="Rectangle 30"/>
          <p:cNvSpPr/>
          <p:nvPr/>
        </p:nvSpPr>
        <p:spPr>
          <a:xfrm>
            <a:off x="11180138" y="1894104"/>
            <a:ext cx="3788733" cy="581783"/>
          </a:xfrm>
          <a:prstGeom prst="rect">
            <a:avLst/>
          </a:prstGeom>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00" dirty="0">
                <a:latin typeface="Comic Sans MS" panose="030F0702030302020204" pitchFamily="66" charset="0"/>
              </a:rPr>
              <a:t>Vue en perspective</a:t>
            </a:r>
          </a:p>
        </p:txBody>
      </p:sp>
    </p:spTree>
    <p:extLst>
      <p:ext uri="{BB962C8B-B14F-4D97-AF65-F5344CB8AC3E}">
        <p14:creationId xmlns:p14="http://schemas.microsoft.com/office/powerpoint/2010/main" val="2957538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spc="300" dirty="0">
                <a:latin typeface="Comic Sans MS" panose="030F0702030302020204" pitchFamily="66" charset="0"/>
                <a:ea typeface="JetBrains Mono" panose="02000009000000000000" pitchFamily="49" charset="0"/>
                <a:cs typeface="JetBrains Mono" panose="02000009000000000000" pitchFamily="49" charset="0"/>
              </a:rPr>
              <a:t>Ce dessous de plat est composé de :</a:t>
            </a:r>
          </a:p>
          <a:p>
            <a:pPr marL="72000"/>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b="1" spc="300" dirty="0">
                <a:latin typeface="Comic Sans MS" panose="030F0702030302020204" pitchFamily="66" charset="0"/>
                <a:ea typeface="JetBrains Mono" panose="02000009000000000000" pitchFamily="49" charset="0"/>
                <a:cs typeface="JetBrains Mono" panose="02000009000000000000" pitchFamily="49" charset="0"/>
              </a:rPr>
              <a:t>2 Montants </a:t>
            </a:r>
          </a:p>
          <a:p>
            <a:pPr marL="72000"/>
            <a:r>
              <a:rPr lang="fr-FR" sz="1600" b="1" spc="300" dirty="0">
                <a:latin typeface="Comic Sans MS" panose="030F0702030302020204" pitchFamily="66" charset="0"/>
                <a:ea typeface="JetBrains Mono" panose="02000009000000000000" pitchFamily="49" charset="0"/>
                <a:cs typeface="JetBrains Mono" panose="02000009000000000000" pitchFamily="49" charset="0"/>
              </a:rPr>
              <a:t>1 Montant intermédiaire</a:t>
            </a:r>
          </a:p>
          <a:p>
            <a:pPr marL="72000"/>
            <a:r>
              <a:rPr lang="fr-FR" sz="1600" b="1" spc="300" dirty="0">
                <a:latin typeface="Comic Sans MS" panose="030F0702030302020204" pitchFamily="66" charset="0"/>
                <a:ea typeface="JetBrains Mono" panose="02000009000000000000" pitchFamily="49" charset="0"/>
                <a:cs typeface="JetBrains Mono" panose="02000009000000000000" pitchFamily="49" charset="0"/>
              </a:rPr>
              <a:t>2 Traverses</a:t>
            </a:r>
          </a:p>
          <a:p>
            <a:pPr marL="72000"/>
            <a:r>
              <a:rPr lang="fr-FR" sz="1600" b="1" spc="300" dirty="0">
                <a:latin typeface="Comic Sans MS" panose="030F0702030302020204" pitchFamily="66" charset="0"/>
                <a:ea typeface="JetBrains Mono" panose="02000009000000000000" pitchFamily="49" charset="0"/>
                <a:cs typeface="JetBrains Mono" panose="02000009000000000000" pitchFamily="49" charset="0"/>
              </a:rPr>
              <a:t>1 Traverse intermédiaire</a:t>
            </a:r>
          </a:p>
          <a:p>
            <a:pPr marL="72000"/>
            <a:endParaRPr lang="fr-FR" sz="1600" b="1"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spc="300" dirty="0">
                <a:latin typeface="Comic Sans MS" panose="030F0702030302020204" pitchFamily="66" charset="0"/>
                <a:ea typeface="JetBrains Mono" panose="02000009000000000000" pitchFamily="49" charset="0"/>
                <a:cs typeface="JetBrains Mono" panose="02000009000000000000" pitchFamily="49" charset="0"/>
              </a:rPr>
              <a:t>On attribut à chaque éléments un repère en partant de 100 et on change de centaine à chaque élément différent </a:t>
            </a: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1093727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cs typeface="Arial" panose="020B0604020202020204" pitchFamily="34" charset="0"/>
              </a:rPr>
              <a:t>Désignations et repères des éléments du dessous de plat</a:t>
            </a:r>
          </a:p>
        </p:txBody>
      </p:sp>
      <p:pic>
        <p:nvPicPr>
          <p:cNvPr id="8" name="Picture 7"/>
          <p:cNvPicPr>
            <a:picLocks noChangeAspect="1"/>
          </p:cNvPicPr>
          <p:nvPr/>
        </p:nvPicPr>
        <p:blipFill>
          <a:blip r:embed="rId2"/>
          <a:stretch>
            <a:fillRect/>
          </a:stretch>
        </p:blipFill>
        <p:spPr>
          <a:xfrm>
            <a:off x="142517" y="3120102"/>
            <a:ext cx="8748475" cy="6912502"/>
          </a:xfrm>
          <a:prstGeom prst="rect">
            <a:avLst/>
          </a:prstGeom>
          <a:ln w="12700" cap="sq">
            <a:noFill/>
            <a:prstDash val="solid"/>
            <a:miter lim="800000"/>
          </a:ln>
          <a:effectLst/>
        </p:spPr>
      </p:pic>
      <p:sp>
        <p:nvSpPr>
          <p:cNvPr id="9" name="Rounded Rectangle 8"/>
          <p:cNvSpPr/>
          <p:nvPr/>
        </p:nvSpPr>
        <p:spPr>
          <a:xfrm rot="1635132">
            <a:off x="2003757" y="7323816"/>
            <a:ext cx="895962" cy="685971"/>
          </a:xfrm>
          <a:prstGeom prst="roundRect">
            <a:avLst/>
          </a:prstGeom>
          <a:ln w="28575">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102</a:t>
            </a:r>
          </a:p>
        </p:txBody>
      </p:sp>
      <p:sp>
        <p:nvSpPr>
          <p:cNvPr id="10" name="Rounded Rectangle 9"/>
          <p:cNvSpPr/>
          <p:nvPr/>
        </p:nvSpPr>
        <p:spPr>
          <a:xfrm rot="1067305">
            <a:off x="7551789" y="8650617"/>
            <a:ext cx="895962" cy="685971"/>
          </a:xfrm>
          <a:prstGeom prst="roundRect">
            <a:avLst/>
          </a:prstGeom>
          <a:ln w="28575">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201</a:t>
            </a:r>
          </a:p>
        </p:txBody>
      </p:sp>
      <p:sp>
        <p:nvSpPr>
          <p:cNvPr id="11" name="Rounded Rectangle 10"/>
          <p:cNvSpPr/>
          <p:nvPr/>
        </p:nvSpPr>
        <p:spPr>
          <a:xfrm rot="1170805">
            <a:off x="1142275" y="8306789"/>
            <a:ext cx="895962" cy="685971"/>
          </a:xfrm>
          <a:prstGeom prst="roundRect">
            <a:avLst/>
          </a:prstGeom>
          <a:ln w="28575">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101</a:t>
            </a:r>
          </a:p>
        </p:txBody>
      </p:sp>
      <p:sp>
        <p:nvSpPr>
          <p:cNvPr id="12" name="Rounded Rectangle 11"/>
          <p:cNvSpPr/>
          <p:nvPr/>
        </p:nvSpPr>
        <p:spPr>
          <a:xfrm rot="19952344">
            <a:off x="1161128" y="3118418"/>
            <a:ext cx="895962" cy="685971"/>
          </a:xfrm>
          <a:prstGeom prst="roundRect">
            <a:avLst/>
          </a:prstGeom>
          <a:ln w="28575">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202</a:t>
            </a:r>
          </a:p>
        </p:txBody>
      </p:sp>
      <p:cxnSp>
        <p:nvCxnSpPr>
          <p:cNvPr id="13" name="Straight Arrow Connector 12"/>
          <p:cNvCxnSpPr>
            <a:stCxn id="11" idx="0"/>
          </p:cNvCxnSpPr>
          <p:nvPr/>
        </p:nvCxnSpPr>
        <p:spPr>
          <a:xfrm flipV="1">
            <a:off x="1704823" y="5504326"/>
            <a:ext cx="0" cy="2822163"/>
          </a:xfrm>
          <a:prstGeom prst="straightConnector1">
            <a:avLst/>
          </a:prstGeom>
          <a:ln>
            <a:solidFill>
              <a:schemeClr val="tx1">
                <a:lumMod val="50000"/>
                <a:lumOff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a:stCxn id="11" idx="0"/>
          </p:cNvCxnSpPr>
          <p:nvPr/>
        </p:nvCxnSpPr>
        <p:spPr>
          <a:xfrm flipV="1">
            <a:off x="1704823" y="7863040"/>
            <a:ext cx="3615322" cy="463449"/>
          </a:xfrm>
          <a:prstGeom prst="straightConnector1">
            <a:avLst/>
          </a:prstGeom>
          <a:ln>
            <a:solidFill>
              <a:schemeClr val="tx1">
                <a:lumMod val="50000"/>
                <a:lumOff val="50000"/>
              </a:schemeClr>
            </a:solidFill>
            <a:tailEnd type="triangle"/>
          </a:ln>
        </p:spPr>
        <p:style>
          <a:lnRef idx="3">
            <a:schemeClr val="dk1"/>
          </a:lnRef>
          <a:fillRef idx="0">
            <a:schemeClr val="dk1"/>
          </a:fillRef>
          <a:effectRef idx="2">
            <a:schemeClr val="dk1"/>
          </a:effectRef>
          <a:fontRef idx="minor">
            <a:schemeClr val="tx1"/>
          </a:fontRef>
        </p:style>
      </p:cxnSp>
      <p:sp>
        <p:nvSpPr>
          <p:cNvPr id="36" name="Rectangle 35"/>
          <p:cNvSpPr/>
          <p:nvPr/>
        </p:nvSpPr>
        <p:spPr>
          <a:xfrm>
            <a:off x="5727683" y="1423956"/>
            <a:ext cx="5349842" cy="328416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p:txBody>
      </p:sp>
      <p:cxnSp>
        <p:nvCxnSpPr>
          <p:cNvPr id="15" name="Straight Arrow Connector 14"/>
          <p:cNvCxnSpPr>
            <a:stCxn id="9" idx="0"/>
          </p:cNvCxnSpPr>
          <p:nvPr/>
        </p:nvCxnSpPr>
        <p:spPr>
          <a:xfrm flipV="1">
            <a:off x="2608794" y="6165479"/>
            <a:ext cx="1216087" cy="1196409"/>
          </a:xfrm>
          <a:prstGeom prst="straightConnector1">
            <a:avLst/>
          </a:prstGeom>
          <a:ln>
            <a:solidFill>
              <a:schemeClr val="tx1">
                <a:lumMod val="50000"/>
                <a:lumOff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10" idx="1"/>
          </p:cNvCxnSpPr>
          <p:nvPr/>
        </p:nvCxnSpPr>
        <p:spPr>
          <a:xfrm flipH="1" flipV="1">
            <a:off x="5453149" y="8530155"/>
            <a:ext cx="2120057" cy="326589"/>
          </a:xfrm>
          <a:prstGeom prst="straightConnector1">
            <a:avLst/>
          </a:prstGeom>
          <a:ln>
            <a:solidFill>
              <a:schemeClr val="tx1">
                <a:lumMod val="50000"/>
                <a:lumOff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10" idx="1"/>
          </p:cNvCxnSpPr>
          <p:nvPr/>
        </p:nvCxnSpPr>
        <p:spPr>
          <a:xfrm flipV="1">
            <a:off x="7573206" y="6715894"/>
            <a:ext cx="1" cy="2140850"/>
          </a:xfrm>
          <a:prstGeom prst="straightConnector1">
            <a:avLst/>
          </a:prstGeom>
          <a:ln>
            <a:solidFill>
              <a:schemeClr val="tx1">
                <a:lumMod val="50000"/>
                <a:lumOff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12" idx="2"/>
          </p:cNvCxnSpPr>
          <p:nvPr/>
        </p:nvCxnSpPr>
        <p:spPr>
          <a:xfrm>
            <a:off x="1767275" y="3765743"/>
            <a:ext cx="723584" cy="942372"/>
          </a:xfrm>
          <a:prstGeom prst="straightConnector1">
            <a:avLst/>
          </a:prstGeom>
          <a:ln>
            <a:solidFill>
              <a:schemeClr val="tx1">
                <a:lumMod val="50000"/>
                <a:lumOff val="50000"/>
              </a:schemeClr>
            </a:solidFill>
            <a:tailEnd type="triangle"/>
          </a:ln>
        </p:spPr>
        <p:style>
          <a:lnRef idx="3">
            <a:schemeClr val="dk1"/>
          </a:lnRef>
          <a:fillRef idx="0">
            <a:schemeClr val="dk1"/>
          </a:fillRef>
          <a:effectRef idx="2">
            <a:schemeClr val="dk1"/>
          </a:effectRef>
          <a:fontRef idx="minor">
            <a:schemeClr val="tx1"/>
          </a:fontRef>
        </p:style>
      </p:cxnSp>
      <p:graphicFrame>
        <p:nvGraphicFramePr>
          <p:cNvPr id="29" name="Table 28"/>
          <p:cNvGraphicFramePr>
            <a:graphicFrameLocks noGrp="1"/>
          </p:cNvGraphicFramePr>
          <p:nvPr>
            <p:extLst/>
          </p:nvPr>
        </p:nvGraphicFramePr>
        <p:xfrm>
          <a:off x="5727683" y="1423955"/>
          <a:ext cx="5349842" cy="3310180"/>
        </p:xfrm>
        <a:graphic>
          <a:graphicData uri="http://schemas.openxmlformats.org/drawingml/2006/table">
            <a:tbl>
              <a:tblPr firstRow="1" bandRow="1">
                <a:tableStyleId>{7E9639D4-E3E2-4D34-9284-5A2195B3D0D7}</a:tableStyleId>
              </a:tblPr>
              <a:tblGrid>
                <a:gridCol w="2674921">
                  <a:extLst>
                    <a:ext uri="{9D8B030D-6E8A-4147-A177-3AD203B41FA5}">
                      <a16:colId xmlns:a16="http://schemas.microsoft.com/office/drawing/2014/main" val="187150873"/>
                    </a:ext>
                  </a:extLst>
                </a:gridCol>
                <a:gridCol w="2674921">
                  <a:extLst>
                    <a:ext uri="{9D8B030D-6E8A-4147-A177-3AD203B41FA5}">
                      <a16:colId xmlns:a16="http://schemas.microsoft.com/office/drawing/2014/main" val="1209721339"/>
                    </a:ext>
                  </a:extLst>
                </a:gridCol>
              </a:tblGrid>
              <a:tr h="662036">
                <a:tc>
                  <a:txBody>
                    <a:bodyPr/>
                    <a:lstStyle/>
                    <a:p>
                      <a:pPr algn="ctr"/>
                      <a:r>
                        <a:rPr lang="fr-FR" sz="1600" dirty="0"/>
                        <a:t>Repères</a:t>
                      </a:r>
                      <a:endParaRPr lang="fr-FR" sz="1600" dirty="0">
                        <a:latin typeface="+mn-lt"/>
                      </a:endParaRPr>
                    </a:p>
                  </a:txBody>
                  <a:tcPr marL="113395" marR="113395" marT="56698" marB="56698" anchor="ctr">
                    <a:lnR w="12700" cap="flat" cmpd="sng" algn="ctr">
                      <a:solidFill>
                        <a:schemeClr val="bg1"/>
                      </a:solidFill>
                      <a:prstDash val="solid"/>
                      <a:round/>
                      <a:headEnd type="none" w="med" len="med"/>
                      <a:tailEnd type="none" w="med" len="med"/>
                    </a:lnR>
                  </a:tcPr>
                </a:tc>
                <a:tc>
                  <a:txBody>
                    <a:bodyPr/>
                    <a:lstStyle/>
                    <a:p>
                      <a:pPr algn="ctr"/>
                      <a:r>
                        <a:rPr lang="fr-FR" sz="1600" dirty="0"/>
                        <a:t>Désignations</a:t>
                      </a:r>
                      <a:endParaRPr lang="fr-FR" sz="1600" dirty="0">
                        <a:latin typeface="+mn-lt"/>
                      </a:endParaRPr>
                    </a:p>
                  </a:txBody>
                  <a:tcPr marL="113395" marR="113395" marT="56698" marB="56698"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751918690"/>
                  </a:ext>
                </a:extLst>
              </a:tr>
              <a:tr h="662036">
                <a:tc>
                  <a:txBody>
                    <a:bodyPr/>
                    <a:lstStyle/>
                    <a:p>
                      <a:pPr algn="ctr"/>
                      <a:r>
                        <a:rPr lang="fr-FR" sz="1600" dirty="0"/>
                        <a:t>101</a:t>
                      </a:r>
                      <a:endParaRPr lang="fr-FR" sz="1600" dirty="0">
                        <a:latin typeface="+mn-lt"/>
                      </a:endParaRPr>
                    </a:p>
                  </a:txBody>
                  <a:tcPr marL="113395" marR="113395" marT="56698" marB="56698" anchor="ctr">
                    <a:lnR w="57150" cap="flat" cmpd="sng" algn="ctr">
                      <a:solidFill>
                        <a:schemeClr val="tx1"/>
                      </a:solidFill>
                      <a:prstDash val="solid"/>
                      <a:round/>
                      <a:headEnd type="none" w="med" len="med"/>
                      <a:tailEnd type="none" w="med" len="med"/>
                    </a:lnR>
                  </a:tcPr>
                </a:tc>
                <a:tc>
                  <a:txBody>
                    <a:bodyPr/>
                    <a:lstStyle/>
                    <a:p>
                      <a:pPr algn="ctr"/>
                      <a:r>
                        <a:rPr lang="fr-FR" sz="1600" dirty="0"/>
                        <a:t>Montants</a:t>
                      </a:r>
                      <a:endParaRPr lang="fr-FR" sz="1600" dirty="0">
                        <a:latin typeface="+mn-lt"/>
                      </a:endParaRPr>
                    </a:p>
                  </a:txBody>
                  <a:tcPr marL="113395" marR="113395" marT="56698" marB="56698" anchor="ctr">
                    <a:lnL w="5715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48364327"/>
                  </a:ext>
                </a:extLst>
              </a:tr>
              <a:tr h="662036">
                <a:tc>
                  <a:txBody>
                    <a:bodyPr/>
                    <a:lstStyle/>
                    <a:p>
                      <a:pPr algn="ctr"/>
                      <a:r>
                        <a:rPr lang="fr-FR" sz="1600" dirty="0"/>
                        <a:t>102</a:t>
                      </a:r>
                      <a:endParaRPr lang="fr-FR" sz="1600" dirty="0">
                        <a:latin typeface="+mn-lt"/>
                      </a:endParaRPr>
                    </a:p>
                  </a:txBody>
                  <a:tcPr marL="113395" marR="113395" marT="56698" marB="56698" anchor="ctr">
                    <a:lnR w="57150" cap="flat" cmpd="sng" algn="ctr">
                      <a:solidFill>
                        <a:schemeClr val="tx1"/>
                      </a:solidFill>
                      <a:prstDash val="solid"/>
                      <a:round/>
                      <a:headEnd type="none" w="med" len="med"/>
                      <a:tailEnd type="none" w="med" len="med"/>
                    </a:lnR>
                  </a:tcPr>
                </a:tc>
                <a:tc>
                  <a:txBody>
                    <a:bodyPr/>
                    <a:lstStyle/>
                    <a:p>
                      <a:pPr algn="ctr"/>
                      <a:r>
                        <a:rPr lang="fr-FR" sz="1600" dirty="0"/>
                        <a:t>Montant intermédiaire</a:t>
                      </a:r>
                      <a:endParaRPr lang="fr-FR" sz="1600" dirty="0">
                        <a:latin typeface="+mn-lt"/>
                      </a:endParaRPr>
                    </a:p>
                  </a:txBody>
                  <a:tcPr marL="113395" marR="113395" marT="56698" marB="56698" anchor="ctr">
                    <a:lnL w="5715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05966628"/>
                  </a:ext>
                </a:extLst>
              </a:tr>
              <a:tr h="662036">
                <a:tc>
                  <a:txBody>
                    <a:bodyPr/>
                    <a:lstStyle/>
                    <a:p>
                      <a:pPr algn="ctr"/>
                      <a:r>
                        <a:rPr lang="fr-FR" sz="1600" dirty="0"/>
                        <a:t>201</a:t>
                      </a:r>
                      <a:endParaRPr lang="fr-FR" sz="1600" dirty="0">
                        <a:latin typeface="+mn-lt"/>
                      </a:endParaRPr>
                    </a:p>
                  </a:txBody>
                  <a:tcPr marL="113395" marR="113395" marT="56698" marB="56698" anchor="ctr">
                    <a:lnR w="57150" cap="flat" cmpd="sng" algn="ctr">
                      <a:solidFill>
                        <a:schemeClr val="tx1"/>
                      </a:solidFill>
                      <a:prstDash val="solid"/>
                      <a:round/>
                      <a:headEnd type="none" w="med" len="med"/>
                      <a:tailEnd type="none" w="med" len="med"/>
                    </a:lnR>
                  </a:tcPr>
                </a:tc>
                <a:tc>
                  <a:txBody>
                    <a:bodyPr/>
                    <a:lstStyle/>
                    <a:p>
                      <a:pPr algn="ctr"/>
                      <a:r>
                        <a:rPr lang="fr-FR" sz="1600" dirty="0"/>
                        <a:t>Traverses</a:t>
                      </a:r>
                      <a:endParaRPr lang="fr-FR" sz="1600" dirty="0">
                        <a:latin typeface="+mn-lt"/>
                      </a:endParaRPr>
                    </a:p>
                  </a:txBody>
                  <a:tcPr marL="113395" marR="113395" marT="56698" marB="56698" anchor="ctr">
                    <a:lnL w="5715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21861683"/>
                  </a:ext>
                </a:extLst>
              </a:tr>
              <a:tr h="662036">
                <a:tc>
                  <a:txBody>
                    <a:bodyPr/>
                    <a:lstStyle/>
                    <a:p>
                      <a:pPr algn="ctr"/>
                      <a:r>
                        <a:rPr lang="fr-FR" sz="1600" dirty="0"/>
                        <a:t>202</a:t>
                      </a:r>
                      <a:endParaRPr lang="fr-FR" sz="1600" dirty="0">
                        <a:latin typeface="+mn-lt"/>
                      </a:endParaRPr>
                    </a:p>
                  </a:txBody>
                  <a:tcPr marL="113395" marR="113395" marT="56698" marB="56698" anchor="ctr">
                    <a:lnR w="57150" cap="flat" cmpd="sng" algn="ctr">
                      <a:solidFill>
                        <a:schemeClr val="tx1"/>
                      </a:solidFill>
                      <a:prstDash val="solid"/>
                      <a:round/>
                      <a:headEnd type="none" w="med" len="med"/>
                      <a:tailEnd type="none" w="med" len="med"/>
                    </a:lnR>
                  </a:tcPr>
                </a:tc>
                <a:tc>
                  <a:txBody>
                    <a:bodyPr/>
                    <a:lstStyle/>
                    <a:p>
                      <a:pPr algn="ctr"/>
                      <a:r>
                        <a:rPr lang="fr-FR" sz="1600" dirty="0"/>
                        <a:t>Traverse</a:t>
                      </a:r>
                      <a:r>
                        <a:rPr lang="fr-FR" sz="1600" baseline="0" dirty="0"/>
                        <a:t> intermédiaire</a:t>
                      </a:r>
                      <a:endParaRPr lang="fr-FR" sz="1600" dirty="0">
                        <a:latin typeface="+mn-lt"/>
                      </a:endParaRPr>
                    </a:p>
                  </a:txBody>
                  <a:tcPr marL="113395" marR="113395" marT="56698" marB="56698" anchor="ctr">
                    <a:lnL w="5715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12883267"/>
                  </a:ext>
                </a:extLst>
              </a:tr>
            </a:tbl>
          </a:graphicData>
        </a:graphic>
      </p:graphicFrame>
      <p:pic>
        <p:nvPicPr>
          <p:cNvPr id="34" name="Picture 33"/>
          <p:cNvPicPr>
            <a:picLocks noChangeAspect="1"/>
          </p:cNvPicPr>
          <p:nvPr/>
        </p:nvPicPr>
        <p:blipFill>
          <a:blip r:embed="rId3"/>
          <a:stretch>
            <a:fillRect/>
          </a:stretch>
        </p:blipFill>
        <p:spPr>
          <a:xfrm>
            <a:off x="11393580" y="1832146"/>
            <a:ext cx="3366144" cy="2575912"/>
          </a:xfrm>
          <a:prstGeom prst="rect">
            <a:avLst/>
          </a:prstGeom>
          <a:ln w="12700" cap="sq">
            <a:solidFill>
              <a:schemeClr val="bg1"/>
            </a:solidFill>
            <a:prstDash val="solid"/>
            <a:miter lim="800000"/>
          </a:ln>
          <a:effectLst/>
        </p:spPr>
      </p:pic>
    </p:spTree>
    <p:extLst>
      <p:ext uri="{BB962C8B-B14F-4D97-AF65-F5344CB8AC3E}">
        <p14:creationId xmlns:p14="http://schemas.microsoft.com/office/powerpoint/2010/main" val="3944113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71451" y="179881"/>
            <a:ext cx="14782800"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bases du logiciel SketchUp</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1995639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729559" y="1230791"/>
            <a:ext cx="7660241"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La feuille de débit</a:t>
            </a:r>
          </a:p>
        </p:txBody>
      </p:sp>
      <p:sp>
        <p:nvSpPr>
          <p:cNvPr id="18" name="Rectangle 17"/>
          <p:cNvSpPr/>
          <p:nvPr/>
        </p:nvSpPr>
        <p:spPr>
          <a:xfrm>
            <a:off x="72830" y="1954685"/>
            <a:ext cx="3585643" cy="7627297"/>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lnSpc>
                <a:spcPct val="150000"/>
              </a:lnSpc>
            </a:pPr>
            <a:endParaRPr lang="fr-FR" sz="1736" b="1" dirty="0">
              <a:latin typeface="Arial" panose="020B0604020202020204" pitchFamily="34" charset="0"/>
              <a:cs typeface="Arial" panose="020B0604020202020204" pitchFamily="34" charset="0"/>
            </a:endParaRPr>
          </a:p>
          <a:p>
            <a:pPr algn="ctr">
              <a:lnSpc>
                <a:spcPct val="150000"/>
              </a:lnSpc>
            </a:pPr>
            <a:r>
              <a:rPr lang="fr-FR" sz="1736" b="1" dirty="0">
                <a:latin typeface="Arial" panose="020B0604020202020204" pitchFamily="34" charset="0"/>
                <a:cs typeface="Arial" panose="020B0604020202020204" pitchFamily="34" charset="0"/>
              </a:rPr>
              <a:t>Les repères</a:t>
            </a:r>
          </a:p>
          <a:p>
            <a:endParaRPr lang="fr-FR" sz="1736" dirty="0">
              <a:latin typeface="Arial" panose="020B0604020202020204" pitchFamily="34" charset="0"/>
              <a:cs typeface="Arial" panose="020B0604020202020204" pitchFamily="34" charset="0"/>
            </a:endParaRPr>
          </a:p>
          <a:p>
            <a:r>
              <a:rPr lang="fr-FR" sz="1736" dirty="0">
                <a:latin typeface="Arial" panose="020B0604020202020204" pitchFamily="34" charset="0"/>
                <a:cs typeface="Arial" panose="020B0604020202020204" pitchFamily="34" charset="0"/>
              </a:rPr>
              <a:t>On commence généralement avec un numéro de base pour le premier élément, souvent "101", afin de marquer le début de la série.</a:t>
            </a:r>
          </a:p>
          <a:p>
            <a:endParaRPr lang="fr-FR" sz="1736" dirty="0">
              <a:latin typeface="Arial" panose="020B0604020202020204" pitchFamily="34" charset="0"/>
              <a:cs typeface="Arial" panose="020B0604020202020204" pitchFamily="34" charset="0"/>
            </a:endParaRPr>
          </a:p>
          <a:p>
            <a:r>
              <a:rPr lang="fr-FR" sz="1736" dirty="0">
                <a:latin typeface="Arial" panose="020B0604020202020204" pitchFamily="34" charset="0"/>
                <a:cs typeface="Arial" panose="020B0604020202020204" pitchFamily="34" charset="0"/>
              </a:rPr>
              <a:t>Chaque pièce similaire (de même type et dimension) est ensuite numérotée consécutivement, par exemple "102" pour la suivante, "103", et ainsi de suite. Cela permet une identification rapide et efficace des pièces </a:t>
            </a:r>
            <a:r>
              <a:rPr lang="fr-FR" sz="1736">
                <a:latin typeface="Arial" panose="020B0604020202020204" pitchFamily="34" charset="0"/>
                <a:cs typeface="Arial" panose="020B0604020202020204" pitchFamily="34" charset="0"/>
              </a:rPr>
              <a:t>interchangeables.</a:t>
            </a:r>
          </a:p>
          <a:p>
            <a:endParaRPr lang="fr-FR" sz="1736" dirty="0">
              <a:latin typeface="Arial" panose="020B0604020202020204" pitchFamily="34" charset="0"/>
              <a:cs typeface="Arial" panose="020B0604020202020204" pitchFamily="34" charset="0"/>
            </a:endParaRPr>
          </a:p>
          <a:p>
            <a:r>
              <a:rPr lang="fr-FR" sz="1736" dirty="0">
                <a:latin typeface="Arial" panose="020B0604020202020204" pitchFamily="34" charset="0"/>
                <a:cs typeface="Arial" panose="020B0604020202020204" pitchFamily="34" charset="0"/>
              </a:rPr>
              <a:t>Quand un nouvel élément différent apparaît, on change de série de numéros, passant à "201" pour le premier élément différent, puis "202", etc. Ce système évite toute confusion entre les pièces et aide à bien structurer la feuille de débit.</a:t>
            </a:r>
          </a:p>
          <a:p>
            <a:pPr>
              <a:lnSpc>
                <a:spcPct val="150000"/>
              </a:lnSpc>
            </a:pPr>
            <a:endParaRPr lang="fr-FR" sz="1736" dirty="0">
              <a:latin typeface="Arial" panose="020B0604020202020204" pitchFamily="34" charset="0"/>
              <a:cs typeface="Arial" panose="020B0604020202020204" pitchFamily="34" charset="0"/>
            </a:endParaRPr>
          </a:p>
          <a:p>
            <a:pPr algn="ctr">
              <a:lnSpc>
                <a:spcPct val="150000"/>
              </a:lnSpc>
            </a:pPr>
            <a:endParaRPr lang="fr-FR" sz="1736" b="1" dirty="0">
              <a:latin typeface="Arial" panose="020B0604020202020204" pitchFamily="34" charset="0"/>
              <a:cs typeface="Arial" panose="020B0604020202020204" pitchFamily="34" charset="0"/>
            </a:endParaRPr>
          </a:p>
          <a:p>
            <a:pPr algn="ctr">
              <a:lnSpc>
                <a:spcPct val="150000"/>
              </a:lnSpc>
            </a:pPr>
            <a:r>
              <a:rPr lang="fr-FR" sz="1736" b="1" dirty="0">
                <a:latin typeface="Arial" panose="020B0604020202020204" pitchFamily="34" charset="0"/>
                <a:cs typeface="Arial" panose="020B0604020202020204" pitchFamily="34" charset="0"/>
              </a:rPr>
              <a:t> </a:t>
            </a:r>
          </a:p>
        </p:txBody>
      </p:sp>
      <p:sp>
        <p:nvSpPr>
          <p:cNvPr id="22" name="Rectangle 21"/>
          <p:cNvSpPr/>
          <p:nvPr/>
        </p:nvSpPr>
        <p:spPr>
          <a:xfrm>
            <a:off x="3729562" y="1954682"/>
            <a:ext cx="7660239" cy="443004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pPr algn="ctr"/>
            <a:endParaRPr lang="fr-FR" sz="1736" b="1" dirty="0">
              <a:latin typeface="Arial" panose="020B0604020202020204" pitchFamily="34" charset="0"/>
              <a:cs typeface="Arial" panose="020B0604020202020204" pitchFamily="34" charset="0"/>
            </a:endParaRPr>
          </a:p>
          <a:p>
            <a:pPr algn="ctr"/>
            <a:r>
              <a:rPr lang="fr-FR" sz="1736" b="1" dirty="0">
                <a:latin typeface="Arial" panose="020B0604020202020204" pitchFamily="34" charset="0"/>
                <a:cs typeface="Arial" panose="020B0604020202020204" pitchFamily="34" charset="0"/>
              </a:rPr>
              <a:t>Le document </a:t>
            </a:r>
          </a:p>
          <a:p>
            <a:endParaRPr lang="fr-FR" sz="1736" dirty="0">
              <a:latin typeface="Arial" panose="020B0604020202020204" pitchFamily="34" charset="0"/>
              <a:cs typeface="Arial" panose="020B0604020202020204" pitchFamily="34" charset="0"/>
            </a:endParaRPr>
          </a:p>
          <a:p>
            <a:r>
              <a:rPr lang="fr-FR" sz="1736" dirty="0">
                <a:latin typeface="Arial" panose="020B0604020202020204" pitchFamily="34" charset="0"/>
                <a:cs typeface="Arial" panose="020B0604020202020204" pitchFamily="34" charset="0"/>
              </a:rPr>
              <a:t>La feuille de débit est un document technique qui va permettre de réaliser le débit des pièces nécessaires à la réalisation d’un ouvrage.</a:t>
            </a:r>
          </a:p>
          <a:p>
            <a:r>
              <a:rPr lang="fr-FR" sz="1736" dirty="0">
                <a:latin typeface="Arial" panose="020B0604020202020204" pitchFamily="34" charset="0"/>
                <a:cs typeface="Arial" panose="020B0604020202020204" pitchFamily="34" charset="0"/>
              </a:rPr>
              <a:t>Elle sert également  à déterminer les volumes et les surfaces des bois utilisés en vue d’une commande et du calcul du prix de revient. </a:t>
            </a:r>
          </a:p>
          <a:p>
            <a:r>
              <a:rPr lang="fr-FR" sz="1736" dirty="0">
                <a:latin typeface="Arial" panose="020B0604020202020204" pitchFamily="34" charset="0"/>
                <a:cs typeface="Arial" panose="020B0604020202020204" pitchFamily="34" charset="0"/>
              </a:rPr>
              <a:t>Ce document doit comporter toutes les informations utiles au débiteur, tel que :</a:t>
            </a:r>
          </a:p>
          <a:p>
            <a:r>
              <a:rPr lang="fr-FR" sz="1736" dirty="0">
                <a:latin typeface="Arial" panose="020B0604020202020204" pitchFamily="34" charset="0"/>
                <a:cs typeface="Arial" panose="020B0604020202020204" pitchFamily="34" charset="0"/>
              </a:rPr>
              <a:t>1. Le numéro de repère des pièces.</a:t>
            </a:r>
          </a:p>
          <a:p>
            <a:r>
              <a:rPr lang="fr-FR" sz="1736" dirty="0">
                <a:latin typeface="Arial" panose="020B0604020202020204" pitchFamily="34" charset="0"/>
                <a:cs typeface="Arial" panose="020B0604020202020204" pitchFamily="34" charset="0"/>
              </a:rPr>
              <a:t>2. La désignation des pièces. (montant; traverse, dos...)</a:t>
            </a:r>
          </a:p>
          <a:p>
            <a:r>
              <a:rPr lang="fr-FR" sz="1736" dirty="0">
                <a:latin typeface="Arial" panose="020B0604020202020204" pitchFamily="34" charset="0"/>
                <a:cs typeface="Arial" panose="020B0604020202020204" pitchFamily="34" charset="0"/>
              </a:rPr>
              <a:t>3. Le nombre de pièces à débiter.</a:t>
            </a:r>
          </a:p>
          <a:p>
            <a:r>
              <a:rPr lang="fr-FR" sz="1736" dirty="0">
                <a:latin typeface="Arial" panose="020B0604020202020204" pitchFamily="34" charset="0"/>
                <a:cs typeface="Arial" panose="020B0604020202020204" pitchFamily="34" charset="0"/>
              </a:rPr>
              <a:t>4. Les dimensions ( longueur, largeur, épaisseur ).</a:t>
            </a:r>
          </a:p>
          <a:p>
            <a:r>
              <a:rPr lang="fr-FR" sz="1736" dirty="0">
                <a:latin typeface="Arial" panose="020B0604020202020204" pitchFamily="34" charset="0"/>
                <a:cs typeface="Arial" panose="020B0604020202020204" pitchFamily="34" charset="0"/>
              </a:rPr>
              <a:t>5. La matière ( ou essence ) employée.</a:t>
            </a:r>
          </a:p>
          <a:p>
            <a:r>
              <a:rPr lang="fr-FR" sz="1736" dirty="0">
                <a:latin typeface="Arial" panose="020B0604020202020204" pitchFamily="34" charset="0"/>
                <a:cs typeface="Arial" panose="020B0604020202020204" pitchFamily="34" charset="0"/>
              </a:rPr>
              <a:t>6. Le cubage de chaque pièce et le cubage total de l’ouvrage.   </a:t>
            </a:r>
          </a:p>
        </p:txBody>
      </p:sp>
      <p:sp>
        <p:nvSpPr>
          <p:cNvPr id="23" name="Rectangle 22"/>
          <p:cNvSpPr/>
          <p:nvPr/>
        </p:nvSpPr>
        <p:spPr>
          <a:xfrm>
            <a:off x="11460889" y="1954677"/>
            <a:ext cx="3582179" cy="4430051"/>
          </a:xfrm>
          <a:prstGeom prst="rect">
            <a:avLst/>
          </a:prstGeom>
        </p:spPr>
        <p:style>
          <a:lnRef idx="2">
            <a:schemeClr val="dk1"/>
          </a:lnRef>
          <a:fillRef idx="1">
            <a:schemeClr val="lt1"/>
          </a:fillRef>
          <a:effectRef idx="0">
            <a:schemeClr val="dk1"/>
          </a:effectRef>
          <a:fontRef idx="minor">
            <a:schemeClr val="dk1"/>
          </a:fontRef>
        </p:style>
        <p:txBody>
          <a:bodyPr rtlCol="0" anchor="t"/>
          <a:lstStyle/>
          <a:p>
            <a:endParaRPr lang="fr-FR" sz="1736" dirty="0">
              <a:latin typeface="Arial" panose="020B0604020202020204" pitchFamily="34" charset="0"/>
              <a:cs typeface="Arial" panose="020B0604020202020204" pitchFamily="34" charset="0"/>
            </a:endParaRPr>
          </a:p>
          <a:p>
            <a:pPr algn="ctr"/>
            <a:r>
              <a:rPr lang="fr-FR" sz="1736" b="1" dirty="0">
                <a:latin typeface="Arial" panose="020B0604020202020204" pitchFamily="34" charset="0"/>
                <a:cs typeface="Arial" panose="020B0604020202020204" pitchFamily="34" charset="0"/>
              </a:rPr>
              <a:t>Les dimensions majorées</a:t>
            </a:r>
          </a:p>
          <a:p>
            <a:endParaRPr lang="fr-FR" sz="1736" dirty="0">
              <a:latin typeface="Arial" panose="020B0604020202020204" pitchFamily="34" charset="0"/>
              <a:cs typeface="Arial" panose="020B0604020202020204" pitchFamily="34" charset="0"/>
            </a:endParaRPr>
          </a:p>
          <a:p>
            <a:r>
              <a:rPr lang="fr-FR" sz="1736" dirty="0">
                <a:latin typeface="Arial" panose="020B0604020202020204" pitchFamily="34" charset="0"/>
                <a:cs typeface="Arial" panose="020B0604020202020204" pitchFamily="34" charset="0"/>
              </a:rPr>
              <a:t>En menuiserie, les surcotes (ou dimensions majorées) désignent des marges ajoutées aux dimensions finales d'une pièce de bois massif avant qu'elle ne soit travaillée ou assemblée. Ces marges permettent de compenser les pertes de matériau dues aux différentes étapes de travail du bois, telles que le dégauchissage et le rabotage.</a:t>
            </a:r>
          </a:p>
        </p:txBody>
      </p:sp>
      <p:sp>
        <p:nvSpPr>
          <p:cNvPr id="12" name="Rectangle 11"/>
          <p:cNvSpPr/>
          <p:nvPr/>
        </p:nvSpPr>
        <p:spPr>
          <a:xfrm>
            <a:off x="72830" y="1230791"/>
            <a:ext cx="3585643"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M. Du Chevreuil</a:t>
            </a:r>
          </a:p>
          <a:p>
            <a:pPr algn="ctr"/>
            <a:r>
              <a:rPr lang="fr-FR" sz="1364" dirty="0">
                <a:latin typeface="Arial" panose="020B0604020202020204" pitchFamily="34" charset="0"/>
                <a:cs typeface="Arial" panose="020B0604020202020204" pitchFamily="34" charset="0"/>
              </a:rPr>
              <a:t>Professeur en génie industriel bois</a:t>
            </a:r>
          </a:p>
        </p:txBody>
      </p:sp>
      <p:graphicFrame>
        <p:nvGraphicFramePr>
          <p:cNvPr id="2" name="Table 1"/>
          <p:cNvGraphicFramePr>
            <a:graphicFrameLocks noGrp="1"/>
          </p:cNvGraphicFramePr>
          <p:nvPr>
            <p:extLst/>
          </p:nvPr>
        </p:nvGraphicFramePr>
        <p:xfrm>
          <a:off x="3669266" y="6454951"/>
          <a:ext cx="11386920" cy="3130648"/>
        </p:xfrm>
        <a:graphic>
          <a:graphicData uri="http://schemas.openxmlformats.org/drawingml/2006/table">
            <a:tbl>
              <a:tblPr firstRow="1" bandRow="1">
                <a:effectLst/>
                <a:tableStyleId>{5940675A-B579-460E-94D1-54222C63F5DA}</a:tableStyleId>
              </a:tblPr>
              <a:tblGrid>
                <a:gridCol w="1138692">
                  <a:extLst>
                    <a:ext uri="{9D8B030D-6E8A-4147-A177-3AD203B41FA5}">
                      <a16:colId xmlns:a16="http://schemas.microsoft.com/office/drawing/2014/main" val="187150873"/>
                    </a:ext>
                  </a:extLst>
                </a:gridCol>
                <a:gridCol w="1138692">
                  <a:extLst>
                    <a:ext uri="{9D8B030D-6E8A-4147-A177-3AD203B41FA5}">
                      <a16:colId xmlns:a16="http://schemas.microsoft.com/office/drawing/2014/main" val="1209721339"/>
                    </a:ext>
                  </a:extLst>
                </a:gridCol>
                <a:gridCol w="1138692">
                  <a:extLst>
                    <a:ext uri="{9D8B030D-6E8A-4147-A177-3AD203B41FA5}">
                      <a16:colId xmlns:a16="http://schemas.microsoft.com/office/drawing/2014/main" val="162324528"/>
                    </a:ext>
                  </a:extLst>
                </a:gridCol>
                <a:gridCol w="1138692">
                  <a:extLst>
                    <a:ext uri="{9D8B030D-6E8A-4147-A177-3AD203B41FA5}">
                      <a16:colId xmlns:a16="http://schemas.microsoft.com/office/drawing/2014/main" val="903695711"/>
                    </a:ext>
                  </a:extLst>
                </a:gridCol>
                <a:gridCol w="1138692">
                  <a:extLst>
                    <a:ext uri="{9D8B030D-6E8A-4147-A177-3AD203B41FA5}">
                      <a16:colId xmlns:a16="http://schemas.microsoft.com/office/drawing/2014/main" val="401433737"/>
                    </a:ext>
                  </a:extLst>
                </a:gridCol>
                <a:gridCol w="1138692">
                  <a:extLst>
                    <a:ext uri="{9D8B030D-6E8A-4147-A177-3AD203B41FA5}">
                      <a16:colId xmlns:a16="http://schemas.microsoft.com/office/drawing/2014/main" val="1616956812"/>
                    </a:ext>
                  </a:extLst>
                </a:gridCol>
                <a:gridCol w="1138692">
                  <a:extLst>
                    <a:ext uri="{9D8B030D-6E8A-4147-A177-3AD203B41FA5}">
                      <a16:colId xmlns:a16="http://schemas.microsoft.com/office/drawing/2014/main" val="2884985826"/>
                    </a:ext>
                  </a:extLst>
                </a:gridCol>
                <a:gridCol w="1138692">
                  <a:extLst>
                    <a:ext uri="{9D8B030D-6E8A-4147-A177-3AD203B41FA5}">
                      <a16:colId xmlns:a16="http://schemas.microsoft.com/office/drawing/2014/main" val="2944062975"/>
                    </a:ext>
                  </a:extLst>
                </a:gridCol>
                <a:gridCol w="1138692">
                  <a:extLst>
                    <a:ext uri="{9D8B030D-6E8A-4147-A177-3AD203B41FA5}">
                      <a16:colId xmlns:a16="http://schemas.microsoft.com/office/drawing/2014/main" val="1865196824"/>
                    </a:ext>
                  </a:extLst>
                </a:gridCol>
                <a:gridCol w="1138692">
                  <a:extLst>
                    <a:ext uri="{9D8B030D-6E8A-4147-A177-3AD203B41FA5}">
                      <a16:colId xmlns:a16="http://schemas.microsoft.com/office/drawing/2014/main" val="401759116"/>
                    </a:ext>
                  </a:extLst>
                </a:gridCol>
              </a:tblGrid>
              <a:tr h="570595">
                <a:tc rowSpan="2">
                  <a:txBody>
                    <a:bodyPr/>
                    <a:lstStyle/>
                    <a:p>
                      <a:pPr algn="ctr"/>
                      <a:r>
                        <a:rPr lang="fr-FR" sz="1500" dirty="0"/>
                        <a:t>Repère</a:t>
                      </a:r>
                    </a:p>
                  </a:txBody>
                  <a:tcPr marL="113395" marR="113395" marT="56698" marB="56698" anchor="ctr">
                    <a:solidFill>
                      <a:schemeClr val="bg2"/>
                    </a:solidFill>
                  </a:tcPr>
                </a:tc>
                <a:tc rowSpan="2">
                  <a:txBody>
                    <a:bodyPr/>
                    <a:lstStyle/>
                    <a:p>
                      <a:pPr algn="ctr"/>
                      <a:r>
                        <a:rPr lang="fr-FR" sz="1500" dirty="0"/>
                        <a:t>Désignation</a:t>
                      </a:r>
                    </a:p>
                  </a:txBody>
                  <a:tcPr marL="113395" marR="113395" marT="56698" marB="56698" anchor="ctr">
                    <a:solidFill>
                      <a:schemeClr val="bg2"/>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500" dirty="0"/>
                        <a:t>Quantité</a:t>
                      </a:r>
                    </a:p>
                  </a:txBody>
                  <a:tcPr marL="113395" marR="113395" marT="56698" marB="56698" anchor="ctr">
                    <a:solidFill>
                      <a:schemeClr val="bg2"/>
                    </a:solidFill>
                  </a:tcPr>
                </a:tc>
                <a:tc rowSpan="2">
                  <a:txBody>
                    <a:bodyPr/>
                    <a:lstStyle/>
                    <a:p>
                      <a:pPr algn="ctr"/>
                      <a:r>
                        <a:rPr lang="fr-FR" sz="1500" dirty="0"/>
                        <a:t>Matière</a:t>
                      </a:r>
                    </a:p>
                    <a:p>
                      <a:pPr algn="ctr"/>
                      <a:endParaRPr lang="fr-FR" sz="1500" dirty="0"/>
                    </a:p>
                    <a:p>
                      <a:pPr algn="ctr"/>
                      <a:r>
                        <a:rPr lang="fr-FR" sz="1500" dirty="0"/>
                        <a:t>Ou essence</a:t>
                      </a:r>
                    </a:p>
                  </a:txBody>
                  <a:tcPr marL="113395" marR="113395" marT="56698" marB="56698" anchor="ctr">
                    <a:solidFill>
                      <a:schemeClr val="bg2"/>
                    </a:solidFill>
                  </a:tcPr>
                </a:tc>
                <a:tc gridSpan="3">
                  <a:txBody>
                    <a:bodyPr/>
                    <a:lstStyle/>
                    <a:p>
                      <a:pPr algn="ctr"/>
                      <a:r>
                        <a:rPr lang="fr-FR" sz="1500" dirty="0"/>
                        <a:t>Dimensions finies </a:t>
                      </a:r>
                    </a:p>
                    <a:p>
                      <a:pPr algn="ctr"/>
                      <a:r>
                        <a:rPr lang="fr-FR" sz="1500" dirty="0"/>
                        <a:t>Au</a:t>
                      </a:r>
                      <a:r>
                        <a:rPr lang="fr-FR" sz="1500" baseline="0" dirty="0"/>
                        <a:t> cote</a:t>
                      </a:r>
                      <a:endParaRPr lang="fr-FR" sz="1500" dirty="0"/>
                    </a:p>
                  </a:txBody>
                  <a:tcPr marL="113395" marR="113395" marT="56698" marB="56698" anchor="ctr">
                    <a:solidFill>
                      <a:schemeClr val="bg2"/>
                    </a:solidFill>
                  </a:tcPr>
                </a:tc>
                <a:tc hMerge="1">
                  <a:txBody>
                    <a:bodyPr/>
                    <a:lstStyle/>
                    <a:p>
                      <a:endParaRPr lang="fr-FR" dirty="0"/>
                    </a:p>
                  </a:txBody>
                  <a:tcPr/>
                </a:tc>
                <a:tc hMerge="1">
                  <a:txBody>
                    <a:bodyPr/>
                    <a:lstStyle/>
                    <a:p>
                      <a:endParaRPr lang="fr-FR" dirty="0"/>
                    </a:p>
                  </a:txBody>
                  <a:tcPr/>
                </a:tc>
                <a:tc gridSpan="3">
                  <a:txBody>
                    <a:bodyPr/>
                    <a:lstStyle/>
                    <a:p>
                      <a:pPr algn="ctr"/>
                      <a:r>
                        <a:rPr lang="fr-FR" sz="1500" dirty="0"/>
                        <a:t>Dimensions majorées ou brutes</a:t>
                      </a:r>
                    </a:p>
                    <a:p>
                      <a:pPr algn="ctr"/>
                      <a:r>
                        <a:rPr lang="fr-FR" sz="1500" dirty="0"/>
                        <a:t>(avec surcote)</a:t>
                      </a:r>
                    </a:p>
                  </a:txBody>
                  <a:tcPr marL="113395" marR="113395" marT="56698" marB="56698" anchor="ctr">
                    <a:solidFill>
                      <a:schemeClr val="bg2"/>
                    </a:solidFill>
                  </a:tcPr>
                </a:tc>
                <a:tc hMerge="1">
                  <a:txBody>
                    <a:bodyPr/>
                    <a:lstStyle/>
                    <a:p>
                      <a:endParaRPr lang="fr-FR" dirty="0"/>
                    </a:p>
                  </a:txBody>
                  <a:tcPr/>
                </a:tc>
                <a:tc hMerge="1">
                  <a:txBody>
                    <a:bodyPr/>
                    <a:lstStyle/>
                    <a:p>
                      <a:endParaRPr lang="fr-FR" dirty="0"/>
                    </a:p>
                  </a:txBody>
                  <a:tcPr/>
                </a:tc>
                <a:extLst>
                  <a:ext uri="{0D108BD9-81ED-4DB2-BD59-A6C34878D82A}">
                    <a16:rowId xmlns:a16="http://schemas.microsoft.com/office/drawing/2014/main" val="2751918690"/>
                  </a:ext>
                </a:extLst>
              </a:tr>
              <a:tr h="566976">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algn="ctr"/>
                      <a:r>
                        <a:rPr lang="fr-FR" sz="1500" dirty="0"/>
                        <a:t>Longueur</a:t>
                      </a:r>
                    </a:p>
                  </a:txBody>
                  <a:tcPr marL="113395" marR="113395" marT="56698" marB="56698" anchor="ctr">
                    <a:solidFill>
                      <a:schemeClr val="bg2"/>
                    </a:solidFill>
                  </a:tcPr>
                </a:tc>
                <a:tc>
                  <a:txBody>
                    <a:bodyPr/>
                    <a:lstStyle/>
                    <a:p>
                      <a:pPr algn="ctr"/>
                      <a:r>
                        <a:rPr lang="fr-FR" sz="1500" dirty="0"/>
                        <a:t>Largeur</a:t>
                      </a:r>
                    </a:p>
                  </a:txBody>
                  <a:tcPr marL="113395" marR="113395" marT="56698" marB="56698" anchor="ctr">
                    <a:solidFill>
                      <a:schemeClr val="bg2"/>
                    </a:solidFill>
                  </a:tcPr>
                </a:tc>
                <a:tc>
                  <a:txBody>
                    <a:bodyPr/>
                    <a:lstStyle/>
                    <a:p>
                      <a:pPr algn="ctr"/>
                      <a:r>
                        <a:rPr lang="fr-FR" sz="1500" dirty="0"/>
                        <a:t>Epaisseur</a:t>
                      </a:r>
                    </a:p>
                  </a:txBody>
                  <a:tcPr marL="113395" marR="113395" marT="56698" marB="56698" anchor="ctr">
                    <a:solidFill>
                      <a:schemeClr val="bg2"/>
                    </a:solidFill>
                  </a:tcPr>
                </a:tc>
                <a:tc>
                  <a:txBody>
                    <a:bodyPr/>
                    <a:lstStyle/>
                    <a:p>
                      <a:pPr algn="ctr"/>
                      <a:r>
                        <a:rPr lang="fr-FR" sz="1500" dirty="0"/>
                        <a:t>Longueur</a:t>
                      </a:r>
                    </a:p>
                  </a:txBody>
                  <a:tcPr marL="113395" marR="113395" marT="56698" marB="56698" anchor="ctr">
                    <a:solidFill>
                      <a:schemeClr val="bg2"/>
                    </a:solidFill>
                  </a:tcPr>
                </a:tc>
                <a:tc>
                  <a:txBody>
                    <a:bodyPr/>
                    <a:lstStyle/>
                    <a:p>
                      <a:pPr algn="ctr"/>
                      <a:r>
                        <a:rPr lang="fr-FR" sz="1500" dirty="0"/>
                        <a:t>Largeur</a:t>
                      </a:r>
                    </a:p>
                  </a:txBody>
                  <a:tcPr marL="113395" marR="113395" marT="56698" marB="56698" anchor="ctr">
                    <a:solidFill>
                      <a:schemeClr val="bg2"/>
                    </a:solidFill>
                  </a:tcPr>
                </a:tc>
                <a:tc>
                  <a:txBody>
                    <a:bodyPr/>
                    <a:lstStyle/>
                    <a:p>
                      <a:pPr algn="ctr"/>
                      <a:r>
                        <a:rPr lang="fr-FR" sz="1500" dirty="0"/>
                        <a:t>Epaisseur</a:t>
                      </a:r>
                    </a:p>
                  </a:txBody>
                  <a:tcPr marL="113395" marR="113395" marT="56698" marB="56698" anchor="ctr">
                    <a:solidFill>
                      <a:schemeClr val="bg2"/>
                    </a:solidFill>
                  </a:tcPr>
                </a:tc>
                <a:extLst>
                  <a:ext uri="{0D108BD9-81ED-4DB2-BD59-A6C34878D82A}">
                    <a16:rowId xmlns:a16="http://schemas.microsoft.com/office/drawing/2014/main" val="2202644115"/>
                  </a:ext>
                </a:extLst>
              </a:tr>
              <a:tr h="498269">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4148364327"/>
                  </a:ext>
                </a:extLst>
              </a:tr>
              <a:tr h="498269">
                <a:tc>
                  <a:txBody>
                    <a:bodyPr/>
                    <a:lstStyle/>
                    <a:p>
                      <a:pPr algn="ctr"/>
                      <a:endParaRPr lang="fr-FR" sz="150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3205966628"/>
                  </a:ext>
                </a:extLst>
              </a:tr>
              <a:tr h="498269">
                <a:tc>
                  <a:txBody>
                    <a:bodyPr/>
                    <a:lstStyle/>
                    <a:p>
                      <a:pPr algn="ctr"/>
                      <a:endParaRPr lang="fr-FR" sz="150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821861683"/>
                  </a:ext>
                </a:extLst>
              </a:tr>
              <a:tr h="498269">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112883267"/>
                  </a:ext>
                </a:extLst>
              </a:tr>
            </a:tbl>
          </a:graphicData>
        </a:graphic>
      </p:graphicFrame>
      <p:sp>
        <p:nvSpPr>
          <p:cNvPr id="11" name="Rectangle 10"/>
          <p:cNvSpPr/>
          <p:nvPr/>
        </p:nvSpPr>
        <p:spPr>
          <a:xfrm>
            <a:off x="11460884" y="1230791"/>
            <a:ext cx="3582177"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736" dirty="0">
                <a:latin typeface="Arial" panose="020B0604020202020204" pitchFamily="34" charset="0"/>
                <a:cs typeface="Arial" panose="020B0604020202020204" pitchFamily="34" charset="0"/>
              </a:rPr>
              <a:t>Technicien Menuisier Agenceur</a:t>
            </a:r>
          </a:p>
        </p:txBody>
      </p:sp>
      <p:cxnSp>
        <p:nvCxnSpPr>
          <p:cNvPr id="4" name="Straight Connector 3"/>
          <p:cNvCxnSpPr/>
          <p:nvPr/>
        </p:nvCxnSpPr>
        <p:spPr>
          <a:xfrm>
            <a:off x="8208822" y="6454951"/>
            <a:ext cx="12325" cy="3127031"/>
          </a:xfrm>
          <a:prstGeom prst="line">
            <a:avLst/>
          </a:prstGeom>
          <a:ln w="38100"/>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a:off x="11620180" y="6454951"/>
            <a:ext cx="12325" cy="3127031"/>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74533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729559" y="1230791"/>
            <a:ext cx="7660241"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Le calcul du cubage</a:t>
            </a:r>
          </a:p>
        </p:txBody>
      </p:sp>
      <p:sp>
        <p:nvSpPr>
          <p:cNvPr id="18" name="Rectangle 17"/>
          <p:cNvSpPr/>
          <p:nvPr/>
        </p:nvSpPr>
        <p:spPr>
          <a:xfrm>
            <a:off x="72830" y="1954685"/>
            <a:ext cx="3585643" cy="443005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endParaRPr lang="fr-FR" sz="1736" b="1" dirty="0">
              <a:latin typeface="Arial" panose="020B0604020202020204" pitchFamily="34" charset="0"/>
              <a:cs typeface="Arial" panose="020B0604020202020204" pitchFamily="34" charset="0"/>
            </a:endParaRPr>
          </a:p>
          <a:p>
            <a:pPr algn="ctr"/>
            <a:r>
              <a:rPr lang="fr-FR" sz="1736" b="1" dirty="0">
                <a:latin typeface="Arial" panose="020B0604020202020204" pitchFamily="34" charset="0"/>
                <a:cs typeface="Arial" panose="020B0604020202020204" pitchFamily="34" charset="0"/>
              </a:rPr>
              <a:t>Note importante</a:t>
            </a:r>
          </a:p>
          <a:p>
            <a:pPr algn="ctr"/>
            <a:endParaRPr lang="fr-FR" sz="1736" b="1" dirty="0">
              <a:latin typeface="Arial" panose="020B0604020202020204" pitchFamily="34" charset="0"/>
              <a:cs typeface="Arial" panose="020B0604020202020204" pitchFamily="34" charset="0"/>
            </a:endParaRPr>
          </a:p>
          <a:p>
            <a:r>
              <a:rPr lang="fr-FR" sz="1736" dirty="0">
                <a:latin typeface="Arial" panose="020B0604020202020204" pitchFamily="34" charset="0"/>
                <a:cs typeface="Arial" panose="020B0604020202020204" pitchFamily="34" charset="0"/>
              </a:rPr>
              <a:t>On commence généralement avec un numéro de base pour le premier élément, souvent "101", afin de marquer le début de la série.</a:t>
            </a:r>
          </a:p>
          <a:p>
            <a:endParaRPr lang="fr-FR" sz="1736" dirty="0">
              <a:latin typeface="Arial" panose="020B0604020202020204" pitchFamily="34" charset="0"/>
              <a:cs typeface="Arial" panose="020B0604020202020204" pitchFamily="34" charset="0"/>
            </a:endParaRPr>
          </a:p>
          <a:p>
            <a:pPr algn="ctr"/>
            <a:endParaRPr lang="fr-FR" sz="1736" b="1" dirty="0">
              <a:latin typeface="Arial" panose="020B0604020202020204" pitchFamily="34" charset="0"/>
              <a:cs typeface="Arial" panose="020B0604020202020204" pitchFamily="34" charset="0"/>
            </a:endParaRPr>
          </a:p>
          <a:p>
            <a:pPr algn="ctr"/>
            <a:r>
              <a:rPr lang="fr-FR" sz="1736" b="1" dirty="0">
                <a:latin typeface="Arial" panose="020B0604020202020204" pitchFamily="34" charset="0"/>
                <a:cs typeface="Arial" panose="020B0604020202020204" pitchFamily="34" charset="0"/>
              </a:rPr>
              <a:t> </a:t>
            </a:r>
          </a:p>
        </p:txBody>
      </p:sp>
      <p:sp>
        <p:nvSpPr>
          <p:cNvPr id="22" name="Rectangle 21"/>
          <p:cNvSpPr/>
          <p:nvPr/>
        </p:nvSpPr>
        <p:spPr>
          <a:xfrm>
            <a:off x="3729562" y="1954682"/>
            <a:ext cx="7660239" cy="443004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pPr algn="ctr"/>
            <a:endParaRPr lang="fr-FR" sz="1736" b="1" dirty="0">
              <a:latin typeface="Arial" panose="020B0604020202020204" pitchFamily="34" charset="0"/>
              <a:cs typeface="Arial" panose="020B0604020202020204" pitchFamily="34" charset="0"/>
            </a:endParaRPr>
          </a:p>
          <a:p>
            <a:pPr algn="ctr"/>
            <a:r>
              <a:rPr lang="fr-FR" sz="1736" b="1" dirty="0">
                <a:latin typeface="Arial" panose="020B0604020202020204" pitchFamily="34" charset="0"/>
                <a:cs typeface="Arial" panose="020B0604020202020204" pitchFamily="34" charset="0"/>
              </a:rPr>
              <a:t>La formule et calcul </a:t>
            </a:r>
          </a:p>
          <a:p>
            <a:pPr algn="ctr"/>
            <a:endParaRPr lang="fr-FR" sz="1736" b="1" dirty="0">
              <a:latin typeface="Arial" panose="020B0604020202020204" pitchFamily="34" charset="0"/>
              <a:cs typeface="Arial" panose="020B0604020202020204" pitchFamily="34" charset="0"/>
            </a:endParaRPr>
          </a:p>
          <a:p>
            <a:r>
              <a:rPr lang="fr-FR" sz="1736" dirty="0"/>
              <a:t>Pour calculer le volume d'une pièce de bois, il suffit de multiplier la longueur, la largeur et l'épaisseur. Les dimensions doivent être converties en mètres pour obtenir le volume en mètres cubes (m³).</a:t>
            </a:r>
          </a:p>
          <a:p>
            <a:endParaRPr lang="fr-FR" sz="1736" dirty="0"/>
          </a:p>
          <a:p>
            <a:r>
              <a:rPr lang="fr-FR" sz="1736" dirty="0"/>
              <a:t>Longueur : 255 mm = 0,255 m</a:t>
            </a:r>
          </a:p>
          <a:p>
            <a:r>
              <a:rPr lang="fr-FR" sz="1736" dirty="0"/>
              <a:t>Largeur : 40 mm = 0,040 m</a:t>
            </a:r>
          </a:p>
          <a:p>
            <a:r>
              <a:rPr lang="fr-FR" sz="1736" dirty="0"/>
              <a:t>Épaisseur : 20 mm = 0,020 m</a:t>
            </a:r>
          </a:p>
          <a:p>
            <a:endParaRPr lang="fr-FR" sz="1736" dirty="0"/>
          </a:p>
          <a:p>
            <a:r>
              <a:rPr lang="fr-FR" sz="1736" dirty="0"/>
              <a:t>Le volume se calcule ainsi :</a:t>
            </a:r>
          </a:p>
        </p:txBody>
      </p:sp>
      <p:sp>
        <p:nvSpPr>
          <p:cNvPr id="23" name="Rectangle 22"/>
          <p:cNvSpPr/>
          <p:nvPr/>
        </p:nvSpPr>
        <p:spPr>
          <a:xfrm>
            <a:off x="11460889" y="1954677"/>
            <a:ext cx="3582179" cy="4430051"/>
          </a:xfrm>
          <a:prstGeom prst="rect">
            <a:avLst/>
          </a:prstGeom>
        </p:spPr>
        <p:style>
          <a:lnRef idx="2">
            <a:schemeClr val="dk1"/>
          </a:lnRef>
          <a:fillRef idx="1">
            <a:schemeClr val="lt1"/>
          </a:fillRef>
          <a:effectRef idx="0">
            <a:schemeClr val="dk1"/>
          </a:effectRef>
          <a:fontRef idx="minor">
            <a:schemeClr val="dk1"/>
          </a:fontRef>
        </p:style>
        <p:txBody>
          <a:bodyPr rtlCol="0" anchor="t"/>
          <a:lstStyle/>
          <a:p>
            <a:endParaRPr lang="fr-FR" sz="1736" dirty="0">
              <a:latin typeface="Arial" panose="020B0604020202020204" pitchFamily="34" charset="0"/>
              <a:cs typeface="Arial" panose="020B0604020202020204" pitchFamily="34" charset="0"/>
            </a:endParaRPr>
          </a:p>
          <a:p>
            <a:pPr algn="ctr"/>
            <a:r>
              <a:rPr lang="fr-FR" sz="1736" b="1" dirty="0">
                <a:latin typeface="Arial" panose="020B0604020202020204" pitchFamily="34" charset="0"/>
                <a:cs typeface="Arial" panose="020B0604020202020204" pitchFamily="34" charset="0"/>
              </a:rPr>
              <a:t>Les dimensions majorées</a:t>
            </a:r>
          </a:p>
          <a:p>
            <a:endParaRPr lang="fr-FR" sz="1736" dirty="0">
              <a:latin typeface="Arial" panose="020B0604020202020204" pitchFamily="34" charset="0"/>
              <a:cs typeface="Arial" panose="020B0604020202020204" pitchFamily="34" charset="0"/>
            </a:endParaRPr>
          </a:p>
          <a:p>
            <a:r>
              <a:rPr lang="fr-FR" sz="1736" dirty="0">
                <a:latin typeface="Arial" panose="020B0604020202020204" pitchFamily="34" charset="0"/>
                <a:cs typeface="Arial" panose="020B0604020202020204" pitchFamily="34" charset="0"/>
              </a:rPr>
              <a:t>En menuiserie, les surcotes (ou dimensions majorées) désignent des marges ajoutées aux dimensions finales d'une pièce de bois massif avant qu'elle ne soit travaillée ou assemblée. Ces marges permettent de compenser les pertes de matériau dues aux différentes étapes de travail du bois, telles que l’usinage, le sciage, le rabotage et le ponçage.</a:t>
            </a:r>
          </a:p>
        </p:txBody>
      </p:sp>
      <p:sp>
        <p:nvSpPr>
          <p:cNvPr id="12" name="Rectangle 11"/>
          <p:cNvSpPr/>
          <p:nvPr/>
        </p:nvSpPr>
        <p:spPr>
          <a:xfrm>
            <a:off x="72830" y="1230791"/>
            <a:ext cx="3585643"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M. Du Chevreuil</a:t>
            </a:r>
          </a:p>
          <a:p>
            <a:pPr algn="ctr"/>
            <a:r>
              <a:rPr lang="fr-FR" sz="1364" dirty="0">
                <a:latin typeface="Arial" panose="020B0604020202020204" pitchFamily="34" charset="0"/>
                <a:cs typeface="Arial" panose="020B0604020202020204" pitchFamily="34" charset="0"/>
              </a:rPr>
              <a:t>Professeur en génie industriel bois</a:t>
            </a:r>
          </a:p>
        </p:txBody>
      </p:sp>
      <p:graphicFrame>
        <p:nvGraphicFramePr>
          <p:cNvPr id="2" name="Table 1"/>
          <p:cNvGraphicFramePr>
            <a:graphicFrameLocks noGrp="1"/>
          </p:cNvGraphicFramePr>
          <p:nvPr>
            <p:extLst/>
          </p:nvPr>
        </p:nvGraphicFramePr>
        <p:xfrm>
          <a:off x="87178" y="6454951"/>
          <a:ext cx="14970245" cy="3130648"/>
        </p:xfrm>
        <a:graphic>
          <a:graphicData uri="http://schemas.openxmlformats.org/drawingml/2006/table">
            <a:tbl>
              <a:tblPr firstRow="1" bandRow="1">
                <a:effectLst/>
                <a:tableStyleId>{5940675A-B579-460E-94D1-54222C63F5DA}</a:tableStyleId>
              </a:tblPr>
              <a:tblGrid>
                <a:gridCol w="1399789">
                  <a:extLst>
                    <a:ext uri="{9D8B030D-6E8A-4147-A177-3AD203B41FA5}">
                      <a16:colId xmlns:a16="http://schemas.microsoft.com/office/drawing/2014/main" val="187150873"/>
                    </a:ext>
                  </a:extLst>
                </a:gridCol>
                <a:gridCol w="1399789">
                  <a:extLst>
                    <a:ext uri="{9D8B030D-6E8A-4147-A177-3AD203B41FA5}">
                      <a16:colId xmlns:a16="http://schemas.microsoft.com/office/drawing/2014/main" val="1209721339"/>
                    </a:ext>
                  </a:extLst>
                </a:gridCol>
                <a:gridCol w="972355">
                  <a:extLst>
                    <a:ext uri="{9D8B030D-6E8A-4147-A177-3AD203B41FA5}">
                      <a16:colId xmlns:a16="http://schemas.microsoft.com/office/drawing/2014/main" val="162324528"/>
                    </a:ext>
                  </a:extLst>
                </a:gridCol>
                <a:gridCol w="1399789">
                  <a:extLst>
                    <a:ext uri="{9D8B030D-6E8A-4147-A177-3AD203B41FA5}">
                      <a16:colId xmlns:a16="http://schemas.microsoft.com/office/drawing/2014/main" val="903695711"/>
                    </a:ext>
                  </a:extLst>
                </a:gridCol>
                <a:gridCol w="1399789">
                  <a:extLst>
                    <a:ext uri="{9D8B030D-6E8A-4147-A177-3AD203B41FA5}">
                      <a16:colId xmlns:a16="http://schemas.microsoft.com/office/drawing/2014/main" val="401433737"/>
                    </a:ext>
                  </a:extLst>
                </a:gridCol>
                <a:gridCol w="1399789">
                  <a:extLst>
                    <a:ext uri="{9D8B030D-6E8A-4147-A177-3AD203B41FA5}">
                      <a16:colId xmlns:a16="http://schemas.microsoft.com/office/drawing/2014/main" val="1616956812"/>
                    </a:ext>
                  </a:extLst>
                </a:gridCol>
                <a:gridCol w="1399789">
                  <a:extLst>
                    <a:ext uri="{9D8B030D-6E8A-4147-A177-3AD203B41FA5}">
                      <a16:colId xmlns:a16="http://schemas.microsoft.com/office/drawing/2014/main" val="2884985826"/>
                    </a:ext>
                  </a:extLst>
                </a:gridCol>
                <a:gridCol w="1399789">
                  <a:extLst>
                    <a:ext uri="{9D8B030D-6E8A-4147-A177-3AD203B41FA5}">
                      <a16:colId xmlns:a16="http://schemas.microsoft.com/office/drawing/2014/main" val="2944062975"/>
                    </a:ext>
                  </a:extLst>
                </a:gridCol>
                <a:gridCol w="1399789">
                  <a:extLst>
                    <a:ext uri="{9D8B030D-6E8A-4147-A177-3AD203B41FA5}">
                      <a16:colId xmlns:a16="http://schemas.microsoft.com/office/drawing/2014/main" val="1865196824"/>
                    </a:ext>
                  </a:extLst>
                </a:gridCol>
                <a:gridCol w="1399789">
                  <a:extLst>
                    <a:ext uri="{9D8B030D-6E8A-4147-A177-3AD203B41FA5}">
                      <a16:colId xmlns:a16="http://schemas.microsoft.com/office/drawing/2014/main" val="401759116"/>
                    </a:ext>
                  </a:extLst>
                </a:gridCol>
                <a:gridCol w="1399789">
                  <a:extLst>
                    <a:ext uri="{9D8B030D-6E8A-4147-A177-3AD203B41FA5}">
                      <a16:colId xmlns:a16="http://schemas.microsoft.com/office/drawing/2014/main" val="4212537371"/>
                    </a:ext>
                  </a:extLst>
                </a:gridCol>
              </a:tblGrid>
              <a:tr h="570595">
                <a:tc rowSpan="2">
                  <a:txBody>
                    <a:bodyPr/>
                    <a:lstStyle/>
                    <a:p>
                      <a:pPr algn="ctr"/>
                      <a:r>
                        <a:rPr lang="fr-FR" sz="1500" dirty="0"/>
                        <a:t>Repère</a:t>
                      </a:r>
                    </a:p>
                  </a:txBody>
                  <a:tcPr marL="113395" marR="113395" marT="56698" marB="56698" anchor="ctr">
                    <a:solidFill>
                      <a:schemeClr val="bg2">
                        <a:lumMod val="90000"/>
                      </a:schemeClr>
                    </a:solidFill>
                  </a:tcPr>
                </a:tc>
                <a:tc rowSpan="2">
                  <a:txBody>
                    <a:bodyPr/>
                    <a:lstStyle/>
                    <a:p>
                      <a:pPr algn="ctr"/>
                      <a:r>
                        <a:rPr lang="fr-FR" sz="1500" dirty="0"/>
                        <a:t>Désignation</a:t>
                      </a:r>
                    </a:p>
                  </a:txBody>
                  <a:tcPr marL="113395" marR="113395" marT="56698" marB="56698" anchor="ctr">
                    <a:solidFill>
                      <a:schemeClr val="bg2">
                        <a:lumMod val="90000"/>
                      </a:schemeClr>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500" dirty="0"/>
                        <a:t>Quantité</a:t>
                      </a:r>
                    </a:p>
                  </a:txBody>
                  <a:tcPr marL="113395" marR="113395" marT="56698" marB="56698" anchor="ctr">
                    <a:solidFill>
                      <a:schemeClr val="bg2">
                        <a:lumMod val="90000"/>
                      </a:schemeClr>
                    </a:solidFill>
                  </a:tcPr>
                </a:tc>
                <a:tc rowSpan="2">
                  <a:txBody>
                    <a:bodyPr/>
                    <a:lstStyle/>
                    <a:p>
                      <a:pPr algn="ctr"/>
                      <a:r>
                        <a:rPr lang="fr-FR" sz="1500" dirty="0"/>
                        <a:t>Matière</a:t>
                      </a:r>
                    </a:p>
                    <a:p>
                      <a:pPr algn="ctr"/>
                      <a:endParaRPr lang="fr-FR" sz="1500" dirty="0"/>
                    </a:p>
                    <a:p>
                      <a:pPr algn="ctr"/>
                      <a:r>
                        <a:rPr lang="fr-FR" sz="1500" dirty="0"/>
                        <a:t>Ou essence</a:t>
                      </a:r>
                    </a:p>
                  </a:txBody>
                  <a:tcPr marL="113395" marR="113395" marT="56698" marB="56698" anchor="ctr">
                    <a:solidFill>
                      <a:schemeClr val="bg2">
                        <a:lumMod val="90000"/>
                      </a:schemeClr>
                    </a:solidFill>
                  </a:tcPr>
                </a:tc>
                <a:tc gridSpan="3">
                  <a:txBody>
                    <a:bodyPr/>
                    <a:lstStyle/>
                    <a:p>
                      <a:pPr algn="ctr"/>
                      <a:r>
                        <a:rPr lang="fr-FR" sz="1500" dirty="0"/>
                        <a:t>Dimensions finies </a:t>
                      </a:r>
                    </a:p>
                    <a:p>
                      <a:pPr algn="ctr"/>
                      <a:r>
                        <a:rPr lang="fr-FR" sz="1500" dirty="0"/>
                        <a:t>Au</a:t>
                      </a:r>
                      <a:r>
                        <a:rPr lang="fr-FR" sz="1500" baseline="0" dirty="0"/>
                        <a:t> cote</a:t>
                      </a:r>
                      <a:endParaRPr lang="fr-FR" sz="1500" dirty="0"/>
                    </a:p>
                  </a:txBody>
                  <a:tcPr marL="113395" marR="113395" marT="56698" marB="56698" anchor="ctr">
                    <a:solidFill>
                      <a:schemeClr val="bg2">
                        <a:lumMod val="90000"/>
                      </a:schemeClr>
                    </a:solidFill>
                  </a:tcPr>
                </a:tc>
                <a:tc hMerge="1">
                  <a:txBody>
                    <a:bodyPr/>
                    <a:lstStyle/>
                    <a:p>
                      <a:endParaRPr lang="fr-FR" dirty="0"/>
                    </a:p>
                  </a:txBody>
                  <a:tcPr/>
                </a:tc>
                <a:tc hMerge="1">
                  <a:txBody>
                    <a:bodyPr/>
                    <a:lstStyle/>
                    <a:p>
                      <a:endParaRPr lang="fr-FR" dirty="0"/>
                    </a:p>
                  </a:txBody>
                  <a:tcPr/>
                </a:tc>
                <a:tc gridSpan="3">
                  <a:txBody>
                    <a:bodyPr/>
                    <a:lstStyle/>
                    <a:p>
                      <a:pPr algn="ctr"/>
                      <a:r>
                        <a:rPr lang="fr-FR" sz="1500" dirty="0"/>
                        <a:t>Dimensions majorées ou brutes</a:t>
                      </a:r>
                    </a:p>
                    <a:p>
                      <a:pPr algn="ctr"/>
                      <a:r>
                        <a:rPr lang="fr-FR" sz="1500" dirty="0"/>
                        <a:t>(avec surcote)</a:t>
                      </a:r>
                    </a:p>
                  </a:txBody>
                  <a:tcPr marL="113395" marR="113395" marT="56698" marB="56698" anchor="ctr">
                    <a:solidFill>
                      <a:schemeClr val="bg2">
                        <a:lumMod val="90000"/>
                      </a:schemeClr>
                    </a:solidFill>
                  </a:tcPr>
                </a:tc>
                <a:tc hMerge="1">
                  <a:txBody>
                    <a:bodyPr/>
                    <a:lstStyle/>
                    <a:p>
                      <a:endParaRPr lang="fr-FR" dirty="0"/>
                    </a:p>
                  </a:txBody>
                  <a:tcPr/>
                </a:tc>
                <a:tc hMerge="1">
                  <a:txBody>
                    <a:bodyPr/>
                    <a:lstStyle/>
                    <a:p>
                      <a:endParaRPr lang="fr-FR" dirty="0"/>
                    </a:p>
                  </a:txBody>
                  <a:tcPr/>
                </a:tc>
                <a:tc rowSpan="2">
                  <a:txBody>
                    <a:bodyPr/>
                    <a:lstStyle/>
                    <a:p>
                      <a:pPr algn="ctr"/>
                      <a:r>
                        <a:rPr lang="fr-FR" sz="1500" dirty="0"/>
                        <a:t>Cubage en </a:t>
                      </a:r>
                      <a:r>
                        <a:rPr lang="fr-FR" sz="1500" dirty="0">
                          <a:latin typeface="Arial" panose="020B0604020202020204" pitchFamily="34" charset="0"/>
                          <a:cs typeface="Arial" panose="020B0604020202020204" pitchFamily="34" charset="0"/>
                        </a:rPr>
                        <a:t>m³</a:t>
                      </a:r>
                    </a:p>
                  </a:txBody>
                  <a:tcPr marL="113395" marR="113395" marT="56698" marB="56698" anchor="ctr">
                    <a:solidFill>
                      <a:schemeClr val="bg2">
                        <a:lumMod val="90000"/>
                      </a:schemeClr>
                    </a:solidFill>
                  </a:tcPr>
                </a:tc>
                <a:extLst>
                  <a:ext uri="{0D108BD9-81ED-4DB2-BD59-A6C34878D82A}">
                    <a16:rowId xmlns:a16="http://schemas.microsoft.com/office/drawing/2014/main" val="2751918690"/>
                  </a:ext>
                </a:extLst>
              </a:tr>
              <a:tr h="566976">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algn="ctr"/>
                      <a:r>
                        <a:rPr lang="fr-FR" sz="1500" dirty="0"/>
                        <a:t>Longueur</a:t>
                      </a:r>
                    </a:p>
                  </a:txBody>
                  <a:tcPr marL="113395" marR="113395" marT="56698" marB="56698" anchor="ctr">
                    <a:solidFill>
                      <a:schemeClr val="bg2">
                        <a:lumMod val="90000"/>
                      </a:schemeClr>
                    </a:solidFill>
                  </a:tcPr>
                </a:tc>
                <a:tc>
                  <a:txBody>
                    <a:bodyPr/>
                    <a:lstStyle/>
                    <a:p>
                      <a:pPr algn="ctr"/>
                      <a:r>
                        <a:rPr lang="fr-FR" sz="1500" dirty="0"/>
                        <a:t>Largeur</a:t>
                      </a:r>
                    </a:p>
                  </a:txBody>
                  <a:tcPr marL="113395" marR="113395" marT="56698" marB="56698" anchor="ctr">
                    <a:solidFill>
                      <a:schemeClr val="bg2">
                        <a:lumMod val="90000"/>
                      </a:schemeClr>
                    </a:solidFill>
                  </a:tcPr>
                </a:tc>
                <a:tc>
                  <a:txBody>
                    <a:bodyPr/>
                    <a:lstStyle/>
                    <a:p>
                      <a:pPr algn="ctr"/>
                      <a:r>
                        <a:rPr lang="fr-FR" sz="1500" dirty="0"/>
                        <a:t>Epaisseur</a:t>
                      </a:r>
                    </a:p>
                  </a:txBody>
                  <a:tcPr marL="113395" marR="113395" marT="56698" marB="56698" anchor="ctr">
                    <a:solidFill>
                      <a:schemeClr val="bg2">
                        <a:lumMod val="90000"/>
                      </a:schemeClr>
                    </a:solidFill>
                  </a:tcPr>
                </a:tc>
                <a:tc>
                  <a:txBody>
                    <a:bodyPr/>
                    <a:lstStyle/>
                    <a:p>
                      <a:pPr algn="ctr"/>
                      <a:r>
                        <a:rPr lang="fr-FR" sz="1500" dirty="0"/>
                        <a:t>Longueur</a:t>
                      </a:r>
                    </a:p>
                  </a:txBody>
                  <a:tcPr marL="113395" marR="113395" marT="56698" marB="56698" anchor="ctr">
                    <a:solidFill>
                      <a:schemeClr val="bg2">
                        <a:lumMod val="90000"/>
                      </a:schemeClr>
                    </a:solidFill>
                  </a:tcPr>
                </a:tc>
                <a:tc>
                  <a:txBody>
                    <a:bodyPr/>
                    <a:lstStyle/>
                    <a:p>
                      <a:pPr algn="ctr"/>
                      <a:r>
                        <a:rPr lang="fr-FR" sz="1500" dirty="0"/>
                        <a:t>Largeur</a:t>
                      </a:r>
                    </a:p>
                  </a:txBody>
                  <a:tcPr marL="113395" marR="113395" marT="56698" marB="56698" anchor="ctr">
                    <a:solidFill>
                      <a:schemeClr val="bg2">
                        <a:lumMod val="90000"/>
                      </a:schemeClr>
                    </a:solidFill>
                  </a:tcPr>
                </a:tc>
                <a:tc>
                  <a:txBody>
                    <a:bodyPr/>
                    <a:lstStyle/>
                    <a:p>
                      <a:pPr algn="ctr"/>
                      <a:r>
                        <a:rPr lang="fr-FR" sz="1500" dirty="0"/>
                        <a:t>Epaisseur</a:t>
                      </a:r>
                    </a:p>
                  </a:txBody>
                  <a:tcPr marL="113395" marR="113395" marT="56698" marB="56698" anchor="ctr">
                    <a:solidFill>
                      <a:schemeClr val="bg2">
                        <a:lumMod val="90000"/>
                      </a:schemeClr>
                    </a:solidFill>
                  </a:tcPr>
                </a:tc>
                <a:tc vMerge="1">
                  <a:txBody>
                    <a:bodyPr/>
                    <a:lstStyle/>
                    <a:p>
                      <a:pPr algn="ctr"/>
                      <a:endParaRPr lang="fr-FR" sz="1200" dirty="0"/>
                    </a:p>
                  </a:txBody>
                  <a:tcPr anchor="ctr">
                    <a:solidFill>
                      <a:schemeClr val="bg1"/>
                    </a:solidFill>
                  </a:tcPr>
                </a:tc>
                <a:extLst>
                  <a:ext uri="{0D108BD9-81ED-4DB2-BD59-A6C34878D82A}">
                    <a16:rowId xmlns:a16="http://schemas.microsoft.com/office/drawing/2014/main" val="2202644115"/>
                  </a:ext>
                </a:extLst>
              </a:tr>
              <a:tr h="498269">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4148364327"/>
                  </a:ext>
                </a:extLst>
              </a:tr>
              <a:tr h="498269">
                <a:tc>
                  <a:txBody>
                    <a:bodyPr/>
                    <a:lstStyle/>
                    <a:p>
                      <a:pPr algn="ctr"/>
                      <a:endParaRPr lang="fr-FR" sz="150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3205966628"/>
                  </a:ext>
                </a:extLst>
              </a:tr>
              <a:tr h="498269">
                <a:tc>
                  <a:txBody>
                    <a:bodyPr/>
                    <a:lstStyle/>
                    <a:p>
                      <a:pPr algn="ctr"/>
                      <a:endParaRPr lang="fr-FR" sz="150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821861683"/>
                  </a:ext>
                </a:extLst>
              </a:tr>
              <a:tr h="498269">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112883267"/>
                  </a:ext>
                </a:extLst>
              </a:tr>
            </a:tbl>
          </a:graphicData>
        </a:graphic>
      </p:graphicFrame>
      <p:pic>
        <p:nvPicPr>
          <p:cNvPr id="10" name="Image 32">
            <a:extLst>
              <a:ext uri="{FF2B5EF4-FFF2-40B4-BE49-F238E27FC236}">
                <a16:creationId xmlns:a16="http://schemas.microsoft.com/office/drawing/2014/main" id="{D695A9E1-72AB-4404-992E-2ED093A4F75D}"/>
              </a:ext>
            </a:extLst>
          </p:cNvPr>
          <p:cNvPicPr>
            <a:picLocks noChangeAspect="1"/>
          </p:cNvPicPr>
          <p:nvPr/>
        </p:nvPicPr>
        <p:blipFill rotWithShape="1">
          <a:blip r:embed="rId2"/>
          <a:srcRect l="2195" t="54397" r="17488"/>
          <a:stretch/>
        </p:blipFill>
        <p:spPr>
          <a:xfrm>
            <a:off x="3849473" y="4773231"/>
            <a:ext cx="6459597" cy="1437991"/>
          </a:xfrm>
          <a:prstGeom prst="rect">
            <a:avLst/>
          </a:prstGeom>
          <a:solidFill>
            <a:srgbClr val="FFFFFF">
              <a:shade val="85000"/>
            </a:srgbClr>
          </a:solidFill>
          <a:ln w="88900" cap="sq">
            <a:noFill/>
            <a:miter lim="800000"/>
          </a:ln>
          <a:effectLst/>
        </p:spPr>
      </p:pic>
      <p:sp>
        <p:nvSpPr>
          <p:cNvPr id="13" name="Rectangle 12"/>
          <p:cNvSpPr/>
          <p:nvPr/>
        </p:nvSpPr>
        <p:spPr>
          <a:xfrm>
            <a:off x="11460884" y="1230791"/>
            <a:ext cx="3582177"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736" dirty="0">
                <a:latin typeface="Arial" panose="020B0604020202020204" pitchFamily="34" charset="0"/>
                <a:cs typeface="Arial" panose="020B0604020202020204" pitchFamily="34" charset="0"/>
              </a:rPr>
              <a:t>Technicien Menuisier Agenceur</a:t>
            </a:r>
          </a:p>
        </p:txBody>
      </p:sp>
      <p:cxnSp>
        <p:nvCxnSpPr>
          <p:cNvPr id="11" name="Straight Connector 10"/>
          <p:cNvCxnSpPr/>
          <p:nvPr/>
        </p:nvCxnSpPr>
        <p:spPr>
          <a:xfrm>
            <a:off x="5250689" y="6454947"/>
            <a:ext cx="12325" cy="3127031"/>
          </a:xfrm>
          <a:prstGeom prst="line">
            <a:avLst/>
          </a:prstGeom>
          <a:ln w="38100"/>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9466028" y="6451919"/>
            <a:ext cx="12325" cy="3127031"/>
          </a:xfrm>
          <a:prstGeom prst="line">
            <a:avLst/>
          </a:prstGeom>
          <a:ln w="38100"/>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13669043" y="6461599"/>
            <a:ext cx="12325" cy="3127031"/>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44228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729559" y="1230791"/>
            <a:ext cx="7660241"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Evaluation : Le calcul du cubage</a:t>
            </a:r>
          </a:p>
        </p:txBody>
      </p:sp>
      <p:sp>
        <p:nvSpPr>
          <p:cNvPr id="18" name="Rectangle 17"/>
          <p:cNvSpPr/>
          <p:nvPr/>
        </p:nvSpPr>
        <p:spPr>
          <a:xfrm>
            <a:off x="72830" y="1954685"/>
            <a:ext cx="3585643" cy="2436975"/>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lnSpc>
                <a:spcPct val="150000"/>
              </a:lnSpc>
            </a:pPr>
            <a:endParaRPr lang="fr-FR" sz="1736" b="1" dirty="0">
              <a:latin typeface="Arial" panose="020B0604020202020204" pitchFamily="34" charset="0"/>
              <a:cs typeface="Arial" panose="020B0604020202020204" pitchFamily="34" charset="0"/>
            </a:endParaRPr>
          </a:p>
          <a:p>
            <a:pPr>
              <a:lnSpc>
                <a:spcPct val="150000"/>
              </a:lnSpc>
            </a:pPr>
            <a:endParaRPr lang="fr-FR" sz="1736" dirty="0">
              <a:latin typeface="Arial" panose="020B0604020202020204" pitchFamily="34" charset="0"/>
              <a:cs typeface="Arial" panose="020B0604020202020204" pitchFamily="34" charset="0"/>
            </a:endParaRPr>
          </a:p>
          <a:p>
            <a:pPr algn="ctr">
              <a:lnSpc>
                <a:spcPct val="150000"/>
              </a:lnSpc>
            </a:pPr>
            <a:endParaRPr lang="fr-FR" sz="1736" b="1" dirty="0">
              <a:latin typeface="Arial" panose="020B0604020202020204" pitchFamily="34" charset="0"/>
              <a:cs typeface="Arial" panose="020B0604020202020204" pitchFamily="34" charset="0"/>
            </a:endParaRPr>
          </a:p>
          <a:p>
            <a:pPr algn="ctr">
              <a:lnSpc>
                <a:spcPct val="150000"/>
              </a:lnSpc>
            </a:pPr>
            <a:r>
              <a:rPr lang="fr-FR" sz="1736" b="1" dirty="0">
                <a:latin typeface="Arial" panose="020B0604020202020204" pitchFamily="34" charset="0"/>
                <a:cs typeface="Arial" panose="020B0604020202020204" pitchFamily="34" charset="0"/>
              </a:rPr>
              <a:t> </a:t>
            </a:r>
          </a:p>
        </p:txBody>
      </p:sp>
      <p:sp>
        <p:nvSpPr>
          <p:cNvPr id="22" name="Rectangle 21"/>
          <p:cNvSpPr/>
          <p:nvPr/>
        </p:nvSpPr>
        <p:spPr>
          <a:xfrm>
            <a:off x="3729562" y="1954686"/>
            <a:ext cx="7660239" cy="243697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pPr algn="ctr"/>
            <a:endParaRPr lang="fr-FR" sz="1736" b="1" dirty="0">
              <a:latin typeface="Arial" panose="020B0604020202020204" pitchFamily="34" charset="0"/>
              <a:cs typeface="Arial" panose="020B0604020202020204" pitchFamily="34" charset="0"/>
            </a:endParaRPr>
          </a:p>
          <a:p>
            <a:pPr algn="ctr"/>
            <a:r>
              <a:rPr lang="fr-FR" sz="1488" b="1" dirty="0">
                <a:latin typeface="Arial" panose="020B0604020202020204" pitchFamily="34" charset="0"/>
                <a:cs typeface="Arial" panose="020B0604020202020204" pitchFamily="34" charset="0"/>
              </a:rPr>
              <a:t>Formule pour le calcul du cubage :</a:t>
            </a:r>
          </a:p>
          <a:p>
            <a:pPr algn="ctr"/>
            <a:endParaRPr lang="fr-FR" sz="1488" b="1" dirty="0">
              <a:latin typeface="Arial" panose="020B0604020202020204" pitchFamily="34" charset="0"/>
              <a:cs typeface="Arial" panose="020B0604020202020204" pitchFamily="34" charset="0"/>
            </a:endParaRPr>
          </a:p>
          <a:p>
            <a:pPr algn="ctr"/>
            <a:r>
              <a:rPr lang="fr-FR" sz="1488" dirty="0">
                <a:latin typeface="Arial" panose="020B0604020202020204" pitchFamily="34" charset="0"/>
                <a:cs typeface="Arial" panose="020B0604020202020204" pitchFamily="34" charset="0"/>
              </a:rPr>
              <a:t>Longueur (mm) x Largeur (mm) x Epaisseur (mm) = Résultat (mm³)</a:t>
            </a:r>
          </a:p>
          <a:p>
            <a:pPr algn="ctr"/>
            <a:endParaRPr lang="fr-FR" sz="1488" dirty="0">
              <a:latin typeface="Arial" panose="020B0604020202020204" pitchFamily="34" charset="0"/>
              <a:cs typeface="Arial" panose="020B0604020202020204" pitchFamily="34" charset="0"/>
            </a:endParaRPr>
          </a:p>
          <a:p>
            <a:r>
              <a:rPr lang="fr-FR" sz="1488" dirty="0">
                <a:latin typeface="Arial" panose="020B0604020202020204" pitchFamily="34" charset="0"/>
                <a:cs typeface="Arial" panose="020B0604020202020204" pitchFamily="34" charset="0"/>
              </a:rPr>
              <a:t>Afin de faciliter vos calculs à la calculatrice, convertissez vos millimètres directement en mètre pour que le résultat s’affiche directement en m³ (mètre carré)</a:t>
            </a:r>
          </a:p>
          <a:p>
            <a:endParaRPr lang="fr-FR" sz="1488" dirty="0">
              <a:latin typeface="Arial" panose="020B0604020202020204" pitchFamily="34" charset="0"/>
              <a:cs typeface="Arial" panose="020B0604020202020204" pitchFamily="34" charset="0"/>
            </a:endParaRPr>
          </a:p>
          <a:p>
            <a:r>
              <a:rPr lang="fr-FR" sz="1488" dirty="0"/>
              <a:t>1 mm = 0,001 m donc 1 ÷ 1000</a:t>
            </a:r>
          </a:p>
          <a:p>
            <a:r>
              <a:rPr lang="fr-FR" sz="1488" dirty="0"/>
              <a:t>1 mm³ = 0,000000001 m³ donc 1 ÷ 1 000 000 000</a:t>
            </a:r>
          </a:p>
          <a:p>
            <a:pPr algn="ctr"/>
            <a:endParaRPr lang="fr-FR" sz="1488" dirty="0">
              <a:latin typeface="Arial" panose="020B0604020202020204" pitchFamily="34" charset="0"/>
              <a:cs typeface="Arial" panose="020B0604020202020204" pitchFamily="34" charset="0"/>
            </a:endParaRPr>
          </a:p>
          <a:p>
            <a:endParaRPr lang="fr-FR" sz="1488" dirty="0">
              <a:latin typeface="Arial" panose="020B0604020202020204" pitchFamily="34" charset="0"/>
              <a:cs typeface="Arial" panose="020B0604020202020204" pitchFamily="34" charset="0"/>
            </a:endParaRPr>
          </a:p>
        </p:txBody>
      </p:sp>
      <p:sp>
        <p:nvSpPr>
          <p:cNvPr id="23" name="Rectangle 22"/>
          <p:cNvSpPr/>
          <p:nvPr/>
        </p:nvSpPr>
        <p:spPr>
          <a:xfrm>
            <a:off x="11460889" y="1954677"/>
            <a:ext cx="3582179" cy="2436976"/>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nSpc>
                <a:spcPct val="200000"/>
              </a:lnSpc>
            </a:pPr>
            <a:r>
              <a:rPr lang="fr-FR" sz="1736" dirty="0">
                <a:latin typeface="Arial" panose="020B0604020202020204" pitchFamily="34" charset="0"/>
                <a:cs typeface="Arial" panose="020B0604020202020204" pitchFamily="34" charset="0"/>
              </a:rPr>
              <a:t>Nom : 	……………………… </a:t>
            </a:r>
          </a:p>
          <a:p>
            <a:pPr>
              <a:lnSpc>
                <a:spcPct val="200000"/>
              </a:lnSpc>
            </a:pPr>
            <a:r>
              <a:rPr lang="fr-FR" sz="1736" dirty="0">
                <a:latin typeface="Arial" panose="020B0604020202020204" pitchFamily="34" charset="0"/>
                <a:cs typeface="Arial" panose="020B0604020202020204" pitchFamily="34" charset="0"/>
              </a:rPr>
              <a:t>Prénom : 	………………………</a:t>
            </a:r>
          </a:p>
          <a:p>
            <a:pPr>
              <a:lnSpc>
                <a:spcPct val="200000"/>
              </a:lnSpc>
            </a:pPr>
            <a:r>
              <a:rPr lang="fr-FR" sz="1736" dirty="0">
                <a:latin typeface="Arial" panose="020B0604020202020204" pitchFamily="34" charset="0"/>
                <a:cs typeface="Arial" panose="020B0604020202020204" pitchFamily="34" charset="0"/>
              </a:rPr>
              <a:t>Classe : 	………………………</a:t>
            </a:r>
          </a:p>
          <a:p>
            <a:pPr>
              <a:lnSpc>
                <a:spcPct val="200000"/>
              </a:lnSpc>
            </a:pPr>
            <a:r>
              <a:rPr lang="fr-FR" sz="1736" dirty="0">
                <a:latin typeface="Arial" panose="020B0604020202020204" pitchFamily="34" charset="0"/>
                <a:cs typeface="Arial" panose="020B0604020202020204" pitchFamily="34" charset="0"/>
              </a:rPr>
              <a:t>Note : 	…………………../20</a:t>
            </a:r>
          </a:p>
        </p:txBody>
      </p:sp>
      <p:sp>
        <p:nvSpPr>
          <p:cNvPr id="12" name="Rectangle 11"/>
          <p:cNvSpPr/>
          <p:nvPr/>
        </p:nvSpPr>
        <p:spPr>
          <a:xfrm>
            <a:off x="72830" y="1230791"/>
            <a:ext cx="3585643"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M. Du Chevreuil</a:t>
            </a:r>
          </a:p>
          <a:p>
            <a:pPr algn="ctr"/>
            <a:r>
              <a:rPr lang="fr-FR" sz="1364" dirty="0">
                <a:latin typeface="Arial" panose="020B0604020202020204" pitchFamily="34" charset="0"/>
                <a:cs typeface="Arial" panose="020B0604020202020204" pitchFamily="34" charset="0"/>
              </a:rPr>
              <a:t>Professeur en génie industriel bois</a:t>
            </a:r>
          </a:p>
        </p:txBody>
      </p:sp>
      <p:graphicFrame>
        <p:nvGraphicFramePr>
          <p:cNvPr id="2" name="Table 1"/>
          <p:cNvGraphicFramePr>
            <a:graphicFrameLocks noGrp="1"/>
          </p:cNvGraphicFramePr>
          <p:nvPr>
            <p:extLst/>
          </p:nvPr>
        </p:nvGraphicFramePr>
        <p:xfrm>
          <a:off x="72817" y="4461876"/>
          <a:ext cx="14972573" cy="5123724"/>
        </p:xfrm>
        <a:graphic>
          <a:graphicData uri="http://schemas.openxmlformats.org/drawingml/2006/table">
            <a:tbl>
              <a:tblPr firstRow="1" bandRow="1">
                <a:effectLst/>
                <a:tableStyleId>{5940675A-B579-460E-94D1-54222C63F5DA}</a:tableStyleId>
              </a:tblPr>
              <a:tblGrid>
                <a:gridCol w="1361143">
                  <a:extLst>
                    <a:ext uri="{9D8B030D-6E8A-4147-A177-3AD203B41FA5}">
                      <a16:colId xmlns:a16="http://schemas.microsoft.com/office/drawing/2014/main" val="187150873"/>
                    </a:ext>
                  </a:extLst>
                </a:gridCol>
                <a:gridCol w="1361143">
                  <a:extLst>
                    <a:ext uri="{9D8B030D-6E8A-4147-A177-3AD203B41FA5}">
                      <a16:colId xmlns:a16="http://schemas.microsoft.com/office/drawing/2014/main" val="1209721339"/>
                    </a:ext>
                  </a:extLst>
                </a:gridCol>
                <a:gridCol w="1361143">
                  <a:extLst>
                    <a:ext uri="{9D8B030D-6E8A-4147-A177-3AD203B41FA5}">
                      <a16:colId xmlns:a16="http://schemas.microsoft.com/office/drawing/2014/main" val="162324528"/>
                    </a:ext>
                  </a:extLst>
                </a:gridCol>
                <a:gridCol w="1361143">
                  <a:extLst>
                    <a:ext uri="{9D8B030D-6E8A-4147-A177-3AD203B41FA5}">
                      <a16:colId xmlns:a16="http://schemas.microsoft.com/office/drawing/2014/main" val="903695711"/>
                    </a:ext>
                  </a:extLst>
                </a:gridCol>
                <a:gridCol w="1361143">
                  <a:extLst>
                    <a:ext uri="{9D8B030D-6E8A-4147-A177-3AD203B41FA5}">
                      <a16:colId xmlns:a16="http://schemas.microsoft.com/office/drawing/2014/main" val="401433737"/>
                    </a:ext>
                  </a:extLst>
                </a:gridCol>
                <a:gridCol w="1361143">
                  <a:extLst>
                    <a:ext uri="{9D8B030D-6E8A-4147-A177-3AD203B41FA5}">
                      <a16:colId xmlns:a16="http://schemas.microsoft.com/office/drawing/2014/main" val="1616956812"/>
                    </a:ext>
                  </a:extLst>
                </a:gridCol>
                <a:gridCol w="1361143">
                  <a:extLst>
                    <a:ext uri="{9D8B030D-6E8A-4147-A177-3AD203B41FA5}">
                      <a16:colId xmlns:a16="http://schemas.microsoft.com/office/drawing/2014/main" val="2884985826"/>
                    </a:ext>
                  </a:extLst>
                </a:gridCol>
                <a:gridCol w="1361143">
                  <a:extLst>
                    <a:ext uri="{9D8B030D-6E8A-4147-A177-3AD203B41FA5}">
                      <a16:colId xmlns:a16="http://schemas.microsoft.com/office/drawing/2014/main" val="2944062975"/>
                    </a:ext>
                  </a:extLst>
                </a:gridCol>
                <a:gridCol w="1361143">
                  <a:extLst>
                    <a:ext uri="{9D8B030D-6E8A-4147-A177-3AD203B41FA5}">
                      <a16:colId xmlns:a16="http://schemas.microsoft.com/office/drawing/2014/main" val="1865196824"/>
                    </a:ext>
                  </a:extLst>
                </a:gridCol>
                <a:gridCol w="1361143">
                  <a:extLst>
                    <a:ext uri="{9D8B030D-6E8A-4147-A177-3AD203B41FA5}">
                      <a16:colId xmlns:a16="http://schemas.microsoft.com/office/drawing/2014/main" val="401759116"/>
                    </a:ext>
                  </a:extLst>
                </a:gridCol>
                <a:gridCol w="1361143">
                  <a:extLst>
                    <a:ext uri="{9D8B030D-6E8A-4147-A177-3AD203B41FA5}">
                      <a16:colId xmlns:a16="http://schemas.microsoft.com/office/drawing/2014/main" val="82768613"/>
                    </a:ext>
                  </a:extLst>
                </a:gridCol>
              </a:tblGrid>
              <a:tr h="570595">
                <a:tc rowSpan="2">
                  <a:txBody>
                    <a:bodyPr/>
                    <a:lstStyle/>
                    <a:p>
                      <a:pPr algn="ctr"/>
                      <a:r>
                        <a:rPr lang="fr-FR" sz="1500" dirty="0"/>
                        <a:t>Repère</a:t>
                      </a:r>
                    </a:p>
                  </a:txBody>
                  <a:tcPr marL="113395" marR="113395" marT="56698" marB="56698" anchor="ctr">
                    <a:solidFill>
                      <a:schemeClr val="bg1">
                        <a:lumMod val="85000"/>
                      </a:schemeClr>
                    </a:solidFill>
                  </a:tcPr>
                </a:tc>
                <a:tc rowSpan="2">
                  <a:txBody>
                    <a:bodyPr/>
                    <a:lstStyle/>
                    <a:p>
                      <a:pPr algn="ctr"/>
                      <a:r>
                        <a:rPr lang="fr-FR" sz="1500" dirty="0"/>
                        <a:t>Désignation</a:t>
                      </a:r>
                    </a:p>
                  </a:txBody>
                  <a:tcPr marL="113395" marR="113395" marT="56698" marB="56698" anchor="ctr">
                    <a:solidFill>
                      <a:schemeClr val="bg1">
                        <a:lumMod val="85000"/>
                      </a:schemeClr>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500" dirty="0"/>
                        <a:t>Quantité</a:t>
                      </a:r>
                    </a:p>
                  </a:txBody>
                  <a:tcPr marL="113395" marR="113395" marT="56698" marB="56698" anchor="ctr">
                    <a:solidFill>
                      <a:schemeClr val="bg1">
                        <a:lumMod val="85000"/>
                      </a:schemeClr>
                    </a:solidFill>
                  </a:tcPr>
                </a:tc>
                <a:tc rowSpan="2">
                  <a:txBody>
                    <a:bodyPr/>
                    <a:lstStyle/>
                    <a:p>
                      <a:pPr algn="ctr"/>
                      <a:r>
                        <a:rPr lang="fr-FR" sz="1500" dirty="0"/>
                        <a:t>Matière</a:t>
                      </a:r>
                    </a:p>
                    <a:p>
                      <a:pPr algn="ctr"/>
                      <a:endParaRPr lang="fr-FR" sz="1500" dirty="0"/>
                    </a:p>
                    <a:p>
                      <a:pPr algn="ctr"/>
                      <a:r>
                        <a:rPr lang="fr-FR" sz="1500" dirty="0"/>
                        <a:t>Ou essence</a:t>
                      </a:r>
                    </a:p>
                  </a:txBody>
                  <a:tcPr marL="113395" marR="113395" marT="56698" marB="56698" anchor="ctr">
                    <a:solidFill>
                      <a:schemeClr val="bg1">
                        <a:lumMod val="85000"/>
                      </a:schemeClr>
                    </a:solidFill>
                  </a:tcPr>
                </a:tc>
                <a:tc gridSpan="3">
                  <a:txBody>
                    <a:bodyPr/>
                    <a:lstStyle/>
                    <a:p>
                      <a:pPr algn="ctr"/>
                      <a:r>
                        <a:rPr lang="fr-FR" sz="1500" dirty="0"/>
                        <a:t>Dimensions finies </a:t>
                      </a:r>
                    </a:p>
                    <a:p>
                      <a:pPr algn="ctr"/>
                      <a:r>
                        <a:rPr lang="fr-FR" sz="1500" dirty="0"/>
                        <a:t>Au</a:t>
                      </a:r>
                      <a:r>
                        <a:rPr lang="fr-FR" sz="1500" baseline="0" dirty="0"/>
                        <a:t> cote</a:t>
                      </a:r>
                      <a:endParaRPr lang="fr-FR" sz="1500" dirty="0"/>
                    </a:p>
                  </a:txBody>
                  <a:tcPr marL="113395" marR="113395" marT="56698" marB="56698" anchor="ctr">
                    <a:solidFill>
                      <a:schemeClr val="bg1">
                        <a:lumMod val="85000"/>
                      </a:schemeClr>
                    </a:solidFill>
                  </a:tcPr>
                </a:tc>
                <a:tc hMerge="1">
                  <a:txBody>
                    <a:bodyPr/>
                    <a:lstStyle/>
                    <a:p>
                      <a:endParaRPr lang="fr-FR" dirty="0"/>
                    </a:p>
                  </a:txBody>
                  <a:tcPr/>
                </a:tc>
                <a:tc hMerge="1">
                  <a:txBody>
                    <a:bodyPr/>
                    <a:lstStyle/>
                    <a:p>
                      <a:endParaRPr lang="fr-FR" dirty="0"/>
                    </a:p>
                  </a:txBody>
                  <a:tcPr/>
                </a:tc>
                <a:tc gridSpan="3">
                  <a:txBody>
                    <a:bodyPr/>
                    <a:lstStyle/>
                    <a:p>
                      <a:pPr algn="ctr"/>
                      <a:r>
                        <a:rPr lang="fr-FR" sz="1500" dirty="0"/>
                        <a:t>Dimensions majorées ou brutes</a:t>
                      </a:r>
                    </a:p>
                    <a:p>
                      <a:pPr algn="ctr"/>
                      <a:r>
                        <a:rPr lang="fr-FR" sz="1500" dirty="0"/>
                        <a:t>(avec surcote)</a:t>
                      </a:r>
                    </a:p>
                  </a:txBody>
                  <a:tcPr marL="113395" marR="113395" marT="56698" marB="56698" anchor="ctr">
                    <a:solidFill>
                      <a:schemeClr val="bg1">
                        <a:lumMod val="85000"/>
                      </a:schemeClr>
                    </a:solidFill>
                  </a:tcPr>
                </a:tc>
                <a:tc hMerge="1">
                  <a:txBody>
                    <a:bodyPr/>
                    <a:lstStyle/>
                    <a:p>
                      <a:endParaRPr lang="fr-FR" dirty="0"/>
                    </a:p>
                  </a:txBody>
                  <a:tcPr/>
                </a:tc>
                <a:tc hMerge="1">
                  <a:txBody>
                    <a:bodyPr/>
                    <a:lstStyle/>
                    <a:p>
                      <a:endParaRPr lang="fr-FR" dirty="0"/>
                    </a:p>
                  </a:txBody>
                  <a:tcPr/>
                </a:tc>
                <a:tc rowSpan="2">
                  <a:txBody>
                    <a:bodyPr/>
                    <a:lstStyle/>
                    <a:p>
                      <a:pPr marL="0" marR="0" lvl="0" indent="0" algn="ctr" defTabSz="914415" rtl="0" eaLnBrk="1" fontAlgn="auto" latinLnBrk="0" hangingPunct="1">
                        <a:lnSpc>
                          <a:spcPct val="100000"/>
                        </a:lnSpc>
                        <a:spcBef>
                          <a:spcPts val="0"/>
                        </a:spcBef>
                        <a:spcAft>
                          <a:spcPts val="0"/>
                        </a:spcAft>
                        <a:buClrTx/>
                        <a:buSzTx/>
                        <a:buFontTx/>
                        <a:buNone/>
                        <a:tabLst/>
                        <a:defRPr/>
                      </a:pPr>
                      <a:r>
                        <a:rPr lang="fr-FR" sz="1500" dirty="0"/>
                        <a:t>Cubage </a:t>
                      </a:r>
                      <a:r>
                        <a:rPr lang="fr-FR" sz="1500" dirty="0">
                          <a:latin typeface="Arial" panose="020B0604020202020204" pitchFamily="34" charset="0"/>
                          <a:cs typeface="Arial" panose="020B0604020202020204" pitchFamily="34" charset="0"/>
                        </a:rPr>
                        <a:t>m³</a:t>
                      </a:r>
                    </a:p>
                  </a:txBody>
                  <a:tcPr marL="113395" marR="113395" marT="56698" marB="56698" anchor="ctr">
                    <a:solidFill>
                      <a:schemeClr val="bg1">
                        <a:lumMod val="85000"/>
                      </a:schemeClr>
                    </a:solidFill>
                  </a:tcPr>
                </a:tc>
                <a:extLst>
                  <a:ext uri="{0D108BD9-81ED-4DB2-BD59-A6C34878D82A}">
                    <a16:rowId xmlns:a16="http://schemas.microsoft.com/office/drawing/2014/main" val="2751918690"/>
                  </a:ext>
                </a:extLst>
              </a:tr>
              <a:tr h="566976">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algn="ctr"/>
                      <a:r>
                        <a:rPr lang="fr-FR" sz="1500" dirty="0"/>
                        <a:t>Longueur</a:t>
                      </a:r>
                    </a:p>
                  </a:txBody>
                  <a:tcPr marL="113395" marR="113395" marT="56698" marB="56698" anchor="ctr">
                    <a:solidFill>
                      <a:schemeClr val="bg1">
                        <a:lumMod val="85000"/>
                      </a:schemeClr>
                    </a:solidFill>
                  </a:tcPr>
                </a:tc>
                <a:tc>
                  <a:txBody>
                    <a:bodyPr/>
                    <a:lstStyle/>
                    <a:p>
                      <a:pPr algn="ctr"/>
                      <a:r>
                        <a:rPr lang="fr-FR" sz="1500" dirty="0"/>
                        <a:t>Largeur</a:t>
                      </a:r>
                    </a:p>
                  </a:txBody>
                  <a:tcPr marL="113395" marR="113395" marT="56698" marB="56698" anchor="ctr">
                    <a:solidFill>
                      <a:schemeClr val="bg1">
                        <a:lumMod val="85000"/>
                      </a:schemeClr>
                    </a:solidFill>
                  </a:tcPr>
                </a:tc>
                <a:tc>
                  <a:txBody>
                    <a:bodyPr/>
                    <a:lstStyle/>
                    <a:p>
                      <a:pPr algn="ctr"/>
                      <a:r>
                        <a:rPr lang="fr-FR" sz="1500" dirty="0"/>
                        <a:t>Epaisseur</a:t>
                      </a:r>
                    </a:p>
                  </a:txBody>
                  <a:tcPr marL="113395" marR="113395" marT="56698" marB="56698" anchor="ctr">
                    <a:solidFill>
                      <a:schemeClr val="bg1">
                        <a:lumMod val="85000"/>
                      </a:schemeClr>
                    </a:solidFill>
                  </a:tcPr>
                </a:tc>
                <a:tc>
                  <a:txBody>
                    <a:bodyPr/>
                    <a:lstStyle/>
                    <a:p>
                      <a:pPr algn="ctr"/>
                      <a:r>
                        <a:rPr lang="fr-FR" sz="1500" dirty="0"/>
                        <a:t>Longueur</a:t>
                      </a:r>
                    </a:p>
                  </a:txBody>
                  <a:tcPr marL="113395" marR="113395" marT="56698" marB="56698" anchor="ctr">
                    <a:solidFill>
                      <a:schemeClr val="bg1">
                        <a:lumMod val="85000"/>
                      </a:schemeClr>
                    </a:solidFill>
                  </a:tcPr>
                </a:tc>
                <a:tc>
                  <a:txBody>
                    <a:bodyPr/>
                    <a:lstStyle/>
                    <a:p>
                      <a:pPr algn="ctr"/>
                      <a:r>
                        <a:rPr lang="fr-FR" sz="1500" dirty="0"/>
                        <a:t>Largeur</a:t>
                      </a:r>
                    </a:p>
                  </a:txBody>
                  <a:tcPr marL="113395" marR="113395" marT="56698" marB="56698" anchor="ctr">
                    <a:solidFill>
                      <a:schemeClr val="bg1">
                        <a:lumMod val="85000"/>
                      </a:schemeClr>
                    </a:solidFill>
                  </a:tcPr>
                </a:tc>
                <a:tc>
                  <a:txBody>
                    <a:bodyPr/>
                    <a:lstStyle/>
                    <a:p>
                      <a:pPr algn="ctr"/>
                      <a:r>
                        <a:rPr lang="fr-FR" sz="1500" dirty="0"/>
                        <a:t>Epaisseur</a:t>
                      </a:r>
                    </a:p>
                  </a:txBody>
                  <a:tcPr marL="113395" marR="113395" marT="56698" marB="56698" anchor="ctr">
                    <a:solidFill>
                      <a:schemeClr val="bg1">
                        <a:lumMod val="85000"/>
                      </a:schemeClr>
                    </a:solidFill>
                  </a:tcPr>
                </a:tc>
                <a:tc vMerge="1">
                  <a:txBody>
                    <a:bodyPr/>
                    <a:lstStyle/>
                    <a:p>
                      <a:pPr algn="ctr"/>
                      <a:endParaRPr lang="fr-FR" sz="1200" dirty="0"/>
                    </a:p>
                  </a:txBody>
                  <a:tcPr anchor="ctr">
                    <a:solidFill>
                      <a:schemeClr val="bg1">
                        <a:lumMod val="85000"/>
                      </a:schemeClr>
                    </a:solidFill>
                  </a:tcPr>
                </a:tc>
                <a:extLst>
                  <a:ext uri="{0D108BD9-81ED-4DB2-BD59-A6C34878D82A}">
                    <a16:rowId xmlns:a16="http://schemas.microsoft.com/office/drawing/2014/main" val="2202644115"/>
                  </a:ext>
                </a:extLst>
              </a:tr>
              <a:tr h="498269">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4148364327"/>
                  </a:ext>
                </a:extLst>
              </a:tr>
              <a:tr h="498269">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3205966628"/>
                  </a:ext>
                </a:extLst>
              </a:tr>
              <a:tr h="498269">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821861683"/>
                  </a:ext>
                </a:extLst>
              </a:tr>
              <a:tr h="498269">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112883267"/>
                  </a:ext>
                </a:extLst>
              </a:tr>
              <a:tr h="1993076">
                <a:tc gridSpan="4">
                  <a:txBody>
                    <a:bodyPr/>
                    <a:lstStyle/>
                    <a:p>
                      <a:pPr algn="ctr"/>
                      <a:r>
                        <a:rPr lang="fr-FR" sz="1500" b="1" dirty="0">
                          <a:latin typeface="Arial" panose="020B0604020202020204" pitchFamily="34" charset="0"/>
                          <a:cs typeface="Arial" panose="020B0604020202020204" pitchFamily="34" charset="0"/>
                        </a:rPr>
                        <a:t>Instructions : </a:t>
                      </a:r>
                    </a:p>
                    <a:p>
                      <a:r>
                        <a:rPr lang="fr-FR" sz="1500" dirty="0">
                          <a:latin typeface="Arial" panose="020B0604020202020204" pitchFamily="34" charset="0"/>
                          <a:cs typeface="Arial" panose="020B0604020202020204" pitchFamily="34" charset="0"/>
                        </a:rPr>
                        <a:t>A l’aide du plan, remplir cette feuille de débit en indiquant </a:t>
                      </a:r>
                      <a:r>
                        <a:rPr lang="fr-FR" sz="1500" b="1" dirty="0">
                          <a:latin typeface="Arial" panose="020B0604020202020204" pitchFamily="34" charset="0"/>
                          <a:cs typeface="Arial" panose="020B0604020202020204" pitchFamily="34" charset="0"/>
                        </a:rPr>
                        <a:t>un repère différent </a:t>
                      </a:r>
                      <a:r>
                        <a:rPr lang="fr-FR" sz="1500" dirty="0">
                          <a:latin typeface="Arial" panose="020B0604020202020204" pitchFamily="34" charset="0"/>
                          <a:cs typeface="Arial" panose="020B0604020202020204" pitchFamily="34" charset="0"/>
                        </a:rPr>
                        <a:t>entre les montants et les traverses.</a:t>
                      </a:r>
                    </a:p>
                    <a:p>
                      <a:r>
                        <a:rPr lang="fr-FR" sz="1500" b="1" dirty="0">
                          <a:latin typeface="Arial" panose="020B0604020202020204" pitchFamily="34" charset="0"/>
                          <a:cs typeface="Arial" panose="020B0604020202020204" pitchFamily="34" charset="0"/>
                        </a:rPr>
                        <a:t>Grouper les éléments entre eux </a:t>
                      </a:r>
                      <a:r>
                        <a:rPr lang="fr-FR" sz="1500" dirty="0">
                          <a:latin typeface="Arial" panose="020B0604020202020204" pitchFamily="34" charset="0"/>
                          <a:cs typeface="Arial" panose="020B0604020202020204" pitchFamily="34" charset="0"/>
                        </a:rPr>
                        <a:t>si les longueurs, largeurs et épaisseurs sont identiques.</a:t>
                      </a:r>
                    </a:p>
                    <a:p>
                      <a:r>
                        <a:rPr lang="fr-FR" sz="1500" b="1" dirty="0">
                          <a:latin typeface="Arial" panose="020B0604020202020204" pitchFamily="34" charset="0"/>
                          <a:cs typeface="Arial" panose="020B0604020202020204" pitchFamily="34" charset="0"/>
                        </a:rPr>
                        <a:t>Ajouter les cotes majorées</a:t>
                      </a:r>
                      <a:r>
                        <a:rPr lang="fr-FR" sz="1500" dirty="0">
                          <a:latin typeface="Arial" panose="020B0604020202020204" pitchFamily="34" charset="0"/>
                          <a:cs typeface="Arial" panose="020B0604020202020204" pitchFamily="34" charset="0"/>
                        </a:rPr>
                        <a:t> pour la découpe aux machines.</a:t>
                      </a:r>
                    </a:p>
                    <a:p>
                      <a:r>
                        <a:rPr lang="fr-FR" sz="1500" b="1" dirty="0">
                          <a:latin typeface="Arial" panose="020B0604020202020204" pitchFamily="34" charset="0"/>
                          <a:cs typeface="Arial" panose="020B0604020202020204" pitchFamily="34" charset="0"/>
                        </a:rPr>
                        <a:t>Faites</a:t>
                      </a:r>
                      <a:r>
                        <a:rPr lang="fr-FR" sz="1500" b="1" baseline="0" dirty="0">
                          <a:latin typeface="Arial" panose="020B0604020202020204" pitchFamily="34" charset="0"/>
                          <a:cs typeface="Arial" panose="020B0604020202020204" pitchFamily="34" charset="0"/>
                        </a:rPr>
                        <a:t> apparaitre </a:t>
                      </a:r>
                      <a:r>
                        <a:rPr lang="fr-FR" sz="1500" baseline="0" dirty="0">
                          <a:latin typeface="Arial" panose="020B0604020202020204" pitchFamily="34" charset="0"/>
                          <a:cs typeface="Arial" panose="020B0604020202020204" pitchFamily="34" charset="0"/>
                        </a:rPr>
                        <a:t>vos calculs pour le cubage.</a:t>
                      </a:r>
                      <a:endParaRPr lang="fr-FR" sz="1500" dirty="0"/>
                    </a:p>
                  </a:txBody>
                  <a:tcPr marL="113395" marR="113395" marT="56698" marB="56698" anchor="ctr">
                    <a:solidFill>
                      <a:schemeClr val="bg1"/>
                    </a:solidFill>
                  </a:tcPr>
                </a:tc>
                <a:tc hMerge="1">
                  <a:txBody>
                    <a:bodyPr/>
                    <a:lstStyle/>
                    <a:p>
                      <a:pPr algn="ctr"/>
                      <a:endParaRPr lang="fr-FR" sz="1200" dirty="0"/>
                    </a:p>
                  </a:txBody>
                  <a:tcPr anchor="ctr">
                    <a:solidFill>
                      <a:schemeClr val="bg1"/>
                    </a:solidFill>
                  </a:tcPr>
                </a:tc>
                <a:tc hMerge="1">
                  <a:txBody>
                    <a:bodyPr/>
                    <a:lstStyle/>
                    <a:p>
                      <a:pPr algn="ctr"/>
                      <a:endParaRPr lang="fr-FR" sz="1200" dirty="0"/>
                    </a:p>
                  </a:txBody>
                  <a:tcPr anchor="ctr">
                    <a:solidFill>
                      <a:schemeClr val="bg1"/>
                    </a:solidFill>
                  </a:tcPr>
                </a:tc>
                <a:tc hMerge="1">
                  <a:txBody>
                    <a:bodyPr/>
                    <a:lstStyle/>
                    <a:p>
                      <a:pPr algn="ctr"/>
                      <a:endParaRPr lang="fr-FR" sz="1200" dirty="0"/>
                    </a:p>
                  </a:txBody>
                  <a:tcPr anchor="ctr">
                    <a:solidFill>
                      <a:schemeClr val="bg1"/>
                    </a:solidFill>
                  </a:tcPr>
                </a:tc>
                <a:tc gridSpan="7">
                  <a:txBody>
                    <a:bodyPr/>
                    <a:lstStyle/>
                    <a:p>
                      <a:pPr algn="l"/>
                      <a:r>
                        <a:rPr lang="fr-FR" sz="1700" dirty="0"/>
                        <a:t>Calculs du cubage</a:t>
                      </a:r>
                      <a:r>
                        <a:rPr lang="fr-FR" sz="1700" baseline="0" dirty="0"/>
                        <a:t> :</a:t>
                      </a:r>
                    </a:p>
                    <a:p>
                      <a:pPr algn="l">
                        <a:lnSpc>
                          <a:spcPct val="150000"/>
                        </a:lnSpc>
                      </a:pPr>
                      <a:r>
                        <a:rPr lang="fr-FR" sz="1700" baseline="0" dirty="0"/>
                        <a:t>1 …………………………………………………………………………………………………………………………………………………………….</a:t>
                      </a:r>
                    </a:p>
                    <a:p>
                      <a:pPr algn="l">
                        <a:lnSpc>
                          <a:spcPct val="150000"/>
                        </a:lnSpc>
                      </a:pPr>
                      <a:r>
                        <a:rPr lang="fr-FR" sz="1700" baseline="0" dirty="0"/>
                        <a:t>2…………………………………………………………………………………………………………………………………………………………….</a:t>
                      </a:r>
                    </a:p>
                    <a:p>
                      <a:pPr algn="l">
                        <a:lnSpc>
                          <a:spcPct val="150000"/>
                        </a:lnSpc>
                      </a:pPr>
                      <a:r>
                        <a:rPr lang="fr-FR" sz="1700" baseline="0" dirty="0"/>
                        <a:t>3…………………………………………………………………………………………………………………………………………………………….</a:t>
                      </a:r>
                    </a:p>
                    <a:p>
                      <a:pPr algn="l">
                        <a:lnSpc>
                          <a:spcPct val="150000"/>
                        </a:lnSpc>
                      </a:pPr>
                      <a:r>
                        <a:rPr lang="fr-FR" sz="1700" baseline="0" dirty="0"/>
                        <a:t>4…………………………………………………………………………………………………………………………………………………………….</a:t>
                      </a:r>
                      <a:endParaRPr lang="fr-FR" sz="1700" dirty="0"/>
                    </a:p>
                  </a:txBody>
                  <a:tcPr marL="113395" marR="113395" marT="56698" marB="56698">
                    <a:solidFill>
                      <a:schemeClr val="bg1"/>
                    </a:solidFill>
                  </a:tcPr>
                </a:tc>
                <a:tc hMerge="1">
                  <a:txBody>
                    <a:bodyPr/>
                    <a:lstStyle/>
                    <a:p>
                      <a:pPr algn="ctr"/>
                      <a:endParaRPr lang="fr-FR" sz="1200" dirty="0"/>
                    </a:p>
                  </a:txBody>
                  <a:tcPr anchor="ctr">
                    <a:solidFill>
                      <a:schemeClr val="bg1"/>
                    </a:solidFill>
                  </a:tcPr>
                </a:tc>
                <a:tc hMerge="1">
                  <a:txBody>
                    <a:bodyPr/>
                    <a:lstStyle/>
                    <a:p>
                      <a:pPr algn="ctr"/>
                      <a:endParaRPr lang="fr-FR" sz="1200" dirty="0"/>
                    </a:p>
                  </a:txBody>
                  <a:tcPr anchor="ctr">
                    <a:solidFill>
                      <a:schemeClr val="bg1"/>
                    </a:solidFill>
                  </a:tcPr>
                </a:tc>
                <a:tc hMerge="1">
                  <a:txBody>
                    <a:bodyPr/>
                    <a:lstStyle/>
                    <a:p>
                      <a:pPr algn="ctr"/>
                      <a:endParaRPr lang="fr-FR" sz="1200" dirty="0"/>
                    </a:p>
                  </a:txBody>
                  <a:tcPr anchor="ctr">
                    <a:solidFill>
                      <a:schemeClr val="bg1"/>
                    </a:solidFill>
                  </a:tcPr>
                </a:tc>
                <a:tc hMerge="1">
                  <a:txBody>
                    <a:bodyPr/>
                    <a:lstStyle/>
                    <a:p>
                      <a:pPr algn="ctr"/>
                      <a:endParaRPr lang="fr-FR" sz="1200" dirty="0"/>
                    </a:p>
                  </a:txBody>
                  <a:tcPr anchor="ctr">
                    <a:solidFill>
                      <a:schemeClr val="bg1"/>
                    </a:solidFill>
                  </a:tcPr>
                </a:tc>
                <a:tc hMerge="1">
                  <a:txBody>
                    <a:bodyPr/>
                    <a:lstStyle/>
                    <a:p>
                      <a:pPr algn="ctr"/>
                      <a:endParaRPr lang="fr-FR" sz="1200" dirty="0"/>
                    </a:p>
                  </a:txBody>
                  <a:tcPr anchor="ctr">
                    <a:solidFill>
                      <a:schemeClr val="bg1"/>
                    </a:solidFill>
                  </a:tcPr>
                </a:tc>
                <a:tc hMerge="1">
                  <a:txBody>
                    <a:bodyPr/>
                    <a:lstStyle/>
                    <a:p>
                      <a:pPr algn="ctr"/>
                      <a:endParaRPr lang="fr-FR" sz="1200" dirty="0"/>
                    </a:p>
                  </a:txBody>
                  <a:tcPr anchor="ctr">
                    <a:solidFill>
                      <a:schemeClr val="bg1"/>
                    </a:solidFill>
                  </a:tcPr>
                </a:tc>
                <a:extLst>
                  <a:ext uri="{0D108BD9-81ED-4DB2-BD59-A6C34878D82A}">
                    <a16:rowId xmlns:a16="http://schemas.microsoft.com/office/drawing/2014/main" val="2811031714"/>
                  </a:ext>
                </a:extLst>
              </a:tr>
            </a:tbl>
          </a:graphicData>
        </a:graphic>
      </p:graphicFrame>
      <p:pic>
        <p:nvPicPr>
          <p:cNvPr id="3" name="Picture 2"/>
          <p:cNvPicPr>
            <a:picLocks noChangeAspect="1"/>
          </p:cNvPicPr>
          <p:nvPr/>
        </p:nvPicPr>
        <p:blipFill>
          <a:blip r:embed="rId2"/>
          <a:stretch>
            <a:fillRect/>
          </a:stretch>
        </p:blipFill>
        <p:spPr>
          <a:xfrm>
            <a:off x="459414" y="2034905"/>
            <a:ext cx="2812460" cy="2276519"/>
          </a:xfrm>
          <a:prstGeom prst="rect">
            <a:avLst/>
          </a:prstGeom>
        </p:spPr>
      </p:pic>
      <p:sp>
        <p:nvSpPr>
          <p:cNvPr id="11" name="Rectangle 10"/>
          <p:cNvSpPr/>
          <p:nvPr/>
        </p:nvSpPr>
        <p:spPr>
          <a:xfrm>
            <a:off x="11460884" y="1230791"/>
            <a:ext cx="3582177"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736" dirty="0">
                <a:latin typeface="Arial" panose="020B0604020202020204" pitchFamily="34" charset="0"/>
                <a:cs typeface="Arial" panose="020B0604020202020204" pitchFamily="34" charset="0"/>
              </a:rPr>
              <a:t>Technicien Menuisier Agenceur</a:t>
            </a:r>
          </a:p>
        </p:txBody>
      </p:sp>
      <p:cxnSp>
        <p:nvCxnSpPr>
          <p:cNvPr id="10" name="Straight Connector 9"/>
          <p:cNvCxnSpPr/>
          <p:nvPr/>
        </p:nvCxnSpPr>
        <p:spPr>
          <a:xfrm>
            <a:off x="5521849" y="4461873"/>
            <a:ext cx="20544" cy="5123724"/>
          </a:xfrm>
          <a:prstGeom prst="line">
            <a:avLst/>
          </a:prstGeom>
          <a:ln w="38100"/>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a:off x="9605720" y="4461874"/>
            <a:ext cx="8216" cy="3119631"/>
          </a:xfrm>
          <a:prstGeom prst="line">
            <a:avLst/>
          </a:prstGeom>
          <a:ln w="38100"/>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13677261" y="4461869"/>
            <a:ext cx="4107" cy="3119636"/>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68976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729559" y="1230791"/>
            <a:ext cx="7660241"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Le planning des phases 1/2</a:t>
            </a:r>
          </a:p>
        </p:txBody>
      </p:sp>
      <p:sp>
        <p:nvSpPr>
          <p:cNvPr id="18" name="Rectangle 17"/>
          <p:cNvSpPr/>
          <p:nvPr/>
        </p:nvSpPr>
        <p:spPr>
          <a:xfrm>
            <a:off x="72830" y="1954685"/>
            <a:ext cx="3585643" cy="76272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nSpc>
                <a:spcPct val="150000"/>
              </a:lnSpc>
            </a:pPr>
            <a:endParaRPr lang="fr-FR" sz="1736" dirty="0">
              <a:latin typeface="Arial" panose="020B0604020202020204" pitchFamily="34" charset="0"/>
              <a:cs typeface="Arial" panose="020B0604020202020204" pitchFamily="34" charset="0"/>
            </a:endParaRPr>
          </a:p>
        </p:txBody>
      </p:sp>
      <p:sp>
        <p:nvSpPr>
          <p:cNvPr id="22" name="Rectangle 21"/>
          <p:cNvSpPr/>
          <p:nvPr/>
        </p:nvSpPr>
        <p:spPr>
          <a:xfrm>
            <a:off x="3729562" y="1954686"/>
            <a:ext cx="7660239" cy="762729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pPr algn="just"/>
            <a:endParaRPr lang="fr-FR" sz="1736" b="1" dirty="0">
              <a:latin typeface="Arial" panose="020B0604020202020204" pitchFamily="34" charset="0"/>
              <a:ea typeface="Calibri Light" panose="020F0302020204030204" pitchFamily="34" charset="0"/>
              <a:cs typeface="Arial" panose="020B0604020202020204" pitchFamily="34" charset="0"/>
            </a:endParaRPr>
          </a:p>
          <a:p>
            <a:pPr algn="ctr"/>
            <a:r>
              <a:rPr lang="fr-FR" sz="1736" b="1" dirty="0">
                <a:latin typeface="Arial" panose="020B0604020202020204" pitchFamily="34" charset="0"/>
                <a:ea typeface="Calibri Light" panose="020F0302020204030204" pitchFamily="34" charset="0"/>
                <a:cs typeface="Arial" panose="020B0604020202020204" pitchFamily="34" charset="0"/>
              </a:rPr>
              <a:t>Le document</a:t>
            </a:r>
          </a:p>
          <a:p>
            <a:pPr algn="just"/>
            <a:endParaRPr lang="fr-FR" sz="1736" b="1" dirty="0">
              <a:latin typeface="Arial" panose="020B0604020202020204" pitchFamily="34" charset="0"/>
              <a:ea typeface="Calibri Light" panose="020F0302020204030204" pitchFamily="34" charset="0"/>
              <a:cs typeface="Arial" panose="020B0604020202020204" pitchFamily="34" charset="0"/>
            </a:endParaRPr>
          </a:p>
          <a:p>
            <a:pPr algn="just"/>
            <a:r>
              <a:rPr lang="fr-FR" sz="1736" b="1" dirty="0">
                <a:latin typeface="Arial" panose="020B0604020202020204" pitchFamily="34" charset="0"/>
                <a:ea typeface="Calibri Light" panose="020F0302020204030204" pitchFamily="34" charset="0"/>
                <a:cs typeface="Arial" panose="020B0604020202020204" pitchFamily="34" charset="0"/>
              </a:rPr>
              <a:t>Le planning des phases, </a:t>
            </a:r>
            <a:r>
              <a:rPr lang="fr-FR" sz="1736" dirty="0">
                <a:latin typeface="Arial" panose="020B0604020202020204" pitchFamily="34" charset="0"/>
                <a:ea typeface="Calibri Light" panose="020F0302020204030204" pitchFamily="34" charset="0"/>
                <a:cs typeface="Arial" panose="020B0604020202020204" pitchFamily="34" charset="0"/>
              </a:rPr>
              <a:t>appelé aussi ordonnancement des phases, est un document qui permet de visualiser les différentes phases nécessaires pour réaliser un ensemble ou un sous ensemble. </a:t>
            </a:r>
          </a:p>
          <a:p>
            <a:pPr algn="just"/>
            <a:endParaRPr lang="fr-FR" sz="1736" dirty="0">
              <a:latin typeface="Arial" panose="020B0604020202020204" pitchFamily="34" charset="0"/>
              <a:ea typeface="Calibri Light" panose="020F0302020204030204" pitchFamily="34" charset="0"/>
              <a:cs typeface="Arial" panose="020B0604020202020204" pitchFamily="34" charset="0"/>
            </a:endParaRPr>
          </a:p>
          <a:p>
            <a:pPr algn="just"/>
            <a:r>
              <a:rPr lang="fr-FR" sz="1736" dirty="0">
                <a:latin typeface="Arial" panose="020B0604020202020204" pitchFamily="34" charset="0"/>
                <a:ea typeface="Calibri Light" panose="020F0302020204030204" pitchFamily="34" charset="0"/>
                <a:cs typeface="Arial" panose="020B0604020202020204" pitchFamily="34" charset="0"/>
              </a:rPr>
              <a:t>L’objectif du planning des phases est d’ordonnancer et de visualiser toutes les phases d’usinage nécessaires à la réalisation d’un ouvrage. Ce planning est représenté sous la forme d’un  graphique et est un élément complémentaire des documents techniques comme le plan de l’ouvrage et la feuille de débit.</a:t>
            </a:r>
            <a:endParaRPr lang="fr-BE" sz="1736" dirty="0">
              <a:latin typeface="Arial" panose="020B0604020202020204" pitchFamily="34" charset="0"/>
              <a:ea typeface="Calibri Light" panose="020F0302020204030204" pitchFamily="34" charset="0"/>
              <a:cs typeface="Arial" panose="020B0604020202020204" pitchFamily="34" charset="0"/>
            </a:endParaRPr>
          </a:p>
        </p:txBody>
      </p:sp>
      <p:sp>
        <p:nvSpPr>
          <p:cNvPr id="23" name="Rectangle 22"/>
          <p:cNvSpPr/>
          <p:nvPr/>
        </p:nvSpPr>
        <p:spPr>
          <a:xfrm>
            <a:off x="11460887" y="1976112"/>
            <a:ext cx="3582179" cy="7627298"/>
          </a:xfrm>
          <a:prstGeom prst="rect">
            <a:avLst/>
          </a:prstGeom>
        </p:spPr>
        <p:style>
          <a:lnRef idx="2">
            <a:schemeClr val="dk1"/>
          </a:lnRef>
          <a:fillRef idx="1">
            <a:schemeClr val="lt1"/>
          </a:fillRef>
          <a:effectRef idx="0">
            <a:schemeClr val="dk1"/>
          </a:effectRef>
          <a:fontRef idx="minor">
            <a:schemeClr val="dk1"/>
          </a:fontRef>
        </p:style>
        <p:txBody>
          <a:bodyPr rtlCol="0" anchor="t"/>
          <a:lstStyle/>
          <a:p>
            <a:endParaRPr lang="fr-FR" sz="1488" b="1" dirty="0">
              <a:latin typeface="Arial" panose="020B0604020202020204" pitchFamily="34" charset="0"/>
              <a:cs typeface="Arial" panose="020B0604020202020204" pitchFamily="34" charset="0"/>
            </a:endParaRPr>
          </a:p>
          <a:p>
            <a:pPr algn="ctr"/>
            <a:r>
              <a:rPr lang="fr-FR" sz="1488" b="1" dirty="0">
                <a:latin typeface="Arial" panose="020B0604020202020204" pitchFamily="34" charset="0"/>
                <a:cs typeface="Arial" panose="020B0604020202020204" pitchFamily="34" charset="0"/>
              </a:rPr>
              <a:t>Utilité</a:t>
            </a:r>
          </a:p>
          <a:p>
            <a:endParaRPr lang="fr-FR" sz="1488" b="1" dirty="0">
              <a:latin typeface="Arial" panose="020B0604020202020204" pitchFamily="34" charset="0"/>
              <a:cs typeface="Arial" panose="020B0604020202020204" pitchFamily="34" charset="0"/>
            </a:endParaRPr>
          </a:p>
          <a:p>
            <a:r>
              <a:rPr lang="fr-FR" sz="1488" b="1" dirty="0">
                <a:latin typeface="Arial" panose="020B0604020202020204" pitchFamily="34" charset="0"/>
                <a:cs typeface="Arial" panose="020B0604020202020204" pitchFamily="34" charset="0"/>
              </a:rPr>
              <a:t>Organisation et Préparation</a:t>
            </a:r>
            <a:r>
              <a:rPr lang="fr-FR" sz="1488" dirty="0">
                <a:latin typeface="Arial" panose="020B0604020202020204" pitchFamily="34" charset="0"/>
                <a:cs typeface="Arial" panose="020B0604020202020204" pitchFamily="34" charset="0"/>
              </a:rPr>
              <a:t> :</a:t>
            </a:r>
          </a:p>
          <a:p>
            <a:r>
              <a:rPr lang="fr-FR" sz="1488" dirty="0">
                <a:latin typeface="Arial" panose="020B0604020202020204" pitchFamily="34" charset="0"/>
                <a:cs typeface="Arial" panose="020B0604020202020204" pitchFamily="34" charset="0"/>
              </a:rPr>
              <a:t>Le planning des phases aide à organiser les tâches de manière séquentielle, garantissant que chaque étape est réalisée dans le bon ordre. Cela optimise le flux de travail et réduit les risques d’erreurs ou de retard.</a:t>
            </a:r>
          </a:p>
          <a:p>
            <a:endParaRPr lang="fr-FR" sz="1488" b="1" dirty="0">
              <a:latin typeface="Arial" panose="020B0604020202020204" pitchFamily="34" charset="0"/>
              <a:cs typeface="Arial" panose="020B0604020202020204" pitchFamily="34" charset="0"/>
            </a:endParaRPr>
          </a:p>
          <a:p>
            <a:r>
              <a:rPr lang="fr-FR" sz="1488" b="1" dirty="0">
                <a:latin typeface="Arial" panose="020B0604020202020204" pitchFamily="34" charset="0"/>
                <a:cs typeface="Arial" panose="020B0604020202020204" pitchFamily="34" charset="0"/>
              </a:rPr>
              <a:t>Visualisation du Processus</a:t>
            </a:r>
            <a:r>
              <a:rPr lang="fr-FR" sz="1488" dirty="0">
                <a:latin typeface="Arial" panose="020B0604020202020204" pitchFamily="34" charset="0"/>
                <a:cs typeface="Arial" panose="020B0604020202020204" pitchFamily="34" charset="0"/>
              </a:rPr>
              <a:t> :</a:t>
            </a:r>
          </a:p>
          <a:p>
            <a:r>
              <a:rPr lang="fr-FR" sz="1488" dirty="0">
                <a:latin typeface="Arial" panose="020B0604020202020204" pitchFamily="34" charset="0"/>
                <a:cs typeface="Arial" panose="020B0604020202020204" pitchFamily="34" charset="0"/>
              </a:rPr>
              <a:t>En représentant graphiquement les différentes phases, ce planning offre une vue d’ensemble claire du projet. Les menuisiers peuvent ainsi identifier rapidement les étapes critiques et les dépendances entre les tâches.</a:t>
            </a:r>
          </a:p>
          <a:p>
            <a:endParaRPr lang="fr-FR" sz="1488" b="1" dirty="0">
              <a:latin typeface="Arial" panose="020B0604020202020204" pitchFamily="34" charset="0"/>
              <a:cs typeface="Arial" panose="020B0604020202020204" pitchFamily="34" charset="0"/>
            </a:endParaRPr>
          </a:p>
          <a:p>
            <a:r>
              <a:rPr lang="fr-FR" sz="1488" b="1" dirty="0">
                <a:latin typeface="Arial" panose="020B0604020202020204" pitchFamily="34" charset="0"/>
                <a:cs typeface="Arial" panose="020B0604020202020204" pitchFamily="34" charset="0"/>
              </a:rPr>
              <a:t>Gestion du Temps</a:t>
            </a:r>
            <a:r>
              <a:rPr lang="fr-FR" sz="1488" dirty="0">
                <a:latin typeface="Arial" panose="020B0604020202020204" pitchFamily="34" charset="0"/>
                <a:cs typeface="Arial" panose="020B0604020202020204" pitchFamily="34" charset="0"/>
              </a:rPr>
              <a:t> :</a:t>
            </a:r>
          </a:p>
          <a:p>
            <a:r>
              <a:rPr lang="fr-FR" sz="1488" dirty="0">
                <a:latin typeface="Arial" panose="020B0604020202020204" pitchFamily="34" charset="0"/>
                <a:cs typeface="Arial" panose="020B0604020202020204" pitchFamily="34" charset="0"/>
              </a:rPr>
              <a:t>En définissant des délais pour chaque phase, le planning permet de mieux gérer le temps et les ressources. Cela assure que les projets sont réalisés dans les délais impartis, améliorant ainsi la satisfaction des clients.</a:t>
            </a:r>
          </a:p>
        </p:txBody>
      </p:sp>
      <p:sp>
        <p:nvSpPr>
          <p:cNvPr id="12" name="Rectangle 11"/>
          <p:cNvSpPr/>
          <p:nvPr/>
        </p:nvSpPr>
        <p:spPr>
          <a:xfrm>
            <a:off x="72830" y="1230791"/>
            <a:ext cx="3585643"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M. Du Chevreuil</a:t>
            </a:r>
          </a:p>
          <a:p>
            <a:pPr algn="ctr"/>
            <a:r>
              <a:rPr lang="fr-FR" sz="1364" dirty="0">
                <a:latin typeface="Arial" panose="020B0604020202020204" pitchFamily="34" charset="0"/>
                <a:cs typeface="Arial" panose="020B0604020202020204" pitchFamily="34" charset="0"/>
              </a:rPr>
              <a:t>Professeur en génie industriel bois</a:t>
            </a:r>
          </a:p>
        </p:txBody>
      </p:sp>
      <p:pic>
        <p:nvPicPr>
          <p:cNvPr id="8" name="Picture 7"/>
          <p:cNvPicPr>
            <a:picLocks noChangeAspect="1"/>
          </p:cNvPicPr>
          <p:nvPr/>
        </p:nvPicPr>
        <p:blipFill>
          <a:blip r:embed="rId2">
            <a:grayscl/>
            <a:extLst>
              <a:ext uri="{BEBA8EAE-BF5A-486C-A8C5-ECC9F3942E4B}">
                <a14:imgProps xmlns:a14="http://schemas.microsoft.com/office/drawing/2010/main">
                  <a14:imgLayer r:embed="rId3">
                    <a14:imgEffect>
                      <a14:brightnessContrast contrast="-20000"/>
                    </a14:imgEffect>
                  </a14:imgLayer>
                </a14:imgProps>
              </a:ext>
            </a:extLst>
          </a:blip>
          <a:stretch>
            <a:fillRect/>
          </a:stretch>
        </p:blipFill>
        <p:spPr>
          <a:xfrm>
            <a:off x="363915" y="2336461"/>
            <a:ext cx="3003465" cy="2980683"/>
          </a:xfrm>
          <a:prstGeom prst="rect">
            <a:avLst/>
          </a:prstGeom>
        </p:spPr>
      </p:pic>
      <p:pic>
        <p:nvPicPr>
          <p:cNvPr id="10" name="Picture 9"/>
          <p:cNvPicPr>
            <a:picLocks noChangeAspect="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334431" y="5340542"/>
            <a:ext cx="3616255" cy="19138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p:cNvPicPr>
            <a:picLocks noChangeAspect="1"/>
          </p:cNvPicPr>
          <p:nvPr/>
        </p:nvPicPr>
        <p:blipFill>
          <a:blip r:embed="rId6">
            <a:grayscl/>
            <a:extLst>
              <a:ext uri="{BEBA8EAE-BF5A-486C-A8C5-ECC9F3942E4B}">
                <a14:imgProps xmlns:a14="http://schemas.microsoft.com/office/drawing/2010/main">
                  <a14:imgLayer r:embed="rId7">
                    <a14:imgEffect>
                      <a14:brightnessContrast contrast="-20000"/>
                    </a14:imgEffect>
                  </a14:imgLayer>
                </a14:imgProps>
              </a:ext>
            </a:extLst>
          </a:blip>
          <a:stretch>
            <a:fillRect/>
          </a:stretch>
        </p:blipFill>
        <p:spPr>
          <a:xfrm>
            <a:off x="334431" y="7423583"/>
            <a:ext cx="3616255" cy="21156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Rounded Rectangle 13"/>
          <p:cNvSpPr/>
          <p:nvPr/>
        </p:nvSpPr>
        <p:spPr>
          <a:xfrm>
            <a:off x="864270" y="7149273"/>
            <a:ext cx="1085364" cy="43929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3037" dirty="0"/>
              <a:t>pied</a:t>
            </a:r>
          </a:p>
        </p:txBody>
      </p:sp>
      <p:sp>
        <p:nvSpPr>
          <p:cNvPr id="15" name="Rounded Rectangle 14"/>
          <p:cNvSpPr/>
          <p:nvPr/>
        </p:nvSpPr>
        <p:spPr>
          <a:xfrm>
            <a:off x="1406955" y="5066399"/>
            <a:ext cx="2397063" cy="47806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3037" dirty="0"/>
              <a:t>Traverse haute</a:t>
            </a:r>
          </a:p>
        </p:txBody>
      </p:sp>
      <p:sp>
        <p:nvSpPr>
          <p:cNvPr id="30" name="Rectangle 29"/>
          <p:cNvSpPr/>
          <p:nvPr/>
        </p:nvSpPr>
        <p:spPr>
          <a:xfrm>
            <a:off x="3567906" y="6334601"/>
            <a:ext cx="7620245" cy="2243547"/>
          </a:xfrm>
          <a:prstGeom prst="rect">
            <a:avLst/>
          </a:prstGeom>
          <a:solidFill>
            <a:schemeClr val="bg1"/>
          </a:solidFill>
          <a:ln w="381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037"/>
          </a:p>
        </p:txBody>
      </p:sp>
      <p:graphicFrame>
        <p:nvGraphicFramePr>
          <p:cNvPr id="29" name="Table 28"/>
          <p:cNvGraphicFramePr>
            <a:graphicFrameLocks noGrp="1"/>
          </p:cNvGraphicFramePr>
          <p:nvPr>
            <p:extLst/>
          </p:nvPr>
        </p:nvGraphicFramePr>
        <p:xfrm>
          <a:off x="3733724" y="6638354"/>
          <a:ext cx="7316621" cy="1753896"/>
        </p:xfrm>
        <a:graphic>
          <a:graphicData uri="http://schemas.openxmlformats.org/drawingml/2006/table">
            <a:tbl>
              <a:tblPr firstRow="1" bandRow="1">
                <a:tableStyleId>{5940675A-B579-460E-94D1-54222C63F5DA}</a:tableStyleId>
              </a:tblPr>
              <a:tblGrid>
                <a:gridCol w="1219437">
                  <a:extLst>
                    <a:ext uri="{9D8B030D-6E8A-4147-A177-3AD203B41FA5}">
                      <a16:colId xmlns:a16="http://schemas.microsoft.com/office/drawing/2014/main" val="212542370"/>
                    </a:ext>
                  </a:extLst>
                </a:gridCol>
                <a:gridCol w="729195">
                  <a:extLst>
                    <a:ext uri="{9D8B030D-6E8A-4147-A177-3AD203B41FA5}">
                      <a16:colId xmlns:a16="http://schemas.microsoft.com/office/drawing/2014/main" val="1728294697"/>
                    </a:ext>
                  </a:extLst>
                </a:gridCol>
                <a:gridCol w="1709678">
                  <a:extLst>
                    <a:ext uri="{9D8B030D-6E8A-4147-A177-3AD203B41FA5}">
                      <a16:colId xmlns:a16="http://schemas.microsoft.com/office/drawing/2014/main" val="1605062199"/>
                    </a:ext>
                  </a:extLst>
                </a:gridCol>
                <a:gridCol w="1219437">
                  <a:extLst>
                    <a:ext uri="{9D8B030D-6E8A-4147-A177-3AD203B41FA5}">
                      <a16:colId xmlns:a16="http://schemas.microsoft.com/office/drawing/2014/main" val="3499901401"/>
                    </a:ext>
                  </a:extLst>
                </a:gridCol>
                <a:gridCol w="1219437">
                  <a:extLst>
                    <a:ext uri="{9D8B030D-6E8A-4147-A177-3AD203B41FA5}">
                      <a16:colId xmlns:a16="http://schemas.microsoft.com/office/drawing/2014/main" val="1185396407"/>
                    </a:ext>
                  </a:extLst>
                </a:gridCol>
                <a:gridCol w="1219437">
                  <a:extLst>
                    <a:ext uri="{9D8B030D-6E8A-4147-A177-3AD203B41FA5}">
                      <a16:colId xmlns:a16="http://schemas.microsoft.com/office/drawing/2014/main" val="4273937718"/>
                    </a:ext>
                  </a:extLst>
                </a:gridCol>
              </a:tblGrid>
              <a:tr h="584632">
                <a:tc>
                  <a:txBody>
                    <a:bodyPr/>
                    <a:lstStyle/>
                    <a:p>
                      <a:pPr algn="ctr"/>
                      <a:r>
                        <a:rPr lang="fr-FR" sz="1700" dirty="0">
                          <a:latin typeface="Arial" panose="020B0604020202020204" pitchFamily="34" charset="0"/>
                          <a:cs typeface="Arial" panose="020B0604020202020204" pitchFamily="34" charset="0"/>
                        </a:rPr>
                        <a:t>Repère</a:t>
                      </a:r>
                    </a:p>
                  </a:txBody>
                  <a:tcPr marL="113395" marR="113395" marT="56698" marB="56698" anchor="ctr">
                    <a:solidFill>
                      <a:schemeClr val="bg2"/>
                    </a:solidFill>
                  </a:tcPr>
                </a:tc>
                <a:tc>
                  <a:txBody>
                    <a:bodyPr/>
                    <a:lstStyle/>
                    <a:p>
                      <a:pPr algn="ctr"/>
                      <a:r>
                        <a:rPr lang="fr-FR" sz="1700" dirty="0">
                          <a:latin typeface="Arial" panose="020B0604020202020204" pitchFamily="34" charset="0"/>
                          <a:cs typeface="Arial" panose="020B0604020202020204" pitchFamily="34" charset="0"/>
                        </a:rPr>
                        <a:t>Nb.</a:t>
                      </a:r>
                    </a:p>
                  </a:txBody>
                  <a:tcPr marL="113395" marR="113395" marT="56698" marB="56698" anchor="ctr">
                    <a:solidFill>
                      <a:schemeClr val="bg2"/>
                    </a:solidFill>
                  </a:tcPr>
                </a:tc>
                <a:tc>
                  <a:txBody>
                    <a:bodyPr/>
                    <a:lstStyle/>
                    <a:p>
                      <a:pPr algn="ctr"/>
                      <a:r>
                        <a:rPr lang="fr-FR" sz="1700" dirty="0">
                          <a:latin typeface="Arial" panose="020B0604020202020204" pitchFamily="34" charset="0"/>
                          <a:cs typeface="Arial" panose="020B0604020202020204" pitchFamily="34" charset="0"/>
                        </a:rPr>
                        <a:t>Désignation</a:t>
                      </a:r>
                    </a:p>
                  </a:txBody>
                  <a:tcPr marL="113395" marR="113395" marT="56698" marB="56698" anchor="ctr">
                    <a:solidFill>
                      <a:schemeClr val="bg2"/>
                    </a:solidFill>
                  </a:tcPr>
                </a:tc>
                <a:tc>
                  <a:txBody>
                    <a:bodyPr/>
                    <a:lstStyle/>
                    <a:p>
                      <a:pPr algn="ctr"/>
                      <a:r>
                        <a:rPr lang="fr-FR" sz="1700" dirty="0">
                          <a:latin typeface="Arial" panose="020B0604020202020204" pitchFamily="34" charset="0"/>
                          <a:cs typeface="Arial" panose="020B0604020202020204" pitchFamily="34" charset="0"/>
                        </a:rPr>
                        <a:t>Longueur</a:t>
                      </a:r>
                    </a:p>
                  </a:txBody>
                  <a:tcPr marL="113395" marR="113395" marT="56698" marB="56698" anchor="ctr">
                    <a:solidFill>
                      <a:schemeClr val="bg2"/>
                    </a:solidFill>
                  </a:tcPr>
                </a:tc>
                <a:tc>
                  <a:txBody>
                    <a:bodyPr/>
                    <a:lstStyle/>
                    <a:p>
                      <a:pPr algn="ctr"/>
                      <a:r>
                        <a:rPr lang="fr-FR" sz="1700" dirty="0">
                          <a:latin typeface="Arial" panose="020B0604020202020204" pitchFamily="34" charset="0"/>
                          <a:cs typeface="Arial" panose="020B0604020202020204" pitchFamily="34" charset="0"/>
                        </a:rPr>
                        <a:t>Largeur</a:t>
                      </a:r>
                    </a:p>
                  </a:txBody>
                  <a:tcPr marL="113395" marR="113395" marT="56698" marB="56698" anchor="ctr">
                    <a:solidFill>
                      <a:schemeClr val="bg2"/>
                    </a:solidFill>
                  </a:tcPr>
                </a:tc>
                <a:tc>
                  <a:txBody>
                    <a:bodyPr/>
                    <a:lstStyle/>
                    <a:p>
                      <a:pPr algn="ctr"/>
                      <a:r>
                        <a:rPr lang="fr-FR" sz="1700" dirty="0">
                          <a:latin typeface="Arial" panose="020B0604020202020204" pitchFamily="34" charset="0"/>
                          <a:cs typeface="Arial" panose="020B0604020202020204" pitchFamily="34" charset="0"/>
                        </a:rPr>
                        <a:t>Epaisseur</a:t>
                      </a:r>
                    </a:p>
                  </a:txBody>
                  <a:tcPr marL="113395" marR="113395" marT="56698" marB="56698" anchor="ctr">
                    <a:solidFill>
                      <a:schemeClr val="bg2"/>
                    </a:solidFill>
                  </a:tcPr>
                </a:tc>
                <a:extLst>
                  <a:ext uri="{0D108BD9-81ED-4DB2-BD59-A6C34878D82A}">
                    <a16:rowId xmlns:a16="http://schemas.microsoft.com/office/drawing/2014/main" val="1421037697"/>
                  </a:ext>
                </a:extLst>
              </a:tr>
              <a:tr h="584632">
                <a:tc>
                  <a:txBody>
                    <a:bodyPr/>
                    <a:lstStyle/>
                    <a:p>
                      <a:pPr algn="ctr"/>
                      <a:r>
                        <a:rPr lang="fr-FR" sz="1700" dirty="0">
                          <a:latin typeface="Arial" panose="020B0604020202020204" pitchFamily="34" charset="0"/>
                          <a:cs typeface="Arial" panose="020B0604020202020204" pitchFamily="34" charset="0"/>
                        </a:rPr>
                        <a:t>101</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4</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Pieds</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450</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50</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25</a:t>
                      </a:r>
                    </a:p>
                  </a:txBody>
                  <a:tcPr marL="113395" marR="113395" marT="56698" marB="56698" anchor="ctr">
                    <a:solidFill>
                      <a:schemeClr val="bg1"/>
                    </a:solidFill>
                  </a:tcPr>
                </a:tc>
                <a:extLst>
                  <a:ext uri="{0D108BD9-81ED-4DB2-BD59-A6C34878D82A}">
                    <a16:rowId xmlns:a16="http://schemas.microsoft.com/office/drawing/2014/main" val="445727334"/>
                  </a:ext>
                </a:extLst>
              </a:tr>
              <a:tr h="584632">
                <a:tc>
                  <a:txBody>
                    <a:bodyPr/>
                    <a:lstStyle/>
                    <a:p>
                      <a:pPr algn="ctr"/>
                      <a:r>
                        <a:rPr lang="fr-FR" sz="1700" dirty="0">
                          <a:latin typeface="Arial" panose="020B0604020202020204" pitchFamily="34" charset="0"/>
                          <a:cs typeface="Arial" panose="020B0604020202020204" pitchFamily="34" charset="0"/>
                        </a:rPr>
                        <a:t>104</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2</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Traverse haute</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288</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50</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24</a:t>
                      </a:r>
                    </a:p>
                  </a:txBody>
                  <a:tcPr marL="113395" marR="113395" marT="56698" marB="56698" anchor="ctr">
                    <a:solidFill>
                      <a:schemeClr val="bg1"/>
                    </a:solidFill>
                  </a:tcPr>
                </a:tc>
                <a:extLst>
                  <a:ext uri="{0D108BD9-81ED-4DB2-BD59-A6C34878D82A}">
                    <a16:rowId xmlns:a16="http://schemas.microsoft.com/office/drawing/2014/main" val="3838517725"/>
                  </a:ext>
                </a:extLst>
              </a:tr>
            </a:tbl>
          </a:graphicData>
        </a:graphic>
      </p:graphicFrame>
      <p:sp>
        <p:nvSpPr>
          <p:cNvPr id="31" name="Rounded Rectangle 30"/>
          <p:cNvSpPr/>
          <p:nvPr/>
        </p:nvSpPr>
        <p:spPr>
          <a:xfrm>
            <a:off x="3714574" y="6155959"/>
            <a:ext cx="2569382" cy="35728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3037" dirty="0"/>
              <a:t>Feuille de débit</a:t>
            </a:r>
          </a:p>
        </p:txBody>
      </p:sp>
      <p:sp>
        <p:nvSpPr>
          <p:cNvPr id="17" name="Rectangle 16"/>
          <p:cNvSpPr/>
          <p:nvPr/>
        </p:nvSpPr>
        <p:spPr>
          <a:xfrm>
            <a:off x="11460884" y="1230791"/>
            <a:ext cx="3582177"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736" dirty="0">
                <a:latin typeface="Arial" panose="020B0604020202020204" pitchFamily="34" charset="0"/>
                <a:cs typeface="Arial" panose="020B0604020202020204" pitchFamily="34" charset="0"/>
              </a:rPr>
              <a:t>Technicien Menuisier Agenceur</a:t>
            </a:r>
          </a:p>
        </p:txBody>
      </p:sp>
    </p:spTree>
    <p:extLst>
      <p:ext uri="{BB962C8B-B14F-4D97-AF65-F5344CB8AC3E}">
        <p14:creationId xmlns:p14="http://schemas.microsoft.com/office/powerpoint/2010/main" val="22116944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1725</Words>
  <Application>Microsoft Office PowerPoint</Application>
  <PresentationFormat>Custom</PresentationFormat>
  <Paragraphs>378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Comic Sans MS</vt:lpstr>
      <vt:lpstr>Courier New</vt:lpstr>
      <vt:lpstr>JetBrains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Du Chevreuil</dc:creator>
  <cp:lastModifiedBy>Kevin Du Chevreuil</cp:lastModifiedBy>
  <cp:revision>1</cp:revision>
  <dcterms:created xsi:type="dcterms:W3CDTF">2024-12-25T12:38:59Z</dcterms:created>
  <dcterms:modified xsi:type="dcterms:W3CDTF">2024-12-25T12:40:21Z</dcterms:modified>
</cp:coreProperties>
</file>