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</p:sldIdLst>
  <p:sldSz cx="7559675" cy="10439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08486"/>
            <a:ext cx="6425724" cy="3634458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483102"/>
            <a:ext cx="5669756" cy="2520438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ABBB-157B-4E82-854F-6954E399671D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6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ABBB-157B-4E82-854F-6954E399671D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09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55801"/>
            <a:ext cx="1630055" cy="88469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55801"/>
            <a:ext cx="4795669" cy="884690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ABBB-157B-4E82-854F-6954E399671D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19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ABBB-157B-4E82-854F-6954E399671D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53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02603"/>
            <a:ext cx="6520220" cy="4342500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986185"/>
            <a:ext cx="6520220" cy="228361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ABBB-157B-4E82-854F-6954E399671D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0575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779007"/>
            <a:ext cx="3212862" cy="66237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779007"/>
            <a:ext cx="3212862" cy="66237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ABBB-157B-4E82-854F-6954E399671D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92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55804"/>
            <a:ext cx="6520220" cy="20178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559104"/>
            <a:ext cx="3198096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813281"/>
            <a:ext cx="3198096" cy="56087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559104"/>
            <a:ext cx="3213847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813281"/>
            <a:ext cx="3213847" cy="56087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ABBB-157B-4E82-854F-6954E399671D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5504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ABBB-157B-4E82-854F-6954E399671D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19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ABBB-157B-4E82-854F-6954E399671D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320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03083"/>
            <a:ext cx="3827085" cy="7418740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ABBB-157B-4E82-854F-6954E399671D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59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03083"/>
            <a:ext cx="3827085" cy="7418740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ABBB-157B-4E82-854F-6954E399671D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68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55804"/>
            <a:ext cx="6520220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779007"/>
            <a:ext cx="6520220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3ABBB-157B-4E82-854F-6954E399671D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675780"/>
            <a:ext cx="255139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0401B-1ABD-4809-85CC-EE844AFDB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66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33929"/>
              </p:ext>
            </p:extLst>
          </p:nvPr>
        </p:nvGraphicFramePr>
        <p:xfrm>
          <a:off x="192314" y="201486"/>
          <a:ext cx="718457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2286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  <a:gridCol w="3592286">
                  <a:extLst>
                    <a:ext uri="{9D8B030D-6E8A-4147-A177-3AD203B41FA5}">
                      <a16:colId xmlns:a16="http://schemas.microsoft.com/office/drawing/2014/main" val="3360888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Nom :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Prénom :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174345"/>
              </p:ext>
            </p:extLst>
          </p:nvPr>
        </p:nvGraphicFramePr>
        <p:xfrm>
          <a:off x="192314" y="687715"/>
          <a:ext cx="7184572" cy="326605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592286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  <a:gridCol w="3592286">
                  <a:extLst>
                    <a:ext uri="{9D8B030D-6E8A-4147-A177-3AD203B41FA5}">
                      <a16:colId xmlns:a16="http://schemas.microsoft.com/office/drawing/2014/main" val="3360888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Le système</a:t>
                      </a:r>
                      <a:r>
                        <a:rPr lang="fr-FR" sz="3200" baseline="0" dirty="0" smtClean="0"/>
                        <a:t> 32</a:t>
                      </a:r>
                      <a:endParaRPr lang="fr-F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361213"/>
              </p:ext>
            </p:extLst>
          </p:nvPr>
        </p:nvGraphicFramePr>
        <p:xfrm>
          <a:off x="192314" y="4069163"/>
          <a:ext cx="718457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4572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Capacités générales utilisées</a:t>
                      </a:r>
                      <a:r>
                        <a:rPr lang="fr-FR" b="1" baseline="0" dirty="0" smtClean="0"/>
                        <a:t> pour la séquence : </a:t>
                      </a:r>
                      <a:r>
                        <a:rPr lang="fr-FR" baseline="0" dirty="0" smtClean="0"/>
                        <a:t>C.2 / C.4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518811"/>
              </p:ext>
            </p:extLst>
          </p:nvPr>
        </p:nvGraphicFramePr>
        <p:xfrm>
          <a:off x="192314" y="4555392"/>
          <a:ext cx="718457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4572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Compétence</a:t>
                      </a:r>
                      <a:r>
                        <a:rPr lang="fr-FR" baseline="0" dirty="0" smtClean="0"/>
                        <a:t> : Etablir un plan, Tracer et justifier son choix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893836"/>
              </p:ext>
            </p:extLst>
          </p:nvPr>
        </p:nvGraphicFramePr>
        <p:xfrm>
          <a:off x="192314" y="5041621"/>
          <a:ext cx="718457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4572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Savoir associés</a:t>
                      </a:r>
                      <a:r>
                        <a:rPr lang="fr-FR" b="1" baseline="0" dirty="0" smtClean="0"/>
                        <a:t> </a:t>
                      </a:r>
                      <a:r>
                        <a:rPr lang="fr-FR" baseline="0" dirty="0" smtClean="0"/>
                        <a:t>: S.2 La communication technique / S.5.2 Etude des ouvrages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070264"/>
              </p:ext>
            </p:extLst>
          </p:nvPr>
        </p:nvGraphicFramePr>
        <p:xfrm>
          <a:off x="192314" y="5527850"/>
          <a:ext cx="718457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4572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Contexte</a:t>
                      </a:r>
                      <a:r>
                        <a:rPr lang="fr-FR" dirty="0" smtClean="0"/>
                        <a:t> : Monsieur Dupont est un client qui à besoin d’un escalier</a:t>
                      </a:r>
                      <a:r>
                        <a:rPr lang="fr-FR" baseline="0" dirty="0" smtClean="0"/>
                        <a:t> quart tournant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452044"/>
              </p:ext>
            </p:extLst>
          </p:nvPr>
        </p:nvGraphicFramePr>
        <p:xfrm>
          <a:off x="192314" y="6014079"/>
          <a:ext cx="7184572" cy="5449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4572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Mise en situation </a:t>
                      </a:r>
                      <a:r>
                        <a:rPr lang="fr-FR" dirty="0" smtClean="0"/>
                        <a:t>: Afin de fabriquer</a:t>
                      </a:r>
                      <a:r>
                        <a:rPr lang="fr-FR" baseline="0" dirty="0" smtClean="0"/>
                        <a:t> l’escalier demandé par le client, tracez les marches, calculez leurs hauteurs et faites des choix techniques et esthétiques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565468"/>
              </p:ext>
            </p:extLst>
          </p:nvPr>
        </p:nvGraphicFramePr>
        <p:xfrm>
          <a:off x="192314" y="6674425"/>
          <a:ext cx="7184572" cy="14519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4572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Objectif</a:t>
                      </a:r>
                      <a:r>
                        <a:rPr lang="fr-FR" dirty="0" smtClean="0"/>
                        <a:t> : L’élève doit être capable de :</a:t>
                      </a:r>
                    </a:p>
                    <a:p>
                      <a:endParaRPr lang="fr-FR" dirty="0" smtClean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Représenter et tracer les marches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Déterminer</a:t>
                      </a:r>
                      <a:r>
                        <a:rPr lang="fr-FR" baseline="0" dirty="0" smtClean="0"/>
                        <a:t> les hauteurs de marches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baseline="0" dirty="0" smtClean="0"/>
                        <a:t>Tracer le balancement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Réaliser des choix techniques et esthétiques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675321"/>
              </p:ext>
            </p:extLst>
          </p:nvPr>
        </p:nvGraphicFramePr>
        <p:xfrm>
          <a:off x="192314" y="8241805"/>
          <a:ext cx="7184572" cy="7717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4572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On demande de </a:t>
                      </a:r>
                      <a:r>
                        <a:rPr lang="fr-FR" dirty="0" smtClean="0"/>
                        <a:t>:</a:t>
                      </a:r>
                    </a:p>
                    <a:p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687554"/>
              </p:ext>
            </p:extLst>
          </p:nvPr>
        </p:nvGraphicFramePr>
        <p:xfrm>
          <a:off x="192314" y="9128910"/>
          <a:ext cx="7184572" cy="7717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4572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On donne  </a:t>
                      </a:r>
                      <a:r>
                        <a:rPr lang="fr-FR" dirty="0" smtClean="0"/>
                        <a:t>:</a:t>
                      </a:r>
                    </a:p>
                    <a:p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600" y="861229"/>
            <a:ext cx="3560203" cy="291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7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2189" y="1116918"/>
            <a:ext cx="7135741" cy="473975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fr-FR" sz="1400" dirty="0" smtClean="0"/>
              <a:t>Le balancement</a:t>
            </a:r>
          </a:p>
          <a:p>
            <a:endParaRPr lang="fr-FR" sz="1400" dirty="0"/>
          </a:p>
          <a:p>
            <a:r>
              <a:rPr lang="fr-FR" sz="1400" dirty="0" smtClean="0"/>
              <a:t>La contremarche</a:t>
            </a:r>
          </a:p>
          <a:p>
            <a:endParaRPr lang="fr-FR" sz="1400" dirty="0"/>
          </a:p>
          <a:p>
            <a:r>
              <a:rPr lang="fr-FR" sz="1400" dirty="0" smtClean="0"/>
              <a:t>Le limon</a:t>
            </a:r>
          </a:p>
          <a:p>
            <a:endParaRPr lang="fr-FR" sz="1400" dirty="0"/>
          </a:p>
          <a:p>
            <a:r>
              <a:rPr lang="fr-FR" sz="1400" dirty="0" smtClean="0"/>
              <a:t>La crémaillère </a:t>
            </a:r>
          </a:p>
          <a:p>
            <a:endParaRPr lang="fr-FR" sz="1400" dirty="0" smtClean="0"/>
          </a:p>
          <a:p>
            <a:r>
              <a:rPr lang="fr-FR" sz="1400" dirty="0" smtClean="0"/>
              <a:t>La ligne de foulée</a:t>
            </a:r>
          </a:p>
          <a:p>
            <a:endParaRPr lang="fr-FR" sz="1400" dirty="0"/>
          </a:p>
          <a:p>
            <a:r>
              <a:rPr lang="fr-FR" sz="1400" dirty="0" smtClean="0"/>
              <a:t>La main courante</a:t>
            </a:r>
          </a:p>
          <a:p>
            <a:endParaRPr lang="fr-FR" sz="1400" dirty="0"/>
          </a:p>
          <a:p>
            <a:r>
              <a:rPr lang="fr-FR" sz="1400" dirty="0" smtClean="0"/>
              <a:t>La lisse</a:t>
            </a:r>
          </a:p>
          <a:p>
            <a:endParaRPr lang="fr-FR" sz="1400" dirty="0"/>
          </a:p>
          <a:p>
            <a:r>
              <a:rPr lang="fr-FR" sz="1400" dirty="0" smtClean="0"/>
              <a:t>L’échappée</a:t>
            </a:r>
            <a:endParaRPr lang="fr-FR" sz="1400" dirty="0"/>
          </a:p>
          <a:p>
            <a:endParaRPr lang="fr-FR" sz="1400" dirty="0"/>
          </a:p>
          <a:p>
            <a:r>
              <a:rPr lang="fr-FR" sz="1400" dirty="0" smtClean="0"/>
              <a:t>La trémie</a:t>
            </a:r>
          </a:p>
          <a:p>
            <a:endParaRPr lang="fr-FR" sz="1400" dirty="0"/>
          </a:p>
          <a:p>
            <a:r>
              <a:rPr lang="fr-FR" sz="1400" dirty="0" smtClean="0"/>
              <a:t>Le giron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222189" y="267137"/>
            <a:ext cx="7135741" cy="46166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Vocabulaire relatif aux escaliers</a:t>
            </a:r>
            <a:endParaRPr lang="fr-FR" sz="2400" dirty="0"/>
          </a:p>
        </p:txBody>
      </p:sp>
      <p:pic>
        <p:nvPicPr>
          <p:cNvPr id="1026" name="Picture 2" descr="https://www.escalites.fr/img/img_upload/5ea0ce18325f26.74403109.png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5900"/>
                    </a14:imgEffect>
                    <a14:imgEffect>
                      <a14:saturation sat="200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37" y="5856677"/>
            <a:ext cx="5648443" cy="440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514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086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890</TotalTime>
  <Words>141</Words>
  <Application>Microsoft Office PowerPoint</Application>
  <PresentationFormat>Custom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Özkaraca</dc:creator>
  <cp:lastModifiedBy>Kevin Özkaraca</cp:lastModifiedBy>
  <cp:revision>27</cp:revision>
  <dcterms:created xsi:type="dcterms:W3CDTF">2024-02-18T10:34:22Z</dcterms:created>
  <dcterms:modified xsi:type="dcterms:W3CDTF">2024-02-20T21:40:04Z</dcterms:modified>
</cp:coreProperties>
</file>