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8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83147" y="434092"/>
          <a:ext cx="6842090" cy="2966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1045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421045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2966443">
                <a:tc>
                  <a:txBody>
                    <a:bodyPr/>
                    <a:lstStyle/>
                    <a:p>
                      <a:pPr algn="ctr"/>
                      <a:r>
                        <a:rPr lang="fr-FR" sz="3000" dirty="0"/>
                        <a:t>Les escaliers</a:t>
                      </a:r>
                    </a:p>
                  </a:txBody>
                  <a:tcPr marL="87081" marR="87081" marT="43541" marB="43541" anchor="ctr"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83147" y="3654350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Capacités générales utilisées</a:t>
                      </a:r>
                      <a:r>
                        <a:rPr lang="fr-FR" sz="1300" b="1" baseline="0" dirty="0"/>
                        <a:t> pour la séquence : </a:t>
                      </a:r>
                      <a:r>
                        <a:rPr lang="fr-FR" sz="1300" baseline="0" dirty="0"/>
                        <a:t>C.2 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83147" y="4117401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Compétence</a:t>
                      </a:r>
                      <a:r>
                        <a:rPr lang="fr-FR" sz="1300" baseline="0" dirty="0"/>
                        <a:t> : Etablir un plan, Tracer et justifier son choix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83147" y="4592007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Contexte</a:t>
                      </a:r>
                      <a:r>
                        <a:rPr lang="fr-FR" sz="1300" dirty="0"/>
                        <a:t> : Monsieur Dupont est un client qui à besoin de deux escaliers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83147" y="5106460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/>
                        <a:t>Mise en situation </a:t>
                      </a:r>
                      <a:r>
                        <a:rPr lang="fr-FR" sz="1300" dirty="0"/>
                        <a:t>: Monsieur Dupont à besoin que</a:t>
                      </a:r>
                      <a:r>
                        <a:rPr lang="fr-FR" sz="1300" baseline="0" dirty="0"/>
                        <a:t> vous fabriquiez</a:t>
                      </a:r>
                      <a:r>
                        <a:rPr lang="fr-FR" sz="1300" dirty="0"/>
                        <a:t> deux escaliers (un droit et un quart tournant) dans</a:t>
                      </a:r>
                      <a:r>
                        <a:rPr lang="fr-FR" sz="1300" baseline="0" dirty="0"/>
                        <a:t> sa maison</a:t>
                      </a:r>
                      <a:r>
                        <a:rPr lang="fr-FR" sz="1300" dirty="0"/>
                        <a:t>.</a:t>
                      </a:r>
                      <a:r>
                        <a:rPr lang="fr-FR" sz="1300" baseline="0" dirty="0"/>
                        <a:t> Afin de répondre à son besoin vous déterminez le nombre de marches, la distance entre les nez de marche et vous tracez les escaliers sur un plan.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14848"/>
              </p:ext>
            </p:extLst>
          </p:nvPr>
        </p:nvGraphicFramePr>
        <p:xfrm>
          <a:off x="183147" y="5951278"/>
          <a:ext cx="6842090" cy="9271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927194">
                <a:tc>
                  <a:txBody>
                    <a:bodyPr/>
                    <a:lstStyle/>
                    <a:p>
                      <a:r>
                        <a:rPr lang="fr-FR" sz="1300" b="1" dirty="0"/>
                        <a:t>Objectif</a:t>
                      </a:r>
                      <a:r>
                        <a:rPr lang="fr-FR" sz="1300" dirty="0"/>
                        <a:t> : L’élève doit être capable de 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Déterminer</a:t>
                      </a:r>
                      <a:r>
                        <a:rPr lang="fr-FR" sz="1300" baseline="0" dirty="0"/>
                        <a:t> les hauteurs de marches et distance entre les nez de marche (giron)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Réaliser des choix techniques et esthétiques (loi de blondel)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057829"/>
              </p:ext>
            </p:extLst>
          </p:nvPr>
        </p:nvGraphicFramePr>
        <p:xfrm>
          <a:off x="178611" y="7019202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demande de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1.</a:t>
                      </a:r>
                      <a:r>
                        <a:rPr lang="fr-FR" sz="1300" baseline="0" dirty="0"/>
                        <a:t> De calculer le nombre de marche et la distance entre les nez de marche</a:t>
                      </a:r>
                    </a:p>
                    <a:p>
                      <a:r>
                        <a:rPr lang="fr-FR" sz="1300" baseline="0" dirty="0"/>
                        <a:t>      2. De tracer les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26536"/>
              </p:ext>
            </p:extLst>
          </p:nvPr>
        </p:nvGraphicFramePr>
        <p:xfrm>
          <a:off x="178611" y="7844376"/>
          <a:ext cx="6842090" cy="90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909756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donne 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 1.</a:t>
                      </a:r>
                      <a:r>
                        <a:rPr lang="fr-FR" sz="1300" baseline="0" dirty="0"/>
                        <a:t> Le vocabulaire technique relatif aux escaliers</a:t>
                      </a:r>
                    </a:p>
                    <a:p>
                      <a:r>
                        <a:rPr lang="fr-FR" sz="1300" dirty="0"/>
                        <a:t>       2. Les formules de calcul d’un escaliers droit et quart tournant</a:t>
                      </a:r>
                    </a:p>
                    <a:p>
                      <a:r>
                        <a:rPr lang="fr-FR" sz="1300" dirty="0"/>
                        <a:t>       3. Les plans (vue</a:t>
                      </a:r>
                      <a:r>
                        <a:rPr lang="fr-FR" sz="1300" baseline="0" dirty="0"/>
                        <a:t> de haut) à une échelle traçable sur feuille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92" y="599335"/>
            <a:ext cx="3390492" cy="2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98" y="1313896"/>
            <a:ext cx="3043716" cy="7681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La contremarche : </a:t>
            </a:r>
            <a:r>
              <a:rPr lang="fr-FR" sz="1333" dirty="0"/>
              <a:t>Partie verticale de chaque marche d'un escalier.</a:t>
            </a:r>
          </a:p>
          <a:p>
            <a:endParaRPr lang="fr-FR" sz="1333" dirty="0"/>
          </a:p>
          <a:p>
            <a:r>
              <a:rPr lang="fr-FR" sz="1333" b="1" dirty="0"/>
              <a:t>Le limon : </a:t>
            </a:r>
            <a:r>
              <a:rPr lang="fr-FR" sz="1333" dirty="0"/>
              <a:t>Il a un rôle à la fois fonctionnel et esthétique. Il permet de dissimuler les parties latérales des marches et d'habiller l'escalier mais aussi de supporter le poids des marches et de ceux qui empruntent l'escalier.</a:t>
            </a:r>
          </a:p>
          <a:p>
            <a:endParaRPr lang="fr-FR" sz="1333" dirty="0"/>
          </a:p>
          <a:p>
            <a:r>
              <a:rPr lang="fr-FR" sz="1333" b="1" dirty="0"/>
              <a:t>La crémaillère : </a:t>
            </a:r>
            <a:r>
              <a:rPr lang="fr-FR" sz="1333" dirty="0"/>
              <a:t>Limon dont la face supérieure épouse la forme de l'escalier et sur laquelle reposent les marches.</a:t>
            </a:r>
          </a:p>
          <a:p>
            <a:endParaRPr lang="fr-FR" sz="1333" dirty="0"/>
          </a:p>
          <a:p>
            <a:r>
              <a:rPr lang="fr-FR" sz="1333" b="1" dirty="0"/>
              <a:t>La ligne de foulée : </a:t>
            </a:r>
            <a:r>
              <a:rPr lang="fr-FR" sz="1333" dirty="0"/>
              <a:t>une ligne imaginaire représentant la trajectoire théorique lorsque l'on monte ou que l'on descend l'escalier.</a:t>
            </a:r>
          </a:p>
          <a:p>
            <a:endParaRPr lang="fr-FR" sz="1333" dirty="0"/>
          </a:p>
          <a:p>
            <a:r>
              <a:rPr lang="fr-FR" sz="1333" b="1" dirty="0"/>
              <a:t>La main courante : </a:t>
            </a:r>
            <a:r>
              <a:rPr lang="fr-FR" sz="1333" dirty="0"/>
              <a:t>Une </a:t>
            </a:r>
            <a:r>
              <a:rPr lang="fr-FR" sz="1333" i="1" dirty="0"/>
              <a:t>main courante</a:t>
            </a:r>
            <a:r>
              <a:rPr lang="fr-FR" sz="1333" dirty="0"/>
              <a:t> est une rampe disposée le long d'un </a:t>
            </a:r>
            <a:r>
              <a:rPr lang="fr-FR" sz="1333" i="1" dirty="0"/>
              <a:t>escalier</a:t>
            </a:r>
            <a:r>
              <a:rPr lang="fr-FR" sz="1333" dirty="0"/>
              <a:t> en guise de sécurité.</a:t>
            </a:r>
          </a:p>
          <a:p>
            <a:endParaRPr lang="fr-FR" sz="1333" dirty="0"/>
          </a:p>
          <a:p>
            <a:r>
              <a:rPr lang="fr-FR" sz="1333" b="1" dirty="0"/>
              <a:t>La lisse : </a:t>
            </a:r>
            <a:r>
              <a:rPr lang="fr-FR" sz="1333" dirty="0"/>
              <a:t>Pièce parallèle basse à la main courante. Pièce basse d'un garde-corps, d'une barrière de sécurité.</a:t>
            </a:r>
          </a:p>
          <a:p>
            <a:endParaRPr lang="fr-FR" sz="1333" dirty="0"/>
          </a:p>
          <a:p>
            <a:r>
              <a:rPr lang="fr-FR" sz="1333" b="1" dirty="0"/>
              <a:t>Le giron : </a:t>
            </a:r>
            <a:r>
              <a:rPr lang="fr-FR" sz="1333" dirty="0"/>
              <a:t>la distance horizontale d’un nez de marche au nez de marche suivant.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garde-corps : </a:t>
            </a:r>
            <a:r>
              <a:rPr lang="fr-FR" sz="1333" dirty="0"/>
              <a:t>ensemble qui regroupe  la main courante, la lisse et les barreaux de séparation.</a:t>
            </a:r>
          </a:p>
          <a:p>
            <a:endParaRPr lang="fr-FR" sz="1333" dirty="0"/>
          </a:p>
          <a:p>
            <a:r>
              <a:rPr lang="fr-FR" sz="1333" b="1" dirty="0"/>
              <a:t>Le nez de marche : </a:t>
            </a:r>
            <a:r>
              <a:rPr lang="fr-FR" sz="1333" dirty="0"/>
              <a:t>le bord de la marche.</a:t>
            </a:r>
          </a:p>
          <a:p>
            <a:endParaRPr lang="fr-FR" sz="13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6" y="7145915"/>
            <a:ext cx="2555040" cy="25550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976955" y="827282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83" y="922334"/>
            <a:ext cx="3431502" cy="606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6956" y="802946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escalites.fr/img/img_upload/5ea0ce18325f26.74403109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84" y="1031892"/>
            <a:ext cx="4310599" cy="336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240" y="2244017"/>
            <a:ext cx="2586658" cy="58357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L’échappée : </a:t>
            </a:r>
            <a:r>
              <a:rPr lang="fr-FR" sz="1333" dirty="0"/>
              <a:t>la hauteur minimale rencontrée dans un escalier, entre la marche et le plafond. Elle doit offrir un dégagement suffisant pour permettre la circulation sans heurt.</a:t>
            </a:r>
          </a:p>
          <a:p>
            <a:endParaRPr lang="fr-FR" sz="1333" dirty="0"/>
          </a:p>
          <a:p>
            <a:r>
              <a:rPr lang="fr-FR" sz="1333" b="1" dirty="0"/>
              <a:t>La trémie : </a:t>
            </a:r>
            <a:r>
              <a:rPr lang="fr-FR" sz="1333" dirty="0"/>
              <a:t>le vide créé dans le plancher entre deux étages afin de permettre d'installer l'escalier </a:t>
            </a:r>
          </a:p>
          <a:p>
            <a:endParaRPr lang="fr-FR" sz="1333" dirty="0"/>
          </a:p>
          <a:p>
            <a:r>
              <a:rPr lang="fr-FR" sz="1333" b="1" dirty="0"/>
              <a:t>La marche palière :</a:t>
            </a:r>
            <a:r>
              <a:rPr lang="fr-FR" sz="1333" dirty="0"/>
              <a:t> la dernière marche se situant au niveau du sol d'arrivée.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reculement ou l’étendue : </a:t>
            </a:r>
            <a:r>
              <a:rPr lang="fr-FR" sz="1333" dirty="0"/>
              <a:t>la mesure de la longueur entre la première et la dernière marche de l’escalier prise horizontalement du sol. </a:t>
            </a:r>
          </a:p>
          <a:p>
            <a:endParaRPr lang="fr-FR" sz="1333" b="1" dirty="0"/>
          </a:p>
          <a:p>
            <a:r>
              <a:rPr lang="fr-FR" sz="1333" b="1" dirty="0"/>
              <a:t>Le balancement : </a:t>
            </a:r>
            <a:r>
              <a:rPr lang="fr-FR" sz="1333" dirty="0"/>
              <a:t>représente la disposition des marches de façon harmonieuse lorsque l’escalier possède un tournant.</a:t>
            </a:r>
          </a:p>
          <a:p>
            <a:endParaRPr lang="fr-FR" sz="1333" b="1" dirty="0"/>
          </a:p>
          <a:p>
            <a:endParaRPr lang="fr-FR" sz="1333" dirty="0"/>
          </a:p>
        </p:txBody>
      </p:sp>
      <p:pic>
        <p:nvPicPr>
          <p:cNvPr id="1030" name="Picture 6" descr="Tracé 2 - Multiviews BTP"/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015" t="6642" r="16366" b="13698"/>
          <a:stretch/>
        </p:blipFill>
        <p:spPr bwMode="auto">
          <a:xfrm>
            <a:off x="3033398" y="4835143"/>
            <a:ext cx="3725368" cy="42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93225" y="9078369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Plan d’un balancement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2/2</a:t>
            </a:r>
          </a:p>
        </p:txBody>
      </p:sp>
    </p:spTree>
    <p:extLst>
      <p:ext uri="{BB962C8B-B14F-4D97-AF65-F5344CB8AC3E}">
        <p14:creationId xmlns:p14="http://schemas.microsoft.com/office/powerpoint/2010/main" val="16020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3579</TotalTime>
  <Words>502</Words>
  <Application>Microsoft Office PowerPoint</Application>
  <PresentationFormat>Personnalisé</PresentationFormat>
  <Paragraphs>60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329</cp:revision>
  <cp:lastPrinted>2024-02-24T10:04:44Z</cp:lastPrinted>
  <dcterms:created xsi:type="dcterms:W3CDTF">2024-02-18T10:34:22Z</dcterms:created>
  <dcterms:modified xsi:type="dcterms:W3CDTF">2024-09-08T19:06:39Z</dcterms:modified>
</cp:coreProperties>
</file>