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2" r:id="rId3"/>
    <p:sldId id="328" r:id="rId4"/>
    <p:sldId id="327" r:id="rId5"/>
    <p:sldId id="346" r:id="rId6"/>
    <p:sldId id="349" r:id="rId7"/>
    <p:sldId id="348" r:id="rId8"/>
    <p:sldId id="350" r:id="rId9"/>
    <p:sldId id="353" r:id="rId10"/>
    <p:sldId id="354" r:id="rId11"/>
    <p:sldId id="273" r:id="rId12"/>
    <p:sldId id="355" r:id="rId13"/>
    <p:sldId id="313" r:id="rId14"/>
    <p:sldId id="356" r:id="rId15"/>
    <p:sldId id="316" r:id="rId16"/>
    <p:sldId id="317" r:id="rId17"/>
    <p:sldId id="318" r:id="rId18"/>
    <p:sldId id="358" r:id="rId19"/>
    <p:sldId id="357" r:id="rId20"/>
  </p:sldIdLst>
  <p:sldSz cx="1511935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1" d="100"/>
          <a:sy n="61" d="100"/>
        </p:scale>
        <p:origin x="6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74354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92770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55906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92688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8124F-CF76-499F-847F-FD3693E792C0}"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7306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8124F-CF76-499F-847F-FD3693E792C0}"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26353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8124F-CF76-499F-847F-FD3693E792C0}" type="datetimeFigureOut">
              <a:rPr lang="fr-FR" smtClean="0"/>
              <a:t>11/01/2025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40629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8124F-CF76-499F-847F-FD3693E792C0}" type="datetimeFigureOut">
              <a:rPr lang="fr-FR" smtClean="0"/>
              <a:t>11/01/2025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92927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8124F-CF76-499F-847F-FD3693E792C0}" type="datetimeFigureOut">
              <a:rPr lang="fr-FR" smtClean="0"/>
              <a:t>11/01/2025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19008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18560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81901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F7E8124F-CF76-499F-847F-FD3693E792C0}" type="datetimeFigureOut">
              <a:rPr lang="fr-FR" smtClean="0"/>
              <a:t>11/01/2025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6F4F121B-25CE-485C-9BFB-E17B51514D49}" type="slidenum">
              <a:rPr lang="fr-FR" smtClean="0"/>
              <a:t>‹#›</a:t>
            </a:fld>
            <a:endParaRPr lang="fr-FR"/>
          </a:p>
        </p:txBody>
      </p:sp>
    </p:spTree>
    <p:extLst>
      <p:ext uri="{BB962C8B-B14F-4D97-AF65-F5344CB8AC3E}">
        <p14:creationId xmlns:p14="http://schemas.microsoft.com/office/powerpoint/2010/main" val="3697764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6.png"/><Relationship Id="rId5" Type="http://schemas.microsoft.com/office/2007/relationships/hdphoto" Target="../media/hdphoto5.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Logiciel SketchUp</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Calcul du cubage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planning des phases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L’objectif est de réaliser un dossier avec l’ensemble des documents techniques.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pic>
        <p:nvPicPr>
          <p:cNvPr id="22" name="Picture 21"/>
          <p:cNvPicPr>
            <a:picLocks noChangeAspect="1"/>
          </p:cNvPicPr>
          <p:nvPr/>
        </p:nvPicPr>
        <p:blipFill>
          <a:blip r:embed="rId2"/>
          <a:stretch>
            <a:fillRect/>
          </a:stretch>
        </p:blipFill>
        <p:spPr>
          <a:xfrm>
            <a:off x="11347468" y="2404800"/>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85367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La feuille de débit</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Les repères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Chaque pièce similaire (de même type et dimension) est ensuite numérotée consécutivement, par exemple "102" pour la suivante, "103", et ainsi de suite. Cela permet une identification rapide et efficace des pièces </a:t>
            </a:r>
            <a:r>
              <a:rPr lang="fr-FR" sz="1736">
                <a:latin typeface="Arial" panose="020B0604020202020204" pitchFamily="34" charset="0"/>
                <a:cs typeface="Arial" panose="020B0604020202020204" pitchFamily="34" charset="0"/>
              </a:rPr>
              <a:t>interchangeables.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Quand un nouvel élément différent apparaît, on change de série de numéros, passant à "201" pour le premier élément différent, puis "202", etc. Ce système évite toute confusion entre les pièces et aide à bien structurer la feuille de débit.</a:t>
            </a:r>
          </a:p>
          <a:p>
            <a:pPr>
              <a:lnSpc>
                <a:spcPct val="150000"/>
              </a:lnSpc>
            </a:pPr>
            <a:endParaRPr lang="fr-FR" sz="1736" dirty="0">
              <a:latin typeface="Arial" panose="020B0604020202020204" pitchFamily="34" charset="0"/>
              <a:cs typeface="Arial" panose="020B0604020202020204" pitchFamily="34" charset="0"/>
            </a:endParaRPr>
          </a:p>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 document </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La feuille de débit est un document technique qui va permettre de réaliser le débit des pièces nécessaires à la réalisation d’un ouvrage.</a:t>
            </a:r>
          </a:p>
          <a:p>
            <a:r>
              <a:rPr lang="fr-FR" sz="1736" dirty="0">
                <a:latin typeface="Arial" panose="020B0604020202020204" pitchFamily="34" charset="0"/>
                <a:cs typeface="Arial" panose="020B0604020202020204" pitchFamily="34" charset="0"/>
              </a:rPr>
              <a:t>Elle sert également  à déterminer les volumes et les surfaces des bois utilisés en vue d’une commande et du calcul du prix de revient. </a:t>
            </a:r>
          </a:p>
          <a:p>
            <a:r>
              <a:rPr lang="fr-FR" sz="1736" dirty="0">
                <a:latin typeface="Arial" panose="020B0604020202020204" pitchFamily="34" charset="0"/>
                <a:cs typeface="Arial" panose="020B0604020202020204" pitchFamily="34" charset="0"/>
              </a:rPr>
              <a:t>Ce document doit comporter toutes les informations utiles au débiteur, tel que :</a:t>
            </a:r>
          </a:p>
          <a:p>
            <a:r>
              <a:rPr lang="fr-FR" sz="1736" dirty="0">
                <a:latin typeface="Arial" panose="020B0604020202020204" pitchFamily="34" charset="0"/>
                <a:cs typeface="Arial" panose="020B0604020202020204" pitchFamily="34" charset="0"/>
              </a:rPr>
              <a:t>1. Le numéro de repère des pièces.</a:t>
            </a:r>
          </a:p>
          <a:p>
            <a:r>
              <a:rPr lang="fr-FR" sz="1736" dirty="0">
                <a:latin typeface="Arial" panose="020B0604020202020204" pitchFamily="34" charset="0"/>
                <a:cs typeface="Arial" panose="020B0604020202020204" pitchFamily="34" charset="0"/>
              </a:rPr>
              <a:t>2. La désignation des pièces. (montant; traverse, dos...)</a:t>
            </a:r>
          </a:p>
          <a:p>
            <a:r>
              <a:rPr lang="fr-FR" sz="1736" dirty="0">
                <a:latin typeface="Arial" panose="020B0604020202020204" pitchFamily="34" charset="0"/>
                <a:cs typeface="Arial" panose="020B0604020202020204" pitchFamily="34" charset="0"/>
              </a:rPr>
              <a:t>3. Le nombre de pièces à débiter.</a:t>
            </a:r>
          </a:p>
          <a:p>
            <a:r>
              <a:rPr lang="fr-FR" sz="1736" dirty="0">
                <a:latin typeface="Arial" panose="020B0604020202020204" pitchFamily="34" charset="0"/>
                <a:cs typeface="Arial" panose="020B0604020202020204" pitchFamily="34" charset="0"/>
              </a:rPr>
              <a:t>4. Les dimensions ( longueur, largeur, épaisseur ).</a:t>
            </a:r>
          </a:p>
          <a:p>
            <a:r>
              <a:rPr lang="fr-FR" sz="1736" dirty="0">
                <a:latin typeface="Arial" panose="020B0604020202020204" pitchFamily="34" charset="0"/>
                <a:cs typeface="Arial" panose="020B0604020202020204" pitchFamily="34" charset="0"/>
              </a:rPr>
              <a:t>5. La matière ( ou essence ) employée.</a:t>
            </a:r>
          </a:p>
          <a:p>
            <a:r>
              <a:rPr lang="fr-FR" sz="1736" dirty="0">
                <a:latin typeface="Arial" panose="020B0604020202020204" pitchFamily="34" charset="0"/>
                <a:cs typeface="Arial" panose="020B0604020202020204" pitchFamily="34" charset="0"/>
              </a:rPr>
              <a:t>6. Le cubage de chaque pièce et le cubage total de l’ouvrage.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le dégauchissage et le rabotage.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3669266" y="6454951"/>
          <a:ext cx="11386920" cy="3130648"/>
        </p:xfrm>
        <a:graphic>
          <a:graphicData uri="http://schemas.openxmlformats.org/drawingml/2006/table">
            <a:tbl>
              <a:tblPr firstRow="1" bandRow="1">
                <a:effectLst/>
                <a:tableStyleId>{5940675A-B579-460E-94D1-54222C63F5DA}</a:tableStyleId>
              </a:tblPr>
              <a:tblGrid>
                <a:gridCol w="1138692">
                  <a:extLst>
                    <a:ext uri="{9D8B030D-6E8A-4147-A177-3AD203B41FA5}">
                      <a16:colId xmlns:a16="http://schemas.microsoft.com/office/drawing/2014/main" val="187150873"/>
                    </a:ext>
                  </a:extLst>
                </a:gridCol>
                <a:gridCol w="1138692">
                  <a:extLst>
                    <a:ext uri="{9D8B030D-6E8A-4147-A177-3AD203B41FA5}">
                      <a16:colId xmlns:a16="http://schemas.microsoft.com/office/drawing/2014/main" val="1209721339"/>
                    </a:ext>
                  </a:extLst>
                </a:gridCol>
                <a:gridCol w="1138692">
                  <a:extLst>
                    <a:ext uri="{9D8B030D-6E8A-4147-A177-3AD203B41FA5}">
                      <a16:colId xmlns:a16="http://schemas.microsoft.com/office/drawing/2014/main" val="162324528"/>
                    </a:ext>
                  </a:extLst>
                </a:gridCol>
                <a:gridCol w="1138692">
                  <a:extLst>
                    <a:ext uri="{9D8B030D-6E8A-4147-A177-3AD203B41FA5}">
                      <a16:colId xmlns:a16="http://schemas.microsoft.com/office/drawing/2014/main" val="903695711"/>
                    </a:ext>
                  </a:extLst>
                </a:gridCol>
                <a:gridCol w="1138692">
                  <a:extLst>
                    <a:ext uri="{9D8B030D-6E8A-4147-A177-3AD203B41FA5}">
                      <a16:colId xmlns:a16="http://schemas.microsoft.com/office/drawing/2014/main" val="401433737"/>
                    </a:ext>
                  </a:extLst>
                </a:gridCol>
                <a:gridCol w="1138692">
                  <a:extLst>
                    <a:ext uri="{9D8B030D-6E8A-4147-A177-3AD203B41FA5}">
                      <a16:colId xmlns:a16="http://schemas.microsoft.com/office/drawing/2014/main" val="1616956812"/>
                    </a:ext>
                  </a:extLst>
                </a:gridCol>
                <a:gridCol w="1138692">
                  <a:extLst>
                    <a:ext uri="{9D8B030D-6E8A-4147-A177-3AD203B41FA5}">
                      <a16:colId xmlns:a16="http://schemas.microsoft.com/office/drawing/2014/main" val="2884985826"/>
                    </a:ext>
                  </a:extLst>
                </a:gridCol>
                <a:gridCol w="1138692">
                  <a:extLst>
                    <a:ext uri="{9D8B030D-6E8A-4147-A177-3AD203B41FA5}">
                      <a16:colId xmlns:a16="http://schemas.microsoft.com/office/drawing/2014/main" val="2944062975"/>
                    </a:ext>
                  </a:extLst>
                </a:gridCol>
                <a:gridCol w="1138692">
                  <a:extLst>
                    <a:ext uri="{9D8B030D-6E8A-4147-A177-3AD203B41FA5}">
                      <a16:colId xmlns:a16="http://schemas.microsoft.com/office/drawing/2014/main" val="1865196824"/>
                    </a:ext>
                  </a:extLst>
                </a:gridCol>
                <a:gridCol w="1138692">
                  <a:extLst>
                    <a:ext uri="{9D8B030D-6E8A-4147-A177-3AD203B41FA5}">
                      <a16:colId xmlns:a16="http://schemas.microsoft.com/office/drawing/2014/main" val="401759116"/>
                    </a:ext>
                  </a:extLst>
                </a:gridCol>
              </a:tblGrid>
              <a:tr h="570595">
                <a:tc rowSpan="2">
                  <a:txBody>
                    <a:bodyPr/>
                    <a:lstStyle/>
                    <a:p>
                      <a:pPr algn="ctr"/>
                      <a:r>
                        <a:rPr lang="fr-FR" sz="1500" dirty="0"/>
                        <a:t>Repère</a:t>
                      </a:r>
                    </a:p>
                  </a:txBody>
                  <a:tcPr marL="113395" marR="113395" marT="56698" marB="56698" anchor="ctr">
                    <a:solidFill>
                      <a:schemeClr val="bg2"/>
                    </a:solidFill>
                  </a:tcPr>
                </a:tc>
                <a:tc rowSpan="2">
                  <a:txBody>
                    <a:bodyPr/>
                    <a:lstStyle/>
                    <a:p>
                      <a:pPr algn="ctr"/>
                      <a:r>
                        <a:rPr lang="fr-FR" sz="15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sp>
        <p:nvSpPr>
          <p:cNvPr id="11" name="Rectangle 10"/>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4" name="Straight Connector 3"/>
          <p:cNvCxnSpPr/>
          <p:nvPr/>
        </p:nvCxnSpPr>
        <p:spPr>
          <a:xfrm>
            <a:off x="8208822"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1620180"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453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calcul du cubage</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287551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calcul du cubage</a:t>
            </a:r>
          </a:p>
        </p:txBody>
      </p:sp>
      <p:sp>
        <p:nvSpPr>
          <p:cNvPr id="18" name="Rectangle 17"/>
          <p:cNvSpPr/>
          <p:nvPr/>
        </p:nvSpPr>
        <p:spPr>
          <a:xfrm>
            <a:off x="72830" y="1954685"/>
            <a:ext cx="3585643" cy="44300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Note importante</a:t>
            </a:r>
          </a:p>
          <a:p>
            <a:pPr algn="ctr"/>
            <a:endParaRPr lang="fr-FR" sz="1736" b="1"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La formule et calcul </a:t>
            </a:r>
          </a:p>
          <a:p>
            <a:pPr algn="ctr"/>
            <a:endParaRPr lang="fr-FR" sz="1736" b="1" dirty="0">
              <a:latin typeface="Arial" panose="020B0604020202020204" pitchFamily="34" charset="0"/>
              <a:cs typeface="Arial" panose="020B0604020202020204" pitchFamily="34" charset="0"/>
            </a:endParaRPr>
          </a:p>
          <a:p>
            <a:r>
              <a:rPr lang="fr-FR" sz="1736" dirty="0"/>
              <a:t>Pour calculer le volume d'une pièce de bois, il suffit de multiplier la longueur, la largeur et l'épaisseur. Les dimensions doivent être converties en mètres pour obtenir le volume en mètres cubes (m³).</a:t>
            </a:r>
          </a:p>
          <a:p>
            <a:endParaRPr lang="fr-FR" sz="1736" dirty="0"/>
          </a:p>
          <a:p>
            <a:r>
              <a:rPr lang="fr-FR" sz="1736" dirty="0"/>
              <a:t>Longueur : 255 mm = 0,255 m</a:t>
            </a:r>
          </a:p>
          <a:p>
            <a:r>
              <a:rPr lang="fr-FR" sz="1736" dirty="0"/>
              <a:t>Largeur : 40 mm = 0,040 m</a:t>
            </a:r>
          </a:p>
          <a:p>
            <a:r>
              <a:rPr lang="fr-FR" sz="1736" dirty="0"/>
              <a:t>Épaisseur : 20 mm = 0,020 m</a:t>
            </a:r>
          </a:p>
          <a:p>
            <a:endParaRPr lang="fr-FR" sz="1736" dirty="0"/>
          </a:p>
          <a:p>
            <a:r>
              <a:rPr lang="fr-FR" sz="1736" dirty="0"/>
              <a:t>Le volume se calcule ainsi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l’usinage, le sciage, le rabotage et le ponçage.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87178" y="6454951"/>
          <a:ext cx="14970245" cy="3130648"/>
        </p:xfrm>
        <a:graphic>
          <a:graphicData uri="http://schemas.openxmlformats.org/drawingml/2006/table">
            <a:tbl>
              <a:tblPr firstRow="1" bandRow="1">
                <a:effectLst/>
                <a:tableStyleId>{5940675A-B579-460E-94D1-54222C63F5DA}</a:tableStyleId>
              </a:tblPr>
              <a:tblGrid>
                <a:gridCol w="1399789">
                  <a:extLst>
                    <a:ext uri="{9D8B030D-6E8A-4147-A177-3AD203B41FA5}">
                      <a16:colId xmlns:a16="http://schemas.microsoft.com/office/drawing/2014/main" val="187150873"/>
                    </a:ext>
                  </a:extLst>
                </a:gridCol>
                <a:gridCol w="1399789">
                  <a:extLst>
                    <a:ext uri="{9D8B030D-6E8A-4147-A177-3AD203B41FA5}">
                      <a16:colId xmlns:a16="http://schemas.microsoft.com/office/drawing/2014/main" val="1209721339"/>
                    </a:ext>
                  </a:extLst>
                </a:gridCol>
                <a:gridCol w="972355">
                  <a:extLst>
                    <a:ext uri="{9D8B030D-6E8A-4147-A177-3AD203B41FA5}">
                      <a16:colId xmlns:a16="http://schemas.microsoft.com/office/drawing/2014/main" val="162324528"/>
                    </a:ext>
                  </a:extLst>
                </a:gridCol>
                <a:gridCol w="1399789">
                  <a:extLst>
                    <a:ext uri="{9D8B030D-6E8A-4147-A177-3AD203B41FA5}">
                      <a16:colId xmlns:a16="http://schemas.microsoft.com/office/drawing/2014/main" val="903695711"/>
                    </a:ext>
                  </a:extLst>
                </a:gridCol>
                <a:gridCol w="1399789">
                  <a:extLst>
                    <a:ext uri="{9D8B030D-6E8A-4147-A177-3AD203B41FA5}">
                      <a16:colId xmlns:a16="http://schemas.microsoft.com/office/drawing/2014/main" val="401433737"/>
                    </a:ext>
                  </a:extLst>
                </a:gridCol>
                <a:gridCol w="1399789">
                  <a:extLst>
                    <a:ext uri="{9D8B030D-6E8A-4147-A177-3AD203B41FA5}">
                      <a16:colId xmlns:a16="http://schemas.microsoft.com/office/drawing/2014/main" val="1616956812"/>
                    </a:ext>
                  </a:extLst>
                </a:gridCol>
                <a:gridCol w="1399789">
                  <a:extLst>
                    <a:ext uri="{9D8B030D-6E8A-4147-A177-3AD203B41FA5}">
                      <a16:colId xmlns:a16="http://schemas.microsoft.com/office/drawing/2014/main" val="2884985826"/>
                    </a:ext>
                  </a:extLst>
                </a:gridCol>
                <a:gridCol w="1399789">
                  <a:extLst>
                    <a:ext uri="{9D8B030D-6E8A-4147-A177-3AD203B41FA5}">
                      <a16:colId xmlns:a16="http://schemas.microsoft.com/office/drawing/2014/main" val="2944062975"/>
                    </a:ext>
                  </a:extLst>
                </a:gridCol>
                <a:gridCol w="1399789">
                  <a:extLst>
                    <a:ext uri="{9D8B030D-6E8A-4147-A177-3AD203B41FA5}">
                      <a16:colId xmlns:a16="http://schemas.microsoft.com/office/drawing/2014/main" val="1865196824"/>
                    </a:ext>
                  </a:extLst>
                </a:gridCol>
                <a:gridCol w="1399789">
                  <a:extLst>
                    <a:ext uri="{9D8B030D-6E8A-4147-A177-3AD203B41FA5}">
                      <a16:colId xmlns:a16="http://schemas.microsoft.com/office/drawing/2014/main" val="401759116"/>
                    </a:ext>
                  </a:extLst>
                </a:gridCol>
                <a:gridCol w="1399789">
                  <a:extLst>
                    <a:ext uri="{9D8B030D-6E8A-4147-A177-3AD203B41FA5}">
                      <a16:colId xmlns:a16="http://schemas.microsoft.com/office/drawing/2014/main" val="4212537371"/>
                    </a:ext>
                  </a:extLst>
                </a:gridCol>
              </a:tblGrid>
              <a:tr h="570595">
                <a:tc rowSpan="2">
                  <a:txBody>
                    <a:bodyPr/>
                    <a:lstStyle/>
                    <a:p>
                      <a:pPr algn="ctr"/>
                      <a:r>
                        <a:rPr lang="fr-FR" sz="1500" dirty="0"/>
                        <a:t>Repère</a:t>
                      </a:r>
                    </a:p>
                  </a:txBody>
                  <a:tcPr marL="113395" marR="113395" marT="56698" marB="56698" anchor="ctr">
                    <a:solidFill>
                      <a:schemeClr val="bg2">
                        <a:lumMod val="90000"/>
                      </a:schemeClr>
                    </a:solidFill>
                  </a:tcPr>
                </a:tc>
                <a:tc rowSpan="2">
                  <a:txBody>
                    <a:bodyPr/>
                    <a:lstStyle/>
                    <a:p>
                      <a:pPr algn="ctr"/>
                      <a:r>
                        <a:rPr lang="fr-FR" sz="1500" dirty="0"/>
                        <a:t>Désignation</a:t>
                      </a:r>
                    </a:p>
                  </a:txBody>
                  <a:tcPr marL="113395" marR="113395" marT="56698" marB="56698" anchor="ctr">
                    <a:solidFill>
                      <a:schemeClr val="bg2">
                        <a:lumMod val="9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lumMod val="90000"/>
                      </a:schemeClr>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lumMod val="90000"/>
                      </a:schemeClr>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rowSpan="2">
                  <a:txBody>
                    <a:bodyPr/>
                    <a:lstStyle/>
                    <a:p>
                      <a:pPr algn="ctr"/>
                      <a:r>
                        <a:rPr lang="fr-FR" sz="1500" dirty="0"/>
                        <a:t>Cubage en </a:t>
                      </a:r>
                      <a:r>
                        <a:rPr lang="fr-FR" sz="1500" dirty="0">
                          <a:latin typeface="Arial" panose="020B0604020202020204" pitchFamily="34" charset="0"/>
                          <a:cs typeface="Arial" panose="020B0604020202020204" pitchFamily="34" charset="0"/>
                        </a:rPr>
                        <a:t>m³</a:t>
                      </a:r>
                    </a:p>
                  </a:txBody>
                  <a:tcPr marL="113395" marR="113395" marT="56698" marB="56698" anchor="ctr">
                    <a:solidFill>
                      <a:schemeClr val="bg2">
                        <a:lumMod val="90000"/>
                      </a:schemeClr>
                    </a:solidFill>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vMerge="1">
                  <a:txBody>
                    <a:bodyPr/>
                    <a:lstStyle/>
                    <a:p>
                      <a:pPr algn="ctr"/>
                      <a:endParaRPr lang="fr-FR" sz="1200" dirty="0"/>
                    </a:p>
                  </a:txBody>
                  <a:tcPr anchor="ctr">
                    <a:solidFill>
                      <a:schemeClr val="bg1"/>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pic>
        <p:nvPicPr>
          <p:cNvPr id="10"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2"/>
          <a:srcRect l="2195" t="54397" r="17488"/>
          <a:stretch/>
        </p:blipFill>
        <p:spPr>
          <a:xfrm>
            <a:off x="3849473" y="4773231"/>
            <a:ext cx="6459597" cy="1437991"/>
          </a:xfrm>
          <a:prstGeom prst="rect">
            <a:avLst/>
          </a:prstGeom>
          <a:solidFill>
            <a:srgbClr val="FFFFFF">
              <a:shade val="85000"/>
            </a:srgbClr>
          </a:solidFill>
          <a:ln w="88900" cap="sq">
            <a:noFill/>
            <a:miter lim="800000"/>
          </a:ln>
          <a:effectLst/>
        </p:spPr>
      </p:pic>
      <p:sp>
        <p:nvSpPr>
          <p:cNvPr id="13" name="Rectangle 1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11" name="Straight Connector 10"/>
          <p:cNvCxnSpPr/>
          <p:nvPr/>
        </p:nvCxnSpPr>
        <p:spPr>
          <a:xfrm>
            <a:off x="5250689" y="6454947"/>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466028" y="6451919"/>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3669043" y="6461599"/>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4422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Planning des phases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75043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1/2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fr-FR" sz="1736" dirty="0">
              <a:latin typeface="Arial" panose="020B0604020202020204" pitchFamily="34" charset="0"/>
              <a:cs typeface="Arial" panose="020B060402020202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736" b="1" dirty="0">
                <a:latin typeface="Arial" panose="020B0604020202020204" pitchFamily="34" charset="0"/>
                <a:ea typeface="Calibri Light" panose="020F0302020204030204" pitchFamily="34" charset="0"/>
                <a:cs typeface="Arial" panose="020B0604020202020204" pitchFamily="34" charset="0"/>
              </a:rPr>
              <a:t>Le document</a:t>
            </a:r>
          </a:p>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just"/>
            <a:r>
              <a:rPr lang="fr-FR" sz="1736"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736" dirty="0">
                <a:latin typeface="Arial" panose="020B0604020202020204" pitchFamily="34" charset="0"/>
                <a:ea typeface="Calibri Light" panose="020F0302020204030204" pitchFamily="34" charset="0"/>
                <a:cs typeface="Arial" panose="020B0604020202020204" pitchFamily="34" charset="0"/>
              </a:rPr>
              <a:t>appelé aussi ordonnancement des phases, est un document qui permet de visualiser les différentes phases nécessaires pour réaliser un ensemble ou un sous ensemble. </a:t>
            </a:r>
          </a:p>
          <a:p>
            <a:pPr algn="just"/>
            <a:endParaRPr lang="fr-FR" sz="1736" dirty="0">
              <a:latin typeface="Arial" panose="020B0604020202020204" pitchFamily="34" charset="0"/>
              <a:ea typeface="Calibri Light" panose="020F0302020204030204" pitchFamily="34" charset="0"/>
              <a:cs typeface="Arial" panose="020B0604020202020204" pitchFamily="34" charset="0"/>
            </a:endParaRPr>
          </a:p>
          <a:p>
            <a:pPr algn="just"/>
            <a:r>
              <a:rPr lang="fr-FR" sz="1736" dirty="0">
                <a:latin typeface="Arial" panose="020B0604020202020204" pitchFamily="34" charset="0"/>
                <a:ea typeface="Calibri Light" panose="020F0302020204030204" pitchFamily="34" charset="0"/>
                <a:cs typeface="Arial" panose="020B060402020202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27298"/>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488" b="1" dirty="0">
              <a:latin typeface="Arial" panose="020B0604020202020204" pitchFamily="34" charset="0"/>
              <a:cs typeface="Arial" panose="020B0604020202020204" pitchFamily="34" charset="0"/>
            </a:endParaRPr>
          </a:p>
          <a:p>
            <a:pPr algn="ctr"/>
            <a:r>
              <a:rPr lang="fr-FR" sz="1488" b="1" dirty="0">
                <a:latin typeface="Arial" panose="020B0604020202020204" pitchFamily="34" charset="0"/>
                <a:cs typeface="Arial" panose="020B0604020202020204" pitchFamily="34" charset="0"/>
              </a:rPr>
              <a:t>Utilité</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Organisation et Préparation</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Le planning des phases aide à organiser les tâches de manière séquentielle, garantissant que chaque étape est réalisée dans le bon ordre. Cela optimise le flux de travail et réduit les risques d’erreurs ou de retard.</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Visualisation du Processus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représentant graphiquement les différentes phases, ce planning offre une vue d’ensemble claire du projet. Les menuisiers peuvent ainsi identifier rapidement les étapes critiques et les dépendances entre les tâches.</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Gestion du Temps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définissant des délais pour chaque phase, le planning permet de mieux gérer le temps et les ressources. Cela assure que les projets sont réalisés dans les délais impartis, améliorant ainsi la satisfaction des clients.</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pic>
        <p:nvPicPr>
          <p:cNvPr id="8" name="Picture 7"/>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63915" y="2336461"/>
            <a:ext cx="3003465" cy="2980683"/>
          </a:xfrm>
          <a:prstGeom prst="rect">
            <a:avLst/>
          </a:prstGeom>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34431" y="5340542"/>
            <a:ext cx="3616255" cy="191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34431" y="7423583"/>
            <a:ext cx="3616255" cy="2115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ounded Rectangle 13"/>
          <p:cNvSpPr/>
          <p:nvPr/>
        </p:nvSpPr>
        <p:spPr>
          <a:xfrm>
            <a:off x="864270" y="7149273"/>
            <a:ext cx="1085364" cy="439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pied</a:t>
            </a:r>
          </a:p>
        </p:txBody>
      </p:sp>
      <p:sp>
        <p:nvSpPr>
          <p:cNvPr id="15" name="Rounded Rectangle 14"/>
          <p:cNvSpPr/>
          <p:nvPr/>
        </p:nvSpPr>
        <p:spPr>
          <a:xfrm>
            <a:off x="1406955" y="5066399"/>
            <a:ext cx="2397063"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Traverse haute</a:t>
            </a:r>
          </a:p>
        </p:txBody>
      </p:sp>
      <p:sp>
        <p:nvSpPr>
          <p:cNvPr id="30" name="Rectangle 29"/>
          <p:cNvSpPr/>
          <p:nvPr/>
        </p:nvSpPr>
        <p:spPr>
          <a:xfrm>
            <a:off x="3567906" y="6334601"/>
            <a:ext cx="7620245" cy="2243547"/>
          </a:xfrm>
          <a:prstGeom prst="rect">
            <a:avLst/>
          </a:prstGeom>
          <a:solidFill>
            <a:schemeClr val="bg1"/>
          </a:solidFill>
          <a:ln w="381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37"/>
          </a:p>
        </p:txBody>
      </p:sp>
      <p:graphicFrame>
        <p:nvGraphicFramePr>
          <p:cNvPr id="29" name="Table 28"/>
          <p:cNvGraphicFramePr>
            <a:graphicFrameLocks noGrp="1"/>
          </p:cNvGraphicFramePr>
          <p:nvPr>
            <p:extLst/>
          </p:nvPr>
        </p:nvGraphicFramePr>
        <p:xfrm>
          <a:off x="3733724" y="6638354"/>
          <a:ext cx="7316621" cy="1753896"/>
        </p:xfrm>
        <a:graphic>
          <a:graphicData uri="http://schemas.openxmlformats.org/drawingml/2006/table">
            <a:tbl>
              <a:tblPr firstRow="1" bandRow="1">
                <a:tableStyleId>{5940675A-B579-460E-94D1-54222C63F5DA}</a:tableStyleId>
              </a:tblPr>
              <a:tblGrid>
                <a:gridCol w="1219437">
                  <a:extLst>
                    <a:ext uri="{9D8B030D-6E8A-4147-A177-3AD203B41FA5}">
                      <a16:colId xmlns:a16="http://schemas.microsoft.com/office/drawing/2014/main" val="212542370"/>
                    </a:ext>
                  </a:extLst>
                </a:gridCol>
                <a:gridCol w="729195">
                  <a:extLst>
                    <a:ext uri="{9D8B030D-6E8A-4147-A177-3AD203B41FA5}">
                      <a16:colId xmlns:a16="http://schemas.microsoft.com/office/drawing/2014/main" val="1728294697"/>
                    </a:ext>
                  </a:extLst>
                </a:gridCol>
                <a:gridCol w="1709678">
                  <a:extLst>
                    <a:ext uri="{9D8B030D-6E8A-4147-A177-3AD203B41FA5}">
                      <a16:colId xmlns:a16="http://schemas.microsoft.com/office/drawing/2014/main" val="1605062199"/>
                    </a:ext>
                  </a:extLst>
                </a:gridCol>
                <a:gridCol w="1219437">
                  <a:extLst>
                    <a:ext uri="{9D8B030D-6E8A-4147-A177-3AD203B41FA5}">
                      <a16:colId xmlns:a16="http://schemas.microsoft.com/office/drawing/2014/main" val="3499901401"/>
                    </a:ext>
                  </a:extLst>
                </a:gridCol>
                <a:gridCol w="1219437">
                  <a:extLst>
                    <a:ext uri="{9D8B030D-6E8A-4147-A177-3AD203B41FA5}">
                      <a16:colId xmlns:a16="http://schemas.microsoft.com/office/drawing/2014/main" val="1185396407"/>
                    </a:ext>
                  </a:extLst>
                </a:gridCol>
                <a:gridCol w="1219437">
                  <a:extLst>
                    <a:ext uri="{9D8B030D-6E8A-4147-A177-3AD203B41FA5}">
                      <a16:colId xmlns:a16="http://schemas.microsoft.com/office/drawing/2014/main" val="4273937718"/>
                    </a:ext>
                  </a:extLst>
                </a:gridCol>
              </a:tblGrid>
              <a:tr h="584632">
                <a:tc>
                  <a:txBody>
                    <a:bodyPr/>
                    <a:lstStyle/>
                    <a:p>
                      <a:pPr algn="ctr"/>
                      <a:r>
                        <a:rPr lang="fr-FR" sz="1700" dirty="0">
                          <a:latin typeface="Arial" panose="020B0604020202020204" pitchFamily="34" charset="0"/>
                          <a:cs typeface="Arial" panose="020B0604020202020204" pitchFamily="34" charset="0"/>
                        </a:rPr>
                        <a:t>Repère</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Nb.</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Désignation</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Longueur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Largeur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Epaisseur</a:t>
                      </a:r>
                    </a:p>
                  </a:txBody>
                  <a:tcPr marL="113395" marR="113395" marT="56698" marB="56698" anchor="ctr">
                    <a:solidFill>
                      <a:schemeClr val="bg2"/>
                    </a:solidFill>
                  </a:tcPr>
                </a:tc>
                <a:extLst>
                  <a:ext uri="{0D108BD9-81ED-4DB2-BD59-A6C34878D82A}">
                    <a16:rowId xmlns:a16="http://schemas.microsoft.com/office/drawing/2014/main" val="1421037697"/>
                  </a:ext>
                </a:extLst>
              </a:tr>
              <a:tr h="584632">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Pieds</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25</a:t>
                      </a:r>
                    </a:p>
                  </a:txBody>
                  <a:tcPr marL="113395" marR="113395" marT="56698" marB="56698" anchor="ctr">
                    <a:solidFill>
                      <a:schemeClr val="bg1"/>
                    </a:solidFill>
                  </a:tcPr>
                </a:tc>
                <a:extLst>
                  <a:ext uri="{0D108BD9-81ED-4DB2-BD59-A6C34878D82A}">
                    <a16:rowId xmlns:a16="http://schemas.microsoft.com/office/drawing/2014/main" val="445727334"/>
                  </a:ext>
                </a:extLst>
              </a:tr>
              <a:tr h="584632">
                <a:tc>
                  <a:txBody>
                    <a:bodyPr/>
                    <a:lstStyle/>
                    <a:p>
                      <a:pPr algn="ctr"/>
                      <a:r>
                        <a:rPr lang="fr-FR" sz="1700" dirty="0">
                          <a:latin typeface="Arial" panose="020B0604020202020204" pitchFamily="34" charset="0"/>
                          <a:cs typeface="Arial" panose="020B0604020202020204" pitchFamily="34" charset="0"/>
                        </a:rPr>
                        <a:t>104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Traverse haute</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288</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24</a:t>
                      </a:r>
                    </a:p>
                  </a:txBody>
                  <a:tcPr marL="113395" marR="113395" marT="56698" marB="56698" anchor="ctr">
                    <a:solidFill>
                      <a:schemeClr val="bg1"/>
                    </a:solidFill>
                  </a:tcPr>
                </a:tc>
                <a:extLst>
                  <a:ext uri="{0D108BD9-81ED-4DB2-BD59-A6C34878D82A}">
                    <a16:rowId xmlns:a16="http://schemas.microsoft.com/office/drawing/2014/main" val="3838517725"/>
                  </a:ext>
                </a:extLst>
              </a:tr>
            </a:tbl>
          </a:graphicData>
        </a:graphic>
      </p:graphicFrame>
      <p:sp>
        <p:nvSpPr>
          <p:cNvPr id="31" name="Rounded Rectangle 30"/>
          <p:cNvSpPr/>
          <p:nvPr/>
        </p:nvSpPr>
        <p:spPr>
          <a:xfrm>
            <a:off x="3714574" y="6155959"/>
            <a:ext cx="2569382" cy="3572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Feuille de débit</a:t>
            </a:r>
          </a:p>
        </p:txBody>
      </p:sp>
      <p:sp>
        <p:nvSpPr>
          <p:cNvPr id="17" name="Rectangle 16"/>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21169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2/2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88" b="1" dirty="0">
                <a:latin typeface="Arial" panose="020B0604020202020204" pitchFamily="34" charset="0"/>
                <a:ea typeface="Calibri Light" panose="020F0302020204030204" pitchFamily="34" charset="0"/>
                <a:cs typeface="Arial" panose="020B0604020202020204" pitchFamily="34" charset="0"/>
              </a:rPr>
              <a:t>Informations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Pour le réaliser, on utilise des abréviations qui ne sont </a:t>
            </a:r>
            <a:r>
              <a:rPr lang="fr-FR" sz="1488" b="1" dirty="0">
                <a:latin typeface="Arial" panose="020B0604020202020204" pitchFamily="34" charset="0"/>
                <a:ea typeface="Calibri Light" panose="020F0302020204030204" pitchFamily="34" charset="0"/>
                <a:cs typeface="Arial" panose="020B0604020202020204" pitchFamily="34" charset="0"/>
              </a:rPr>
              <a:t>ni normalisées, ni conventionnelles.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488" b="1" dirty="0">
                <a:latin typeface="Arial" panose="020B0604020202020204" pitchFamily="34" charset="0"/>
                <a:ea typeface="Calibri Light" panose="020F0302020204030204" pitchFamily="34" charset="0"/>
                <a:cs typeface="Arial" panose="020B0604020202020204" pitchFamily="34" charset="0"/>
              </a:rPr>
              <a:t>Composition du document</a:t>
            </a:r>
          </a:p>
          <a:p>
            <a:endParaRPr lang="fr-FR" sz="1488" b="1" dirty="0">
              <a:latin typeface="Arial" panose="020B0604020202020204" pitchFamily="34" charset="0"/>
              <a:ea typeface="Calibri Light" panose="020F0302020204030204" pitchFamily="34" charset="0"/>
              <a:cs typeface="Arial" panose="020B0604020202020204" pitchFamily="34" charset="0"/>
            </a:endParaRPr>
          </a:p>
          <a:p>
            <a:r>
              <a:rPr lang="fr-FR" sz="1488"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488" dirty="0">
                <a:latin typeface="Arial" panose="020B0604020202020204" pitchFamily="34" charset="0"/>
                <a:ea typeface="Calibri Light" panose="020F0302020204030204" pitchFamily="34" charset="0"/>
                <a:cs typeface="Arial" panose="020B0604020202020204" pitchFamily="34" charset="0"/>
              </a:rPr>
              <a:t>a pour objectif d’organiser le travail à l’atelier, il doit comporté  au minimum :</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éléments à réaliser avec leurs repères (que l’on retrouve dans la feuille de débit</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différentes phases à réaliser dans un ordre logique d’exécution</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Il permet d’avoir une vision globale de la fabrication et d’usiner l’ouvrage de manière rationnelle.</a:t>
            </a:r>
          </a:p>
          <a:p>
            <a:pPr algn="just"/>
            <a:r>
              <a:rPr lang="fr-FR" sz="1736" dirty="0">
                <a:latin typeface="Arial" panose="020B0604020202020204" pitchFamily="34" charset="0"/>
                <a:ea typeface="Calibri Light" panose="020F0302020204030204" pitchFamily="34" charset="0"/>
                <a:cs typeface="Arial" panose="020B0604020202020204" pitchFamily="34" charset="0"/>
              </a:rPr>
              <a:t>  </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488" dirty="0"/>
          </a:p>
          <a:p>
            <a:pPr algn="ctr"/>
            <a:r>
              <a:rPr lang="fr-FR" sz="1736" b="1" dirty="0">
                <a:latin typeface="Arial" panose="020B0604020202020204" pitchFamily="34" charset="0"/>
                <a:cs typeface="Arial" panose="020B0604020202020204" pitchFamily="34" charset="0"/>
              </a:rPr>
              <a:t>Exemple d’abréviation</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16" name="Table 15"/>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9" name="Rounded Rectangle 18"/>
          <p:cNvSpPr/>
          <p:nvPr/>
        </p:nvSpPr>
        <p:spPr>
          <a:xfrm>
            <a:off x="5094507" y="4938423"/>
            <a:ext cx="4301749"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488" dirty="0">
                <a:latin typeface="Arial" panose="020B0604020202020204" pitchFamily="34" charset="0"/>
                <a:cs typeface="Arial" panose="020B0604020202020204" pitchFamily="34" charset="0"/>
              </a:rPr>
              <a:t>Exemple de planning des phases</a:t>
            </a:r>
          </a:p>
        </p:txBody>
      </p:sp>
      <p:graphicFrame>
        <p:nvGraphicFramePr>
          <p:cNvPr id="20" name="Table 19"/>
          <p:cNvGraphicFramePr>
            <a:graphicFrameLocks noGrp="1"/>
          </p:cNvGraphicFramePr>
          <p:nvPr>
            <p:extLst/>
          </p:nvPr>
        </p:nvGraphicFramePr>
        <p:xfrm>
          <a:off x="3835919" y="5638003"/>
          <a:ext cx="7447519" cy="2119803"/>
        </p:xfrm>
        <a:graphic>
          <a:graphicData uri="http://schemas.openxmlformats.org/drawingml/2006/table">
            <a:tbl>
              <a:tblPr firstRow="1" bandRow="1">
                <a:tableStyleId>{5940675A-B579-460E-94D1-54222C63F5DA}</a:tableStyleId>
              </a:tblPr>
              <a:tblGrid>
                <a:gridCol w="1406991">
                  <a:extLst>
                    <a:ext uri="{9D8B030D-6E8A-4147-A177-3AD203B41FA5}">
                      <a16:colId xmlns:a16="http://schemas.microsoft.com/office/drawing/2014/main" val="2540644830"/>
                    </a:ext>
                  </a:extLst>
                </a:gridCol>
                <a:gridCol w="6040528">
                  <a:extLst>
                    <a:ext uri="{9D8B030D-6E8A-4147-A177-3AD203B41FA5}">
                      <a16:colId xmlns:a16="http://schemas.microsoft.com/office/drawing/2014/main" val="1950610652"/>
                    </a:ext>
                  </a:extLst>
                </a:gridCol>
              </a:tblGrid>
              <a:tr h="549911">
                <a:tc>
                  <a:txBody>
                    <a:bodyPr/>
                    <a:lstStyle/>
                    <a:p>
                      <a:pPr algn="ctr"/>
                      <a:r>
                        <a:rPr lang="fr-FR" sz="1700" dirty="0">
                          <a:latin typeface="Arial" panose="020B0604020202020204" pitchFamily="34" charset="0"/>
                          <a:cs typeface="Arial" panose="020B0604020202020204" pitchFamily="34" charset="0"/>
                        </a:rPr>
                        <a:t>Elément</a:t>
                      </a:r>
                    </a:p>
                  </a:txBody>
                  <a:tcPr marL="113395" marR="113395" marT="56698" marB="56698" anchor="ctr"/>
                </a:tc>
                <a:tc>
                  <a:txBody>
                    <a:bodyPr/>
                    <a:lstStyle/>
                    <a:p>
                      <a:pPr algn="ctr"/>
                      <a:r>
                        <a:rPr lang="fr-FR" sz="1700" dirty="0">
                          <a:latin typeface="Arial" panose="020B0604020202020204" pitchFamily="34" charset="0"/>
                          <a:cs typeface="Arial" panose="020B0604020202020204" pitchFamily="34" charset="0"/>
                        </a:rPr>
                        <a:t>Opérations</a:t>
                      </a:r>
                    </a:p>
                  </a:txBody>
                  <a:tcPr marL="113395" marR="113395" marT="56698" marB="56698" anchor="ctr"/>
                </a:tc>
                <a:extLst>
                  <a:ext uri="{0D108BD9-81ED-4DB2-BD59-A6C34878D82A}">
                    <a16:rowId xmlns:a16="http://schemas.microsoft.com/office/drawing/2014/main" val="818032633"/>
                  </a:ext>
                </a:extLst>
              </a:tr>
              <a:tr h="784946">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tc>
                <a:tc rowSpan="2">
                  <a:txBody>
                    <a:bodyPr/>
                    <a:lstStyle/>
                    <a:p>
                      <a:pPr algn="ctr"/>
                      <a:endParaRPr lang="fr-FR" sz="17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86919508"/>
                  </a:ext>
                </a:extLst>
              </a:tr>
              <a:tr h="784946">
                <a:tc>
                  <a:txBody>
                    <a:bodyPr/>
                    <a:lstStyle/>
                    <a:p>
                      <a:pPr algn="ctr"/>
                      <a:r>
                        <a:rPr lang="fr-FR" sz="1700" dirty="0">
                          <a:latin typeface="Arial" panose="020B0604020202020204" pitchFamily="34" charset="0"/>
                          <a:cs typeface="Arial" panose="020B0604020202020204" pitchFamily="34" charset="0"/>
                        </a:rPr>
                        <a:t>102</a:t>
                      </a:r>
                    </a:p>
                  </a:txBody>
                  <a:tcPr marL="113395" marR="113395" marT="56698" marB="56698"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21" name="Rounded Rectangle 20"/>
          <p:cNvSpPr/>
          <p:nvPr/>
        </p:nvSpPr>
        <p:spPr>
          <a:xfrm>
            <a:off x="5394623"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24" name="Straight Connector 23"/>
          <p:cNvCxnSpPr>
            <a:stCxn id="21" idx="3"/>
            <a:endCxn id="25" idx="1"/>
          </p:cNvCxnSpPr>
          <p:nvPr/>
        </p:nvCxnSpPr>
        <p:spPr>
          <a:xfrm>
            <a:off x="6128113" y="6612035"/>
            <a:ext cx="253739" cy="1901"/>
          </a:xfrm>
          <a:prstGeom prst="line">
            <a:avLst/>
          </a:prstGeom>
          <a:ln w="28575"/>
        </p:spPr>
        <p:style>
          <a:lnRef idx="2">
            <a:schemeClr val="dk1"/>
          </a:lnRef>
          <a:fillRef idx="1">
            <a:schemeClr val="lt1"/>
          </a:fillRef>
          <a:effectRef idx="0">
            <a:schemeClr val="dk1"/>
          </a:effectRef>
          <a:fontRef idx="minor">
            <a:schemeClr val="dk1"/>
          </a:fontRef>
        </p:style>
      </p:cxnSp>
      <p:sp>
        <p:nvSpPr>
          <p:cNvPr id="25" name="Rounded Rectangle 24"/>
          <p:cNvSpPr/>
          <p:nvPr/>
        </p:nvSpPr>
        <p:spPr>
          <a:xfrm>
            <a:off x="6381849" y="6409794"/>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26" name="Straight Connector 25"/>
          <p:cNvCxnSpPr>
            <a:stCxn id="25" idx="3"/>
            <a:endCxn id="33" idx="1"/>
          </p:cNvCxnSpPr>
          <p:nvPr/>
        </p:nvCxnSpPr>
        <p:spPr>
          <a:xfrm flipV="1">
            <a:off x="7115339" y="6612035"/>
            <a:ext cx="260088" cy="1901"/>
          </a:xfrm>
          <a:prstGeom prst="line">
            <a:avLst/>
          </a:prstGeom>
          <a:ln w="28575"/>
        </p:spPr>
        <p:style>
          <a:lnRef idx="2">
            <a:schemeClr val="dk1"/>
          </a:lnRef>
          <a:fillRef idx="1">
            <a:schemeClr val="lt1"/>
          </a:fillRef>
          <a:effectRef idx="0">
            <a:schemeClr val="dk1"/>
          </a:effectRef>
          <a:fontRef idx="minor">
            <a:schemeClr val="dk1"/>
          </a:fontRef>
        </p:style>
      </p:cxnSp>
      <p:sp>
        <p:nvSpPr>
          <p:cNvPr id="27" name="Rounded Rectangle 26"/>
          <p:cNvSpPr/>
          <p:nvPr/>
        </p:nvSpPr>
        <p:spPr>
          <a:xfrm>
            <a:off x="8365772"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TRO</a:t>
            </a:r>
          </a:p>
        </p:txBody>
      </p:sp>
      <p:cxnSp>
        <p:nvCxnSpPr>
          <p:cNvPr id="32" name="Straight Connector 31"/>
          <p:cNvCxnSpPr>
            <a:stCxn id="27" idx="3"/>
            <a:endCxn id="48" idx="0"/>
          </p:cNvCxnSpPr>
          <p:nvPr/>
        </p:nvCxnSpPr>
        <p:spPr>
          <a:xfrm>
            <a:off x="9099260" y="6612034"/>
            <a:ext cx="637872" cy="478385"/>
          </a:xfrm>
          <a:prstGeom prst="line">
            <a:avLst/>
          </a:prstGeom>
          <a:ln w="28575"/>
        </p:spPr>
        <p:style>
          <a:lnRef idx="2">
            <a:schemeClr val="dk1"/>
          </a:lnRef>
          <a:fillRef idx="1">
            <a:schemeClr val="lt1"/>
          </a:fillRef>
          <a:effectRef idx="0">
            <a:schemeClr val="dk1"/>
          </a:effectRef>
          <a:fontRef idx="minor">
            <a:schemeClr val="dk1"/>
          </a:fontRef>
        </p:style>
      </p:cxnSp>
      <p:sp>
        <p:nvSpPr>
          <p:cNvPr id="33" name="Rounded Rectangle 32"/>
          <p:cNvSpPr/>
          <p:nvPr/>
        </p:nvSpPr>
        <p:spPr>
          <a:xfrm>
            <a:off x="7375424"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MOR</a:t>
            </a:r>
          </a:p>
        </p:txBody>
      </p:sp>
      <p:cxnSp>
        <p:nvCxnSpPr>
          <p:cNvPr id="34" name="Straight Connector 33"/>
          <p:cNvCxnSpPr>
            <a:stCxn id="33" idx="3"/>
            <a:endCxn id="27" idx="1"/>
          </p:cNvCxnSpPr>
          <p:nvPr/>
        </p:nvCxnSpPr>
        <p:spPr>
          <a:xfrm>
            <a:off x="8108911" y="6612034"/>
            <a:ext cx="256862"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5394623"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39" name="Straight Connector 38"/>
          <p:cNvCxnSpPr>
            <a:stCxn id="38" idx="3"/>
            <a:endCxn id="40" idx="1"/>
          </p:cNvCxnSpPr>
          <p:nvPr/>
        </p:nvCxnSpPr>
        <p:spPr>
          <a:xfrm>
            <a:off x="6128113" y="7294562"/>
            <a:ext cx="256966" cy="10527"/>
          </a:xfrm>
          <a:prstGeom prst="line">
            <a:avLst/>
          </a:prstGeom>
          <a:ln w="28575"/>
        </p:spPr>
        <p:style>
          <a:lnRef idx="2">
            <a:schemeClr val="dk1"/>
          </a:lnRef>
          <a:fillRef idx="1">
            <a:schemeClr val="lt1"/>
          </a:fillRef>
          <a:effectRef idx="0">
            <a:schemeClr val="dk1"/>
          </a:effectRef>
          <a:fontRef idx="minor">
            <a:schemeClr val="dk1"/>
          </a:fontRef>
        </p:style>
      </p:cxnSp>
      <p:sp>
        <p:nvSpPr>
          <p:cNvPr id="40" name="Rounded Rectangle 39"/>
          <p:cNvSpPr/>
          <p:nvPr/>
        </p:nvSpPr>
        <p:spPr>
          <a:xfrm>
            <a:off x="6385076" y="7100947"/>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41" name="Straight Connector 40"/>
          <p:cNvCxnSpPr>
            <a:stCxn id="40" idx="3"/>
            <a:endCxn id="42" idx="1"/>
          </p:cNvCxnSpPr>
          <p:nvPr/>
        </p:nvCxnSpPr>
        <p:spPr>
          <a:xfrm flipV="1">
            <a:off x="7118565" y="7294562"/>
            <a:ext cx="256862" cy="10527"/>
          </a:xfrm>
          <a:prstGeom prst="line">
            <a:avLst/>
          </a:prstGeom>
          <a:ln w="28575"/>
        </p:spPr>
        <p:style>
          <a:lnRef idx="2">
            <a:schemeClr val="dk1"/>
          </a:lnRef>
          <a:fillRef idx="1">
            <a:schemeClr val="lt1"/>
          </a:fillRef>
          <a:effectRef idx="0">
            <a:schemeClr val="dk1"/>
          </a:effectRef>
          <a:fontRef idx="minor">
            <a:schemeClr val="dk1"/>
          </a:fontRef>
        </p:style>
      </p:cxnSp>
      <p:sp>
        <p:nvSpPr>
          <p:cNvPr id="42" name="Rounded Rectangle 41"/>
          <p:cNvSpPr/>
          <p:nvPr/>
        </p:nvSpPr>
        <p:spPr>
          <a:xfrm>
            <a:off x="7375424"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TEN</a:t>
            </a:r>
          </a:p>
        </p:txBody>
      </p:sp>
      <p:cxnSp>
        <p:nvCxnSpPr>
          <p:cNvPr id="43" name="Straight Connector 42"/>
          <p:cNvCxnSpPr>
            <a:stCxn id="42" idx="3"/>
            <a:endCxn id="44" idx="1"/>
          </p:cNvCxnSpPr>
          <p:nvPr/>
        </p:nvCxnSpPr>
        <p:spPr>
          <a:xfrm>
            <a:off x="8108914" y="7294560"/>
            <a:ext cx="256862" cy="2698"/>
          </a:xfrm>
          <a:prstGeom prst="line">
            <a:avLst/>
          </a:prstGeom>
          <a:ln w="28575"/>
        </p:spPr>
        <p:style>
          <a:lnRef idx="2">
            <a:schemeClr val="dk1"/>
          </a:lnRef>
          <a:fillRef idx="1">
            <a:schemeClr val="lt1"/>
          </a:fillRef>
          <a:effectRef idx="0">
            <a:schemeClr val="dk1"/>
          </a:effectRef>
          <a:fontRef idx="minor">
            <a:schemeClr val="dk1"/>
          </a:fontRef>
        </p:style>
      </p:cxnSp>
      <p:sp>
        <p:nvSpPr>
          <p:cNvPr id="44" name="Rounded Rectangle 43"/>
          <p:cNvSpPr/>
          <p:nvPr/>
        </p:nvSpPr>
        <p:spPr>
          <a:xfrm>
            <a:off x="8365772" y="7093119"/>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PRO</a:t>
            </a:r>
          </a:p>
        </p:txBody>
      </p:sp>
      <p:cxnSp>
        <p:nvCxnSpPr>
          <p:cNvPr id="45" name="Straight Connector 44"/>
          <p:cNvCxnSpPr>
            <a:stCxn id="44" idx="3"/>
            <a:endCxn id="48" idx="1"/>
          </p:cNvCxnSpPr>
          <p:nvPr/>
        </p:nvCxnSpPr>
        <p:spPr>
          <a:xfrm flipV="1">
            <a:off x="9099259" y="7294560"/>
            <a:ext cx="271129" cy="2698"/>
          </a:xfrm>
          <a:prstGeom prst="line">
            <a:avLst/>
          </a:prstGeom>
          <a:ln w="28575"/>
        </p:spPr>
        <p:style>
          <a:lnRef idx="2">
            <a:schemeClr val="dk1"/>
          </a:lnRef>
          <a:fillRef idx="1">
            <a:schemeClr val="lt1"/>
          </a:fillRef>
          <a:effectRef idx="0">
            <a:schemeClr val="dk1"/>
          </a:effectRef>
          <a:fontRef idx="minor">
            <a:schemeClr val="dk1"/>
          </a:fontRef>
        </p:style>
      </p:cxnSp>
      <p:sp>
        <p:nvSpPr>
          <p:cNvPr id="48" name="Rounded Rectangle 47"/>
          <p:cNvSpPr/>
          <p:nvPr/>
        </p:nvSpPr>
        <p:spPr>
          <a:xfrm>
            <a:off x="9370388"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MON</a:t>
            </a:r>
          </a:p>
        </p:txBody>
      </p:sp>
      <p:cxnSp>
        <p:nvCxnSpPr>
          <p:cNvPr id="49" name="Straight Connector 48"/>
          <p:cNvCxnSpPr>
            <a:stCxn id="48" idx="3"/>
          </p:cNvCxnSpPr>
          <p:nvPr/>
        </p:nvCxnSpPr>
        <p:spPr>
          <a:xfrm flipV="1">
            <a:off x="10103878" y="7294561"/>
            <a:ext cx="210427" cy="1"/>
          </a:xfrm>
          <a:prstGeom prst="line">
            <a:avLst/>
          </a:prstGeom>
          <a:ln w="28575"/>
        </p:spPr>
        <p:style>
          <a:lnRef idx="2">
            <a:schemeClr val="dk1"/>
          </a:lnRef>
          <a:fillRef idx="1">
            <a:schemeClr val="lt1"/>
          </a:fillRef>
          <a:effectRef idx="0">
            <a:schemeClr val="dk1"/>
          </a:effectRef>
          <a:fontRef idx="minor">
            <a:schemeClr val="dk1"/>
          </a:fontRef>
        </p:style>
      </p:cxnSp>
      <p:sp>
        <p:nvSpPr>
          <p:cNvPr id="50" name="Rectangle 49"/>
          <p:cNvSpPr/>
          <p:nvPr/>
        </p:nvSpPr>
        <p:spPr>
          <a:xfrm>
            <a:off x="3937677" y="8167183"/>
            <a:ext cx="7246070" cy="779252"/>
          </a:xfrm>
          <a:prstGeom prst="rect">
            <a:avLst/>
          </a:prstGeom>
        </p:spPr>
        <p:txBody>
          <a:bodyPr wrap="square">
            <a:spAutoFit/>
          </a:bodyPr>
          <a:lstStyle/>
          <a:p>
            <a:r>
              <a:rPr lang="fr-FR" sz="1488" dirty="0">
                <a:latin typeface="Arial" panose="020B0604020202020204" pitchFamily="34" charset="0"/>
                <a:ea typeface="Calibri Light" panose="020F0302020204030204" pitchFamily="34" charset="0"/>
                <a:cs typeface="Arial" panose="020B0604020202020204" pitchFamily="34" charset="0"/>
              </a:rPr>
              <a:t>Dans ce planning, on relie les éléments en fonction de la suite chronologique des opérations à effectuer et en fonction des éléments usinés en même temps (exemple du montage).</a:t>
            </a:r>
          </a:p>
        </p:txBody>
      </p:sp>
      <p:sp>
        <p:nvSpPr>
          <p:cNvPr id="93" name="Rounded Rectangle 92"/>
          <p:cNvSpPr/>
          <p:nvPr/>
        </p:nvSpPr>
        <p:spPr>
          <a:xfrm>
            <a:off x="10314302" y="7094141"/>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FIN</a:t>
            </a:r>
          </a:p>
        </p:txBody>
      </p:sp>
      <p:sp>
        <p:nvSpPr>
          <p:cNvPr id="35" name="Rectangle 34"/>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96479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Evaluation : Le planning des phases</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sz="1488" b="1" dirty="0">
                <a:ea typeface="Calibri Light" panose="020F0302020204030204" pitchFamily="34" charset="0"/>
                <a:cs typeface="Calibri Light" panose="020F0302020204030204" pitchFamily="34" charset="0"/>
              </a:rPr>
              <a:t>Note : Pour une seule pièce, plusieurs possibilité sont justes, en fonction des machines disponibles à l’atelier.</a:t>
            </a:r>
            <a:endParaRPr lang="fr-BE" sz="1488" dirty="0">
              <a:ea typeface="Calibri Light" panose="020F0302020204030204" pitchFamily="34" charset="0"/>
              <a:cs typeface="Calibri Light" panose="020F030202020403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ea typeface="Calibri Light" panose="020F0302020204030204" pitchFamily="34" charset="0"/>
              <a:cs typeface="Calibri Light" panose="020F0302020204030204" pitchFamily="34" charset="0"/>
            </a:endParaRPr>
          </a:p>
          <a:p>
            <a:r>
              <a:rPr lang="fr-FR" sz="1736" b="1" dirty="0">
                <a:ea typeface="Calibri Light" panose="020F0302020204030204" pitchFamily="34" charset="0"/>
                <a:cs typeface="Calibri Light" panose="020F0302020204030204" pitchFamily="34" charset="0"/>
              </a:rPr>
              <a:t>Remplir le planning des phases pour le dessous de table, à l’aide des images du plan, des abréviations données dans le cours et de vos connaissances. N’oubliez pas de relier les cases entres elles si besoin:</a:t>
            </a:r>
          </a:p>
          <a:p>
            <a:endParaRPr lang="fr-BE" sz="1736" dirty="0">
              <a:ea typeface="Calibri Light" panose="020F0302020204030204" pitchFamily="34" charset="0"/>
              <a:cs typeface="Calibri Light" panose="020F030202020403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984" b="1" dirty="0"/>
          </a:p>
          <a:p>
            <a:pPr algn="ctr"/>
            <a:r>
              <a:rPr lang="fr-FR" sz="1984" b="1" dirty="0"/>
              <a:t>Abréviation à utiliser</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31" name="Table 30"/>
          <p:cNvGraphicFramePr>
            <a:graphicFrameLocks noGrp="1"/>
          </p:cNvGraphicFramePr>
          <p:nvPr>
            <p:extLst/>
          </p:nvPr>
        </p:nvGraphicFramePr>
        <p:xfrm>
          <a:off x="3729556" y="5033711"/>
          <a:ext cx="7660242" cy="4548266"/>
        </p:xfrm>
        <a:graphic>
          <a:graphicData uri="http://schemas.openxmlformats.org/drawingml/2006/table">
            <a:tbl>
              <a:tblPr firstRow="1" bandRow="1">
                <a:tableStyleId>{5940675A-B579-460E-94D1-54222C63F5DA}</a:tableStyleId>
              </a:tblPr>
              <a:tblGrid>
                <a:gridCol w="1447179">
                  <a:extLst>
                    <a:ext uri="{9D8B030D-6E8A-4147-A177-3AD203B41FA5}">
                      <a16:colId xmlns:a16="http://schemas.microsoft.com/office/drawing/2014/main" val="2540644830"/>
                    </a:ext>
                  </a:extLst>
                </a:gridCol>
                <a:gridCol w="6213063">
                  <a:extLst>
                    <a:ext uri="{9D8B030D-6E8A-4147-A177-3AD203B41FA5}">
                      <a16:colId xmlns:a16="http://schemas.microsoft.com/office/drawing/2014/main" val="1950610652"/>
                    </a:ext>
                  </a:extLst>
                </a:gridCol>
              </a:tblGrid>
              <a:tr h="475538">
                <a:tc>
                  <a:txBody>
                    <a:bodyPr/>
                    <a:lstStyle/>
                    <a:p>
                      <a:pPr algn="ctr"/>
                      <a:r>
                        <a:rPr lang="fr-FR" sz="1700" dirty="0"/>
                        <a:t>Elément</a:t>
                      </a:r>
                    </a:p>
                  </a:txBody>
                  <a:tcPr marL="113395" marR="113395" marT="56698" marB="56698" anchor="ctr">
                    <a:lnR w="12700" cap="flat" cmpd="sng" algn="ctr">
                      <a:solidFill>
                        <a:schemeClr val="tx1"/>
                      </a:solidFill>
                      <a:prstDash val="solid"/>
                      <a:round/>
                      <a:headEnd type="none" w="med" len="med"/>
                      <a:tailEnd type="none" w="med" len="med"/>
                    </a:lnR>
                  </a:tcPr>
                </a:tc>
                <a:tc>
                  <a:txBody>
                    <a:bodyPr/>
                    <a:lstStyle/>
                    <a:p>
                      <a:pPr algn="ctr"/>
                      <a:r>
                        <a:rPr lang="fr-FR" sz="1700" dirty="0"/>
                        <a:t>Opérations</a:t>
                      </a:r>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03263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rowSpan="6">
                  <a:txBody>
                    <a:bodyPr/>
                    <a:lstStyle/>
                    <a:p>
                      <a:pPr algn="ctr"/>
                      <a:endParaRPr lang="fr-FR" sz="1700" dirty="0"/>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19508"/>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314373786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2264303840"/>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2534404335"/>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1539805689"/>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467683086"/>
                  </a:ext>
                </a:extLst>
              </a:tr>
            </a:tbl>
          </a:graphicData>
        </a:graphic>
      </p:graphicFrame>
      <p:sp>
        <p:nvSpPr>
          <p:cNvPr id="35" name="Rounded Rectangle 34"/>
          <p:cNvSpPr/>
          <p:nvPr/>
        </p:nvSpPr>
        <p:spPr>
          <a:xfrm>
            <a:off x="5300413"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6" name="Rounded Rectangle 35"/>
          <p:cNvSpPr/>
          <p:nvPr/>
        </p:nvSpPr>
        <p:spPr>
          <a:xfrm>
            <a:off x="5973697"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7" name="Rounded Rectangle 36"/>
          <p:cNvSpPr/>
          <p:nvPr/>
        </p:nvSpPr>
        <p:spPr>
          <a:xfrm>
            <a:off x="6646980" y="567989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6" name="Rounded Rectangle 45"/>
          <p:cNvSpPr/>
          <p:nvPr/>
        </p:nvSpPr>
        <p:spPr>
          <a:xfrm>
            <a:off x="73347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7" name="Rounded Rectangle 46"/>
          <p:cNvSpPr/>
          <p:nvPr/>
        </p:nvSpPr>
        <p:spPr>
          <a:xfrm>
            <a:off x="80079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1" name="Rounded Rectangle 50"/>
          <p:cNvSpPr/>
          <p:nvPr/>
        </p:nvSpPr>
        <p:spPr>
          <a:xfrm>
            <a:off x="86812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2" name="Rounded Rectangle 51"/>
          <p:cNvSpPr/>
          <p:nvPr/>
        </p:nvSpPr>
        <p:spPr>
          <a:xfrm>
            <a:off x="93573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3" name="Rounded Rectangle 52"/>
          <p:cNvSpPr/>
          <p:nvPr/>
        </p:nvSpPr>
        <p:spPr>
          <a:xfrm>
            <a:off x="100305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4" name="Rounded Rectangle 53"/>
          <p:cNvSpPr/>
          <p:nvPr/>
        </p:nvSpPr>
        <p:spPr>
          <a:xfrm>
            <a:off x="107038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5" name="Rounded Rectangle 54"/>
          <p:cNvSpPr/>
          <p:nvPr/>
        </p:nvSpPr>
        <p:spPr>
          <a:xfrm>
            <a:off x="5300413"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6" name="Rounded Rectangle 55"/>
          <p:cNvSpPr/>
          <p:nvPr/>
        </p:nvSpPr>
        <p:spPr>
          <a:xfrm>
            <a:off x="5973697"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7" name="Rounded Rectangle 56"/>
          <p:cNvSpPr/>
          <p:nvPr/>
        </p:nvSpPr>
        <p:spPr>
          <a:xfrm>
            <a:off x="6646980" y="636451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8" name="Rounded Rectangle 57"/>
          <p:cNvSpPr/>
          <p:nvPr/>
        </p:nvSpPr>
        <p:spPr>
          <a:xfrm>
            <a:off x="73347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9" name="Rounded Rectangle 58"/>
          <p:cNvSpPr/>
          <p:nvPr/>
        </p:nvSpPr>
        <p:spPr>
          <a:xfrm>
            <a:off x="80079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0" name="Rounded Rectangle 59"/>
          <p:cNvSpPr/>
          <p:nvPr/>
        </p:nvSpPr>
        <p:spPr>
          <a:xfrm>
            <a:off x="86812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1" name="Rounded Rectangle 60"/>
          <p:cNvSpPr/>
          <p:nvPr/>
        </p:nvSpPr>
        <p:spPr>
          <a:xfrm>
            <a:off x="93573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2" name="Rounded Rectangle 61"/>
          <p:cNvSpPr/>
          <p:nvPr/>
        </p:nvSpPr>
        <p:spPr>
          <a:xfrm>
            <a:off x="100305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3" name="Rounded Rectangle 62"/>
          <p:cNvSpPr/>
          <p:nvPr/>
        </p:nvSpPr>
        <p:spPr>
          <a:xfrm>
            <a:off x="107038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4" name="Rounded Rectangle 63"/>
          <p:cNvSpPr/>
          <p:nvPr/>
        </p:nvSpPr>
        <p:spPr>
          <a:xfrm>
            <a:off x="5300413"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5" name="Rounded Rectangle 64"/>
          <p:cNvSpPr/>
          <p:nvPr/>
        </p:nvSpPr>
        <p:spPr>
          <a:xfrm>
            <a:off x="5973697"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6" name="Rounded Rectangle 65"/>
          <p:cNvSpPr/>
          <p:nvPr/>
        </p:nvSpPr>
        <p:spPr>
          <a:xfrm>
            <a:off x="6646980" y="706002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7" name="Rounded Rectangle 66"/>
          <p:cNvSpPr/>
          <p:nvPr/>
        </p:nvSpPr>
        <p:spPr>
          <a:xfrm>
            <a:off x="73347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8" name="Rounded Rectangle 67"/>
          <p:cNvSpPr/>
          <p:nvPr/>
        </p:nvSpPr>
        <p:spPr>
          <a:xfrm>
            <a:off x="80079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9" name="Rounded Rectangle 68"/>
          <p:cNvSpPr/>
          <p:nvPr/>
        </p:nvSpPr>
        <p:spPr>
          <a:xfrm>
            <a:off x="86812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0" name="Rounded Rectangle 69"/>
          <p:cNvSpPr/>
          <p:nvPr/>
        </p:nvSpPr>
        <p:spPr>
          <a:xfrm>
            <a:off x="93573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1" name="Rounded Rectangle 70"/>
          <p:cNvSpPr/>
          <p:nvPr/>
        </p:nvSpPr>
        <p:spPr>
          <a:xfrm>
            <a:off x="100305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2" name="Rounded Rectangle 71"/>
          <p:cNvSpPr/>
          <p:nvPr/>
        </p:nvSpPr>
        <p:spPr>
          <a:xfrm>
            <a:off x="107038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3" name="Bent Arrow 72"/>
          <p:cNvSpPr/>
          <p:nvPr/>
        </p:nvSpPr>
        <p:spPr>
          <a:xfrm rot="5400000">
            <a:off x="6410064" y="973854"/>
            <a:ext cx="1483932" cy="6844947"/>
          </a:xfrm>
          <a:prstGeom prst="bentArrow">
            <a:avLst>
              <a:gd name="adj1" fmla="val 36955"/>
              <a:gd name="adj2" fmla="val 36715"/>
              <a:gd name="adj3" fmla="val 33491"/>
              <a:gd name="adj4" fmla="val 43750"/>
            </a:avLst>
          </a:prstGeom>
        </p:spPr>
        <p:style>
          <a:lnRef idx="2">
            <a:schemeClr val="dk1">
              <a:shade val="50000"/>
            </a:schemeClr>
          </a:lnRef>
          <a:fillRef idx="1">
            <a:schemeClr val="dk1"/>
          </a:fillRef>
          <a:effectRef idx="0">
            <a:schemeClr val="dk1"/>
          </a:effectRef>
          <a:fontRef idx="minor">
            <a:schemeClr val="lt1"/>
          </a:fontRef>
        </p:style>
        <p:txBody>
          <a:bodyPr vert="vert270" rtlCol="0" anchor="t"/>
          <a:lstStyle/>
          <a:p>
            <a:pPr algn="ctr"/>
            <a:r>
              <a:rPr lang="fr-FR" sz="2480" dirty="0"/>
              <a:t>planning des phases à remplir</a:t>
            </a:r>
          </a:p>
        </p:txBody>
      </p:sp>
      <p:sp>
        <p:nvSpPr>
          <p:cNvPr id="74" name="Rounded Rectangle 73"/>
          <p:cNvSpPr/>
          <p:nvPr/>
        </p:nvSpPr>
        <p:spPr>
          <a:xfrm>
            <a:off x="5300413"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5" name="Rounded Rectangle 74"/>
          <p:cNvSpPr/>
          <p:nvPr/>
        </p:nvSpPr>
        <p:spPr>
          <a:xfrm>
            <a:off x="5973697"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6" name="Rounded Rectangle 75"/>
          <p:cNvSpPr/>
          <p:nvPr/>
        </p:nvSpPr>
        <p:spPr>
          <a:xfrm>
            <a:off x="6646980" y="7692353"/>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7" name="Rounded Rectangle 76"/>
          <p:cNvSpPr/>
          <p:nvPr/>
        </p:nvSpPr>
        <p:spPr>
          <a:xfrm>
            <a:off x="73347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8" name="Rounded Rectangle 77"/>
          <p:cNvSpPr/>
          <p:nvPr/>
        </p:nvSpPr>
        <p:spPr>
          <a:xfrm>
            <a:off x="80079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9" name="Rounded Rectangle 78"/>
          <p:cNvSpPr/>
          <p:nvPr/>
        </p:nvSpPr>
        <p:spPr>
          <a:xfrm>
            <a:off x="86812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0" name="Rounded Rectangle 79"/>
          <p:cNvSpPr/>
          <p:nvPr/>
        </p:nvSpPr>
        <p:spPr>
          <a:xfrm>
            <a:off x="93573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1" name="Rounded Rectangle 80"/>
          <p:cNvSpPr/>
          <p:nvPr/>
        </p:nvSpPr>
        <p:spPr>
          <a:xfrm>
            <a:off x="100305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2" name="Rounded Rectangle 81"/>
          <p:cNvSpPr/>
          <p:nvPr/>
        </p:nvSpPr>
        <p:spPr>
          <a:xfrm>
            <a:off x="107038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3" name="Rounded Rectangle 82"/>
          <p:cNvSpPr/>
          <p:nvPr/>
        </p:nvSpPr>
        <p:spPr>
          <a:xfrm>
            <a:off x="5300413"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4" name="Rounded Rectangle 83"/>
          <p:cNvSpPr/>
          <p:nvPr/>
        </p:nvSpPr>
        <p:spPr>
          <a:xfrm>
            <a:off x="5973697"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5" name="Rounded Rectangle 84"/>
          <p:cNvSpPr/>
          <p:nvPr/>
        </p:nvSpPr>
        <p:spPr>
          <a:xfrm>
            <a:off x="6646980" y="837698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6" name="Rounded Rectangle 85"/>
          <p:cNvSpPr/>
          <p:nvPr/>
        </p:nvSpPr>
        <p:spPr>
          <a:xfrm>
            <a:off x="73347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7" name="Rounded Rectangle 86"/>
          <p:cNvSpPr/>
          <p:nvPr/>
        </p:nvSpPr>
        <p:spPr>
          <a:xfrm>
            <a:off x="80079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8" name="Rounded Rectangle 87"/>
          <p:cNvSpPr/>
          <p:nvPr/>
        </p:nvSpPr>
        <p:spPr>
          <a:xfrm>
            <a:off x="86812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9" name="Rounded Rectangle 88"/>
          <p:cNvSpPr/>
          <p:nvPr/>
        </p:nvSpPr>
        <p:spPr>
          <a:xfrm>
            <a:off x="93573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0" name="Rounded Rectangle 89"/>
          <p:cNvSpPr/>
          <p:nvPr/>
        </p:nvSpPr>
        <p:spPr>
          <a:xfrm>
            <a:off x="100305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1" name="Rounded Rectangle 90"/>
          <p:cNvSpPr/>
          <p:nvPr/>
        </p:nvSpPr>
        <p:spPr>
          <a:xfrm>
            <a:off x="107038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2" name="Rounded Rectangle 91"/>
          <p:cNvSpPr/>
          <p:nvPr/>
        </p:nvSpPr>
        <p:spPr>
          <a:xfrm>
            <a:off x="5300413"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4" name="Rounded Rectangle 93"/>
          <p:cNvSpPr/>
          <p:nvPr/>
        </p:nvSpPr>
        <p:spPr>
          <a:xfrm>
            <a:off x="5973697"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5" name="Rounded Rectangle 94"/>
          <p:cNvSpPr/>
          <p:nvPr/>
        </p:nvSpPr>
        <p:spPr>
          <a:xfrm>
            <a:off x="6646980" y="9072487"/>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6" name="Rounded Rectangle 95"/>
          <p:cNvSpPr/>
          <p:nvPr/>
        </p:nvSpPr>
        <p:spPr>
          <a:xfrm>
            <a:off x="73347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7" name="Rounded Rectangle 96"/>
          <p:cNvSpPr/>
          <p:nvPr/>
        </p:nvSpPr>
        <p:spPr>
          <a:xfrm>
            <a:off x="80079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8" name="Rounded Rectangle 97"/>
          <p:cNvSpPr/>
          <p:nvPr/>
        </p:nvSpPr>
        <p:spPr>
          <a:xfrm>
            <a:off x="86812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9" name="Rounded Rectangle 98"/>
          <p:cNvSpPr/>
          <p:nvPr/>
        </p:nvSpPr>
        <p:spPr>
          <a:xfrm>
            <a:off x="93573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0" name="Rounded Rectangle 99"/>
          <p:cNvSpPr/>
          <p:nvPr/>
        </p:nvSpPr>
        <p:spPr>
          <a:xfrm>
            <a:off x="100305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1" name="Rounded Rectangle 100"/>
          <p:cNvSpPr/>
          <p:nvPr/>
        </p:nvSpPr>
        <p:spPr>
          <a:xfrm>
            <a:off x="107038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graphicFrame>
        <p:nvGraphicFramePr>
          <p:cNvPr id="102" name="Table 101"/>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03" name="Rectangle 10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191992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a:solidFill>
                  <a:schemeClr val="tx1"/>
                </a:solidFill>
                <a:latin typeface="Comic Sans MS" panose="030F0702030302020204" pitchFamily="66" charset="0"/>
                <a:ea typeface="JetBrains Mono" panose="02000009000000000000" pitchFamily="49" charset="0"/>
                <a:cs typeface="Arial" panose="020B0604020202020204" pitchFamily="34" charset="0"/>
              </a:rPr>
              <a:t>Dossier technique</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05935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Votre mission consiste à créer un dessous de plat fait main, en bois local, en combinant à la fois des techniques traditionnelles de menuiserie et des méthodes modernes de finition. </a:t>
            </a:r>
          </a:p>
          <a:p>
            <a:pPr marL="72000"/>
            <a:r>
              <a:rPr lang="fr-FR" sz="1600" dirty="0">
                <a:cs typeface="Arial" panose="020B0604020202020204" pitchFamily="34" charset="0"/>
              </a:rPr>
              <a:t>Vous êtes chargés de réaliser les plans, afin de lancer la production en atelier.</a:t>
            </a:r>
          </a:p>
          <a:p>
            <a:pPr marL="72000"/>
            <a:endParaRPr lang="fr-FR" sz="1600"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Réaliser le dessous de plat avec le logiciel « SketchUp » aux dimensions indiquées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représenter chaque éléments de l’objet de manière distincte</a:t>
            </a:r>
          </a:p>
          <a:p>
            <a:pPr marL="72000"/>
            <a:endParaRPr lang="fr-FR" sz="1600"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Les plans en deux dimensions de l’ouvrage</a:t>
            </a:r>
          </a:p>
          <a:p>
            <a:pPr marL="72000"/>
            <a:endParaRPr lang="fr-FR" sz="1600" dirty="0">
              <a:cs typeface="Arial" panose="020B0604020202020204" pitchFamily="34" charset="0"/>
            </a:endParaRPr>
          </a:p>
          <a:p>
            <a:pPr marL="72000"/>
            <a:r>
              <a:rPr lang="fr-FR" sz="1600" dirty="0">
                <a:cs typeface="Arial" panose="020B0604020202020204" pitchFamily="34" charset="0"/>
              </a:rPr>
              <a:t>La représentation de l’ouvrage en perspective</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Réalisation d’un dossier technique pour l’ouvrage</a:t>
            </a:r>
          </a:p>
        </p:txBody>
      </p:sp>
      <p:pic>
        <p:nvPicPr>
          <p:cNvPr id="7" name="Picture 6"/>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Tree>
    <p:extLst>
      <p:ext uri="{BB962C8B-B14F-4D97-AF65-F5344CB8AC3E}">
        <p14:creationId xmlns:p14="http://schemas.microsoft.com/office/powerpoint/2010/main" val="43404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42517" y="1673468"/>
            <a:ext cx="10585863" cy="8553863"/>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9332337" y="10105695"/>
            <a:ext cx="5607337"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9332339" y="9148605"/>
            <a:ext cx="142523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0757577" y="9148605"/>
            <a:ext cx="4182098"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Dessous de plat</a:t>
            </a:r>
          </a:p>
        </p:txBody>
      </p:sp>
      <p:sp>
        <p:nvSpPr>
          <p:cNvPr id="11" name="Rectangle 10"/>
          <p:cNvSpPr/>
          <p:nvPr/>
        </p:nvSpPr>
        <p:spPr>
          <a:xfrm>
            <a:off x="9332344" y="9631054"/>
            <a:ext cx="3277014"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200000"/>
                    </a14:imgEffect>
                    <a14:imgEffect>
                      <a14:brightnessContrast bright="20000" contrast="40000"/>
                    </a14:imgEffect>
                  </a14:imgLayer>
                </a14:imgProps>
              </a:ext>
            </a:extLst>
          </a:blip>
          <a:stretch>
            <a:fillRect/>
          </a:stretch>
        </p:blipFill>
        <p:spPr>
          <a:xfrm>
            <a:off x="9652439" y="9182454"/>
            <a:ext cx="828029" cy="397029"/>
          </a:xfrm>
          <a:prstGeom prst="rect">
            <a:avLst/>
          </a:prstGeom>
          <a:ln w="57150">
            <a:noFill/>
          </a:ln>
        </p:spPr>
      </p:pic>
      <p:pic>
        <p:nvPicPr>
          <p:cNvPr id="26" name="Picture 25"/>
          <p:cNvPicPr>
            <a:picLocks noChangeAspect="1"/>
          </p:cNvPicPr>
          <p:nvPr/>
        </p:nvPicPr>
        <p:blipFill>
          <a:blip r:embed="rId6"/>
          <a:stretch>
            <a:fillRect/>
          </a:stretch>
        </p:blipFill>
        <p:spPr>
          <a:xfrm>
            <a:off x="11213630" y="2246763"/>
            <a:ext cx="3726044" cy="2830413"/>
          </a:xfrm>
          <a:prstGeom prst="rect">
            <a:avLst/>
          </a:prstGeom>
          <a:ln w="57150" cap="sq">
            <a:solidFill>
              <a:srgbClr val="000000"/>
            </a:solidFill>
            <a:prstDash val="solid"/>
            <a:miter lim="800000"/>
          </a:ln>
          <a:effectLst/>
        </p:spPr>
      </p:pic>
      <p:grpSp>
        <p:nvGrpSpPr>
          <p:cNvPr id="30" name="Group 29"/>
          <p:cNvGrpSpPr/>
          <p:nvPr/>
        </p:nvGrpSpPr>
        <p:grpSpPr>
          <a:xfrm>
            <a:off x="11180138" y="5355433"/>
            <a:ext cx="3759989" cy="3303653"/>
            <a:chOff x="11151394" y="5687276"/>
            <a:chExt cx="3788733" cy="3303653"/>
          </a:xfrm>
        </p:grpSpPr>
        <p:pic>
          <p:nvPicPr>
            <p:cNvPr id="27" name="Picture 26"/>
            <p:cNvPicPr>
              <a:picLocks noChangeAspect="1"/>
            </p:cNvPicPr>
            <p:nvPr/>
          </p:nvPicPr>
          <p:blipFill>
            <a:blip r:embed="rId7"/>
            <a:stretch>
              <a:fillRect/>
            </a:stretch>
          </p:blipFill>
          <p:spPr>
            <a:xfrm>
              <a:off x="11180138" y="6135844"/>
              <a:ext cx="3730961" cy="2855085"/>
            </a:xfrm>
            <a:prstGeom prst="rect">
              <a:avLst/>
            </a:prstGeom>
            <a:ln w="57150" cap="sq">
              <a:solidFill>
                <a:srgbClr val="000000"/>
              </a:solidFill>
              <a:prstDash val="solid"/>
              <a:miter lim="800000"/>
            </a:ln>
            <a:effectLst/>
          </p:spPr>
        </p:pic>
        <p:sp>
          <p:nvSpPr>
            <p:cNvPr id="28" name="Rectangle 27"/>
            <p:cNvSpPr/>
            <p:nvPr/>
          </p:nvSpPr>
          <p:spPr>
            <a:xfrm>
              <a:off x="11151394" y="5687276"/>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éclaté</a:t>
              </a:r>
            </a:p>
          </p:txBody>
        </p:sp>
      </p:grpSp>
      <p:sp>
        <p:nvSpPr>
          <p:cNvPr id="31" name="Rectangle 30"/>
          <p:cNvSpPr/>
          <p:nvPr/>
        </p:nvSpPr>
        <p:spPr>
          <a:xfrm>
            <a:off x="11180138" y="1894104"/>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Ce dessous de plat est composé de :</a:t>
            </a:r>
          </a:p>
          <a:p>
            <a:pPr marL="72000"/>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Montants </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Montant intermédiaire</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Traverses</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Traverse intermédiaire</a:t>
            </a:r>
          </a:p>
          <a:p>
            <a:pPr marL="72000"/>
            <a:endParaRPr lang="fr-FR" sz="1600" b="1"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On attribut à chaque éléments un repère en partant de 100 et on change de centaine à chaque élément différent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Désignations et repères des éléments du dessous de plat</a:t>
            </a:r>
          </a:p>
        </p:txBody>
      </p:sp>
      <p:pic>
        <p:nvPicPr>
          <p:cNvPr id="8" name="Picture 7"/>
          <p:cNvPicPr>
            <a:picLocks noChangeAspect="1"/>
          </p:cNvPicPr>
          <p:nvPr/>
        </p:nvPicPr>
        <p:blipFill>
          <a:blip r:embed="rId2"/>
          <a:stretch>
            <a:fillRect/>
          </a:stretch>
        </p:blipFill>
        <p:spPr>
          <a:xfrm>
            <a:off x="142517" y="3120102"/>
            <a:ext cx="8748475" cy="6912502"/>
          </a:xfrm>
          <a:prstGeom prst="rect">
            <a:avLst/>
          </a:prstGeom>
          <a:ln w="12700" cap="sq">
            <a:noFill/>
            <a:prstDash val="solid"/>
            <a:miter lim="800000"/>
          </a:ln>
          <a:effectLst/>
        </p:spPr>
      </p:pic>
      <p:sp>
        <p:nvSpPr>
          <p:cNvPr id="9" name="Rounded Rectangle 8"/>
          <p:cNvSpPr/>
          <p:nvPr/>
        </p:nvSpPr>
        <p:spPr>
          <a:xfrm rot="1635132">
            <a:off x="2003757" y="7323816"/>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102</a:t>
            </a:r>
          </a:p>
        </p:txBody>
      </p:sp>
      <p:sp>
        <p:nvSpPr>
          <p:cNvPr id="10" name="Rounded Rectangle 9"/>
          <p:cNvSpPr/>
          <p:nvPr/>
        </p:nvSpPr>
        <p:spPr>
          <a:xfrm rot="1067305">
            <a:off x="7551789" y="8650617"/>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201</a:t>
            </a:r>
          </a:p>
        </p:txBody>
      </p:sp>
      <p:sp>
        <p:nvSpPr>
          <p:cNvPr id="11" name="Rounded Rectangle 10"/>
          <p:cNvSpPr/>
          <p:nvPr/>
        </p:nvSpPr>
        <p:spPr>
          <a:xfrm rot="1170805">
            <a:off x="1142275" y="8306789"/>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101</a:t>
            </a:r>
          </a:p>
        </p:txBody>
      </p:sp>
      <p:sp>
        <p:nvSpPr>
          <p:cNvPr id="12" name="Rounded Rectangle 11"/>
          <p:cNvSpPr/>
          <p:nvPr/>
        </p:nvSpPr>
        <p:spPr>
          <a:xfrm rot="19952344">
            <a:off x="1161128" y="3118418"/>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202</a:t>
            </a:r>
          </a:p>
        </p:txBody>
      </p:sp>
      <p:cxnSp>
        <p:nvCxnSpPr>
          <p:cNvPr id="13" name="Straight Arrow Connector 12"/>
          <p:cNvCxnSpPr>
            <a:stCxn id="11" idx="0"/>
          </p:cNvCxnSpPr>
          <p:nvPr/>
        </p:nvCxnSpPr>
        <p:spPr>
          <a:xfrm flipV="1">
            <a:off x="1704823" y="5504326"/>
            <a:ext cx="0" cy="2822163"/>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1" idx="0"/>
          </p:cNvCxnSpPr>
          <p:nvPr/>
        </p:nvCxnSpPr>
        <p:spPr>
          <a:xfrm flipV="1">
            <a:off x="1704823" y="7863040"/>
            <a:ext cx="3615322" cy="46344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727683" y="1423956"/>
            <a:ext cx="5349842" cy="328416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p:txBody>
      </p:sp>
      <p:cxnSp>
        <p:nvCxnSpPr>
          <p:cNvPr id="15" name="Straight Arrow Connector 14"/>
          <p:cNvCxnSpPr>
            <a:stCxn id="9" idx="0"/>
          </p:cNvCxnSpPr>
          <p:nvPr/>
        </p:nvCxnSpPr>
        <p:spPr>
          <a:xfrm flipV="1">
            <a:off x="2608794" y="6165479"/>
            <a:ext cx="1216087" cy="119640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1"/>
          </p:cNvCxnSpPr>
          <p:nvPr/>
        </p:nvCxnSpPr>
        <p:spPr>
          <a:xfrm flipH="1" flipV="1">
            <a:off x="5453149" y="8530155"/>
            <a:ext cx="2120057" cy="32658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0" idx="1"/>
          </p:cNvCxnSpPr>
          <p:nvPr/>
        </p:nvCxnSpPr>
        <p:spPr>
          <a:xfrm flipV="1">
            <a:off x="7573206" y="6715894"/>
            <a:ext cx="1" cy="2140850"/>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2" idx="2"/>
          </p:cNvCxnSpPr>
          <p:nvPr/>
        </p:nvCxnSpPr>
        <p:spPr>
          <a:xfrm>
            <a:off x="1767275" y="3765743"/>
            <a:ext cx="723584" cy="942372"/>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graphicFrame>
        <p:nvGraphicFramePr>
          <p:cNvPr id="29" name="Table 28"/>
          <p:cNvGraphicFramePr>
            <a:graphicFrameLocks noGrp="1"/>
          </p:cNvGraphicFramePr>
          <p:nvPr>
            <p:extLst/>
          </p:nvPr>
        </p:nvGraphicFramePr>
        <p:xfrm>
          <a:off x="5727683" y="1423955"/>
          <a:ext cx="5349842" cy="3310180"/>
        </p:xfrm>
        <a:graphic>
          <a:graphicData uri="http://schemas.openxmlformats.org/drawingml/2006/table">
            <a:tbl>
              <a:tblPr firstRow="1" bandRow="1">
                <a:tableStyleId>{7E9639D4-E3E2-4D34-9284-5A2195B3D0D7}</a:tableStyleId>
              </a:tblPr>
              <a:tblGrid>
                <a:gridCol w="2674921">
                  <a:extLst>
                    <a:ext uri="{9D8B030D-6E8A-4147-A177-3AD203B41FA5}">
                      <a16:colId xmlns:a16="http://schemas.microsoft.com/office/drawing/2014/main" val="187150873"/>
                    </a:ext>
                  </a:extLst>
                </a:gridCol>
                <a:gridCol w="2674921">
                  <a:extLst>
                    <a:ext uri="{9D8B030D-6E8A-4147-A177-3AD203B41FA5}">
                      <a16:colId xmlns:a16="http://schemas.microsoft.com/office/drawing/2014/main" val="1209721339"/>
                    </a:ext>
                  </a:extLst>
                </a:gridCol>
              </a:tblGrid>
              <a:tr h="662036">
                <a:tc>
                  <a:txBody>
                    <a:bodyPr/>
                    <a:lstStyle/>
                    <a:p>
                      <a:pPr algn="ctr"/>
                      <a:r>
                        <a:rPr lang="fr-FR" sz="1600" dirty="0"/>
                        <a:t>Repères</a:t>
                      </a:r>
                      <a:endParaRPr lang="fr-FR" sz="1600" dirty="0">
                        <a:latin typeface="+mn-lt"/>
                      </a:endParaRPr>
                    </a:p>
                  </a:txBody>
                  <a:tcPr marL="113395" marR="113395" marT="56698" marB="56698" anchor="ctr">
                    <a:lnR w="12700" cap="flat" cmpd="sng" algn="ctr">
                      <a:solidFill>
                        <a:schemeClr val="bg1"/>
                      </a:solidFill>
                      <a:prstDash val="solid"/>
                      <a:round/>
                      <a:headEnd type="none" w="med" len="med"/>
                      <a:tailEnd type="none" w="med" len="med"/>
                    </a:lnR>
                  </a:tcPr>
                </a:tc>
                <a:tc>
                  <a:txBody>
                    <a:bodyPr/>
                    <a:lstStyle/>
                    <a:p>
                      <a:pPr algn="ctr"/>
                      <a:r>
                        <a:rPr lang="fr-FR" sz="1600" dirty="0"/>
                        <a:t>Désignations</a:t>
                      </a:r>
                      <a:endParaRPr lang="fr-FR" sz="1600" dirty="0">
                        <a:latin typeface="+mn-lt"/>
                      </a:endParaRPr>
                    </a:p>
                  </a:txBody>
                  <a:tcPr marL="113395" marR="113395" marT="56698" marB="56698"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1918690"/>
                  </a:ext>
                </a:extLst>
              </a:tr>
              <a:tr h="662036">
                <a:tc>
                  <a:txBody>
                    <a:bodyPr/>
                    <a:lstStyle/>
                    <a:p>
                      <a:pPr algn="ctr"/>
                      <a:r>
                        <a:rPr lang="fr-FR" sz="1600" dirty="0"/>
                        <a:t>101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8364327"/>
                  </a:ext>
                </a:extLst>
              </a:tr>
              <a:tr h="662036">
                <a:tc>
                  <a:txBody>
                    <a:bodyPr/>
                    <a:lstStyle/>
                    <a:p>
                      <a:pPr algn="ctr"/>
                      <a:r>
                        <a:rPr lang="fr-FR" sz="1600" dirty="0"/>
                        <a:t>102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05966628"/>
                  </a:ext>
                </a:extLst>
              </a:tr>
              <a:tr h="662036">
                <a:tc>
                  <a:txBody>
                    <a:bodyPr/>
                    <a:lstStyle/>
                    <a:p>
                      <a:pPr algn="ctr"/>
                      <a:r>
                        <a:rPr lang="fr-FR" sz="1600" dirty="0"/>
                        <a:t>201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21861683"/>
                  </a:ext>
                </a:extLst>
              </a:tr>
              <a:tr h="662036">
                <a:tc>
                  <a:txBody>
                    <a:bodyPr/>
                    <a:lstStyle/>
                    <a:p>
                      <a:pPr algn="ctr"/>
                      <a:r>
                        <a:rPr lang="fr-FR" sz="1600" dirty="0"/>
                        <a:t>202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a:t>
                      </a:r>
                      <a:r>
                        <a:rPr lang="fr-FR" sz="1600" baseline="0" dirty="0"/>
                        <a: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2883267"/>
                  </a:ext>
                </a:extLst>
              </a:tr>
            </a:tbl>
          </a:graphicData>
        </a:graphic>
      </p:graphicFrame>
      <p:pic>
        <p:nvPicPr>
          <p:cNvPr id="34" name="Picture 33"/>
          <p:cNvPicPr>
            <a:picLocks noChangeAspect="1"/>
          </p:cNvPicPr>
          <p:nvPr/>
        </p:nvPicPr>
        <p:blipFill>
          <a:blip r:embed="rId3"/>
          <a:stretch>
            <a:fillRect/>
          </a:stretch>
        </p:blipFill>
        <p:spPr>
          <a:xfrm>
            <a:off x="11393580" y="1832146"/>
            <a:ext cx="3366144" cy="2575912"/>
          </a:xfrm>
          <a:prstGeom prst="rect">
            <a:avLst/>
          </a:prstGeom>
          <a:ln w="12700" cap="sq">
            <a:solidFill>
              <a:schemeClr val="bg1"/>
            </a:solidFill>
            <a:prstDash val="solid"/>
            <a:miter lim="800000"/>
          </a:ln>
          <a:effectLst/>
        </p:spPr>
      </p:pic>
    </p:spTree>
    <p:extLst>
      <p:ext uri="{BB962C8B-B14F-4D97-AF65-F5344CB8AC3E}">
        <p14:creationId xmlns:p14="http://schemas.microsoft.com/office/powerpoint/2010/main" val="394411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a:solidFill>
                  <a:schemeClr val="tx1"/>
                </a:solidFill>
                <a:latin typeface="Comic Sans MS" panose="030F0702030302020204" pitchFamily="66" charset="0"/>
                <a:ea typeface="JetBrains Mono" panose="02000009000000000000" pitchFamily="49" charset="0"/>
                <a:cs typeface="Arial" panose="020B0604020202020204" pitchFamily="34" charset="0"/>
              </a:rPr>
              <a:t>Le logiciel </a:t>
            </a: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SketchUp</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99563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Votre mission consiste à créer un dessous de plat fait main, en bois local, en combinant à la fois des techniques traditionnelles de menuiserie et des méthodes modernes de finition. </a:t>
            </a:r>
          </a:p>
          <a:p>
            <a:pPr marL="72000"/>
            <a:r>
              <a:rPr lang="fr-FR" sz="1600" dirty="0">
                <a:cs typeface="Arial" panose="020B0604020202020204" pitchFamily="34" charset="0"/>
              </a:rPr>
              <a:t>Vous êtes chargés de réaliser les plans, afin de lancer la production en atelier.</a:t>
            </a:r>
          </a:p>
          <a:p>
            <a:pPr marL="72000"/>
            <a:endParaRPr lang="fr-FR" sz="1600"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Réaliser le dessous de plat avec le logiciel « SketchUp » aux dimensions indiquées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représenter chaque éléments de l’objet de manière distincte</a:t>
            </a:r>
          </a:p>
          <a:p>
            <a:pPr marL="72000"/>
            <a:endParaRPr lang="fr-FR" sz="1600"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Les plans en deux dimensions de l’ouvrage</a:t>
            </a:r>
          </a:p>
          <a:p>
            <a:pPr marL="72000"/>
            <a:endParaRPr lang="fr-FR" sz="1600" dirty="0">
              <a:cs typeface="Arial" panose="020B0604020202020204" pitchFamily="34" charset="0"/>
            </a:endParaRPr>
          </a:p>
          <a:p>
            <a:pPr marL="72000"/>
            <a:r>
              <a:rPr lang="fr-FR" sz="1600" dirty="0">
                <a:cs typeface="Arial" panose="020B0604020202020204" pitchFamily="34" charset="0"/>
              </a:rPr>
              <a:t>La représentation de l’ouvrage en perspective</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7" name="Picture 6"/>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Tree>
    <p:extLst>
      <p:ext uri="{BB962C8B-B14F-4D97-AF65-F5344CB8AC3E}">
        <p14:creationId xmlns:p14="http://schemas.microsoft.com/office/powerpoint/2010/main" val="170853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mj-lt"/>
                <a:cs typeface="Arial" panose="020B0604020202020204" pitchFamily="34" charset="0"/>
              </a:rPr>
              <a:t>Installation du poste de travail</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Démarrer le logiciel en sélectionnant le modèle « Menuiserie\Ebénisterie en millimètre »</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S’il y a eu une erreur de sélection, allez dans l’onglet « fenêtre » puis « infos sur le modèle » et modifiez les unités de mesure. (ou relancez le logiciel)</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Cliquez avec le bouton droit de la souris sur le bandeau des outils et cochez le « grand jeu d’outils » et répétez l’action pour cocher « Vues » et décocher « premier pas »</a:t>
            </a:r>
          </a:p>
          <a:p>
            <a:pPr marL="425236" indent="-425236">
              <a:buFont typeface="Arial" panose="020B0604020202020204" pitchFamily="34" charset="0"/>
              <a:buChar char="•"/>
            </a:pPr>
            <a:endParaRPr lang="fr-FR" sz="1600" b="1" dirty="0">
              <a:latin typeface="+mj-lt"/>
              <a:cs typeface="Arial" panose="020B0604020202020204" pitchFamily="34" charset="0"/>
            </a:endParaRPr>
          </a:p>
          <a:p>
            <a:pPr marL="425236" indent="-425236">
              <a:buFont typeface="Arial" panose="020B0604020202020204" pitchFamily="34" charset="0"/>
              <a:buChar char="•"/>
            </a:pPr>
            <a:endParaRPr lang="fr-FR" sz="1600" b="1" dirty="0">
              <a:latin typeface="+mj-lt"/>
              <a:cs typeface="Arial" panose="020B0604020202020204" pitchFamily="34" charset="0"/>
            </a:endParaRPr>
          </a:p>
          <a:p>
            <a:pPr algn="ctr"/>
            <a:r>
              <a:rPr lang="fr-FR" b="1" dirty="0">
                <a:latin typeface="+mj-lt"/>
                <a:cs typeface="Arial" panose="020B0604020202020204" pitchFamily="34" charset="0"/>
              </a:rPr>
              <a:t>Réalisation des pièces</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Pour réalisez une pièce, sélectionnez l’outil « rectangle », faite un seul clic gauche à l’endroit où vous désirez créer votre forme et diriger la souris vers une direction sans cliquer </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Indiquer avec le pavé numérique vos cotes longueur et largeur séparées d’un un point virgule (exemple : « 200;200 ») puis appuyer sur « entrée ». Les mesures indiquées s’afficheront en bas à droite de l’écran.</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Avec l’outils « pousser/tirer » sélectionnez la surface ( que vous venez de créer) en cliquant dessus avec le bouton droit de la souris, dirigez la surface dans une direction et indiquez sur le pavé numérique la mesure désirée (l’épaisseur) puis appuyez sur « entrée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14" name="Picture 13"/>
          <p:cNvPicPr>
            <a:picLocks noChangeAspect="1"/>
          </p:cNvPicPr>
          <p:nvPr/>
        </p:nvPicPr>
        <p:blipFill>
          <a:blip r:embed="rId2">
            <a:grayscl/>
          </a:blip>
          <a:stretch>
            <a:fillRect/>
          </a:stretch>
        </p:blipFill>
        <p:spPr>
          <a:xfrm>
            <a:off x="316384" y="2099871"/>
            <a:ext cx="3397787" cy="6600019"/>
          </a:xfrm>
          <a:prstGeom prst="rect">
            <a:avLst/>
          </a:prstGeom>
        </p:spPr>
      </p:pic>
      <p:sp>
        <p:nvSpPr>
          <p:cNvPr id="15" name="Rectangle 14"/>
          <p:cNvSpPr/>
          <p:nvPr/>
        </p:nvSpPr>
        <p:spPr>
          <a:xfrm>
            <a:off x="412915" y="8843630"/>
            <a:ext cx="3204723" cy="338554"/>
          </a:xfrm>
          <a:prstGeom prst="rect">
            <a:avLst/>
          </a:prstGeom>
        </p:spPr>
        <p:txBody>
          <a:bodyPr wrap="none">
            <a:spAutoFit/>
          </a:bodyPr>
          <a:lstStyle/>
          <a:p>
            <a:pPr algn="ctr"/>
            <a:r>
              <a:rPr lang="fr-FR" sz="1364" dirty="0"/>
              <a:t>Le logiciel avec les </a:t>
            </a:r>
            <a:r>
              <a:rPr lang="fr-FR" sz="1600" dirty="0"/>
              <a:t>options</a:t>
            </a:r>
            <a:r>
              <a:rPr lang="fr-FR" sz="1364" dirty="0"/>
              <a:t> avancées</a:t>
            </a:r>
          </a:p>
        </p:txBody>
      </p:sp>
      <p:sp>
        <p:nvSpPr>
          <p:cNvPr id="16" name="Rectangle 15"/>
          <p:cNvSpPr/>
          <p:nvPr/>
        </p:nvSpPr>
        <p:spPr>
          <a:xfrm>
            <a:off x="11733865" y="9053052"/>
            <a:ext cx="2787943" cy="584775"/>
          </a:xfrm>
          <a:prstGeom prst="rect">
            <a:avLst/>
          </a:prstGeom>
        </p:spPr>
        <p:txBody>
          <a:bodyPr wrap="none">
            <a:spAutoFit/>
          </a:bodyPr>
          <a:lstStyle/>
          <a:p>
            <a:pPr algn="ctr"/>
            <a:r>
              <a:rPr lang="fr-FR" sz="1600" dirty="0"/>
              <a:t>Résultat obtenu après</a:t>
            </a:r>
          </a:p>
          <a:p>
            <a:pPr algn="ctr"/>
            <a:r>
              <a:rPr lang="fr-FR" sz="1600" dirty="0"/>
              <a:t> l’utilisation des deux outils</a:t>
            </a:r>
          </a:p>
        </p:txBody>
      </p:sp>
      <p:pic>
        <p:nvPicPr>
          <p:cNvPr id="20" name="Picture 19"/>
          <p:cNvPicPr>
            <a:picLocks noChangeAspect="1"/>
          </p:cNvPicPr>
          <p:nvPr/>
        </p:nvPicPr>
        <p:blipFill>
          <a:blip r:embed="rId3">
            <a:duotone>
              <a:schemeClr val="bg2">
                <a:shade val="45000"/>
                <a:satMod val="135000"/>
              </a:schemeClr>
              <a:prstClr val="white"/>
            </a:duotone>
          </a:blip>
          <a:stretch>
            <a:fillRect/>
          </a:stretch>
        </p:blipFill>
        <p:spPr>
          <a:xfrm>
            <a:off x="12496772" y="3753315"/>
            <a:ext cx="1262130" cy="1257859"/>
          </a:xfrm>
          <a:prstGeom prst="rect">
            <a:avLst/>
          </a:prstGeom>
        </p:spPr>
      </p:pic>
      <p:pic>
        <p:nvPicPr>
          <p:cNvPr id="21" name="Picture 20"/>
          <p:cNvPicPr>
            <a:picLocks noChangeAspect="1"/>
          </p:cNvPicPr>
          <p:nvPr/>
        </p:nvPicPr>
        <p:blipFill>
          <a:blip r:embed="rId4">
            <a:duotone>
              <a:schemeClr val="bg2">
                <a:shade val="45000"/>
                <a:satMod val="135000"/>
              </a:schemeClr>
              <a:prstClr val="white"/>
            </a:duotone>
          </a:blip>
          <a:stretch>
            <a:fillRect/>
          </a:stretch>
        </p:blipFill>
        <p:spPr>
          <a:xfrm>
            <a:off x="12394404" y="1976838"/>
            <a:ext cx="1364498" cy="1177091"/>
          </a:xfrm>
          <a:prstGeom prst="rect">
            <a:avLst/>
          </a:prstGeom>
        </p:spPr>
      </p:pic>
      <p:sp>
        <p:nvSpPr>
          <p:cNvPr id="22" name="Rectangle 21"/>
          <p:cNvSpPr/>
          <p:nvPr/>
        </p:nvSpPr>
        <p:spPr>
          <a:xfrm>
            <a:off x="11213632" y="3284345"/>
            <a:ext cx="3726044" cy="338554"/>
          </a:xfrm>
          <a:prstGeom prst="rect">
            <a:avLst/>
          </a:prstGeom>
        </p:spPr>
        <p:txBody>
          <a:bodyPr wrap="square">
            <a:spAutoFit/>
          </a:bodyPr>
          <a:lstStyle/>
          <a:p>
            <a:pPr algn="ctr"/>
            <a:r>
              <a:rPr lang="fr-FR" sz="1600" dirty="0">
                <a:latin typeface="+mj-lt"/>
              </a:rPr>
              <a:t>l’outil « rectangle »</a:t>
            </a:r>
          </a:p>
        </p:txBody>
      </p:sp>
      <p:sp>
        <p:nvSpPr>
          <p:cNvPr id="23" name="Rectangle 22"/>
          <p:cNvSpPr/>
          <p:nvPr/>
        </p:nvSpPr>
        <p:spPr>
          <a:xfrm>
            <a:off x="11213630" y="5141590"/>
            <a:ext cx="3726045" cy="338554"/>
          </a:xfrm>
          <a:prstGeom prst="rect">
            <a:avLst/>
          </a:prstGeom>
        </p:spPr>
        <p:txBody>
          <a:bodyPr wrap="square">
            <a:spAutoFit/>
          </a:bodyPr>
          <a:lstStyle/>
          <a:p>
            <a:pPr algn="ctr"/>
            <a:r>
              <a:rPr lang="fr-FR" sz="1600" dirty="0"/>
              <a:t>l’outil « pousser/Tirer »</a:t>
            </a:r>
          </a:p>
        </p:txBody>
      </p:sp>
      <p:pic>
        <p:nvPicPr>
          <p:cNvPr id="26" name="Picture 25"/>
          <p:cNvPicPr>
            <a:picLocks noChangeAspect="1"/>
          </p:cNvPicPr>
          <p:nvPr/>
        </p:nvPicPr>
        <p:blipFill rotWithShape="1">
          <a:blip r:embed="rId5">
            <a:grayscl/>
          </a:blip>
          <a:srcRect l="40034" r="26895" b="5909"/>
          <a:stretch/>
        </p:blipFill>
        <p:spPr>
          <a:xfrm>
            <a:off x="11454789" y="5791867"/>
            <a:ext cx="3246603" cy="3117445"/>
          </a:xfrm>
          <a:prstGeom prst="rect">
            <a:avLst/>
          </a:prstGeom>
        </p:spPr>
      </p:pic>
    </p:spTree>
    <p:extLst>
      <p:ext uri="{BB962C8B-B14F-4D97-AF65-F5344CB8AC3E}">
        <p14:creationId xmlns:p14="http://schemas.microsoft.com/office/powerpoint/2010/main" val="269336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736" b="1" dirty="0">
              <a:latin typeface="Arial" panose="020B0604020202020204" pitchFamily="34" charset="0"/>
              <a:cs typeface="Arial" panose="020B0604020202020204" pitchFamily="34" charset="0"/>
            </a:endParaRPr>
          </a:p>
          <a:p>
            <a:pPr marL="72000" algn="ctr"/>
            <a:r>
              <a:rPr lang="fr-FR" b="1" dirty="0">
                <a:cs typeface="Arial" panose="020B0604020202020204" pitchFamily="34" charset="0"/>
              </a:rPr>
              <a:t>Entaille des pièces</a:t>
            </a:r>
          </a:p>
          <a:p>
            <a:pPr marL="72000" indent="-425236">
              <a:buFont typeface="Arial" panose="020B0604020202020204" pitchFamily="34" charset="0"/>
              <a:buChar char="•"/>
            </a:pPr>
            <a:endParaRPr lang="fr-FR" sz="1600" dirty="0">
              <a:cs typeface="Arial" panose="020B0604020202020204" pitchFamily="34" charset="0"/>
            </a:endParaRPr>
          </a:p>
          <a:p>
            <a:pPr marL="72000"/>
            <a:r>
              <a:rPr lang="fr-FR" sz="1600" dirty="0">
                <a:cs typeface="Arial" panose="020B0604020202020204" pitchFamily="34" charset="0"/>
              </a:rPr>
              <a:t>Sélectionnez l’outil « ligne » et parcourez le cube précédemment réalisé, vous remarquerez qu’un couleur de pointage apparait :</a:t>
            </a:r>
          </a:p>
          <a:p>
            <a:pPr marL="72000" lvl="1" indent="-354359">
              <a:buFont typeface="Arial" panose="020B0604020202020204" pitchFamily="34" charset="0"/>
              <a:buChar char="•"/>
            </a:pPr>
            <a:r>
              <a:rPr lang="fr-FR" sz="1600" dirty="0">
                <a:cs typeface="Arial" panose="020B0604020202020204" pitchFamily="34" charset="0"/>
              </a:rPr>
              <a:t>Le rouge vous indique que vous êtes sur une arrête</a:t>
            </a:r>
          </a:p>
          <a:p>
            <a:pPr marL="72000" lvl="1" indent="-354359">
              <a:buFont typeface="Arial" panose="020B0604020202020204" pitchFamily="34" charset="0"/>
              <a:buChar char="•"/>
            </a:pPr>
            <a:r>
              <a:rPr lang="fr-FR" sz="1600" dirty="0">
                <a:cs typeface="Arial" panose="020B0604020202020204" pitchFamily="34" charset="0"/>
              </a:rPr>
              <a:t>Le bleu ciel ou cyan vous indique que vous êtes sur le milieu d’une arrête</a:t>
            </a:r>
          </a:p>
          <a:p>
            <a:pPr marL="72000" lvl="1" indent="-354359">
              <a:buFont typeface="Arial" panose="020B0604020202020204" pitchFamily="34" charset="0"/>
              <a:buChar char="•"/>
            </a:pPr>
            <a:r>
              <a:rPr lang="fr-FR" sz="1600" dirty="0">
                <a:cs typeface="Arial" panose="020B0604020202020204" pitchFamily="34" charset="0"/>
              </a:rPr>
              <a:t>Le vert vous indique que vous êtes sur une extrémité</a:t>
            </a:r>
          </a:p>
          <a:p>
            <a:pPr marL="72000" lvl="1" algn="ctr"/>
            <a:endParaRPr lang="fr-FR" sz="1600" b="1" dirty="0">
              <a:cs typeface="Arial" panose="020B0604020202020204" pitchFamily="34" charset="0"/>
            </a:endParaRPr>
          </a:p>
          <a:p>
            <a:pPr marL="72000"/>
            <a:r>
              <a:rPr lang="fr-FR" sz="1600" dirty="0">
                <a:cs typeface="Arial" panose="020B0604020202020204" pitchFamily="34" charset="0"/>
              </a:rPr>
              <a:t>Tracez les parties à entailler avec l’outil « ligne », en utilisant les couleurs de pointage et les couleurs de lignes (en vue de face) :</a:t>
            </a:r>
          </a:p>
          <a:p>
            <a:pPr marL="72000" lvl="1" indent="-354359">
              <a:buFont typeface="Arial" panose="020B0604020202020204" pitchFamily="34" charset="0"/>
              <a:buChar char="•"/>
            </a:pPr>
            <a:r>
              <a:rPr lang="fr-FR" sz="1600" dirty="0">
                <a:cs typeface="Arial" panose="020B0604020202020204" pitchFamily="34" charset="0"/>
              </a:rPr>
              <a:t>Le bleu vers le haut </a:t>
            </a:r>
          </a:p>
          <a:p>
            <a:pPr marL="72000" lvl="1" indent="-354359">
              <a:buFont typeface="Arial" panose="020B0604020202020204" pitchFamily="34" charset="0"/>
              <a:buChar char="•"/>
            </a:pPr>
            <a:r>
              <a:rPr lang="fr-FR" sz="1600" dirty="0">
                <a:cs typeface="Arial" panose="020B0604020202020204" pitchFamily="34" charset="0"/>
              </a:rPr>
              <a:t>Le rouge pour l’axe horizontal </a:t>
            </a:r>
          </a:p>
          <a:p>
            <a:pPr marL="72000" lvl="1" indent="-354359">
              <a:buFont typeface="Arial" panose="020B0604020202020204" pitchFamily="34" charset="0"/>
              <a:buChar char="•"/>
            </a:pPr>
            <a:r>
              <a:rPr lang="fr-FR" sz="1600" dirty="0">
                <a:cs typeface="Arial" panose="020B0604020202020204" pitchFamily="34" charset="0"/>
              </a:rPr>
              <a:t>Le vert pour la profondeur</a:t>
            </a:r>
          </a:p>
          <a:p>
            <a:pPr marL="72000" lvl="1"/>
            <a:endParaRPr lang="fr-FR" sz="1600" dirty="0">
              <a:cs typeface="Arial" panose="020B0604020202020204" pitchFamily="34" charset="0"/>
            </a:endParaRPr>
          </a:p>
          <a:p>
            <a:pPr marL="72000"/>
            <a:r>
              <a:rPr lang="fr-FR" sz="1600" dirty="0">
                <a:cs typeface="Arial" panose="020B0604020202020204" pitchFamily="34" charset="0"/>
              </a:rPr>
              <a:t>Utilisez l’outil « pousser/tirer » pour abaisser la partie de la pièce à supprimer. Ce qui réalisera une entaille.</a:t>
            </a:r>
          </a:p>
          <a:p>
            <a:pPr marL="72000"/>
            <a:endParaRPr lang="fr-FR" sz="1600" dirty="0">
              <a:cs typeface="Arial" panose="020B0604020202020204" pitchFamily="34" charset="0"/>
            </a:endParaRPr>
          </a:p>
          <a:p>
            <a:pPr marL="72000" algn="ctr"/>
            <a:r>
              <a:rPr lang="fr-FR" b="1" dirty="0">
                <a:cs typeface="Arial" panose="020B0604020202020204" pitchFamily="34" charset="0"/>
              </a:rPr>
              <a:t>Convertir les surface en éléments</a:t>
            </a:r>
          </a:p>
          <a:p>
            <a:pPr marL="72000" algn="ctr"/>
            <a:endParaRPr lang="fr-FR" b="1" dirty="0">
              <a:cs typeface="Arial" panose="020B0604020202020204" pitchFamily="34" charset="0"/>
            </a:endParaRPr>
          </a:p>
          <a:p>
            <a:pPr marL="72000"/>
            <a:r>
              <a:rPr lang="fr-FR" sz="1600" dirty="0">
                <a:cs typeface="Arial" panose="020B0604020202020204" pitchFamily="34" charset="0"/>
              </a:rPr>
              <a:t>Pour convertir plusieurs surfaces en un seul élément, sélectionnez l'ensemble de la pièce que vous souhaitez convertir, puis cliquez sur l'icône située à droite du sélecteur. Pour finaliser, validez en cliquant sur "Créer" dans le menu qui s'affiche.</a:t>
            </a: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r>
              <a:rPr lang="fr-FR" b="1" dirty="0">
                <a:cs typeface="Arial" panose="020B0604020202020204" pitchFamily="34" charset="0"/>
              </a:rPr>
              <a:t>Les raccourcis à connaitre :</a:t>
            </a:r>
          </a:p>
          <a:p>
            <a:pPr marL="72000" indent="-425236">
              <a:buFont typeface="Arial" panose="020B0604020202020204" pitchFamily="34" charset="0"/>
              <a:buChar char="•"/>
            </a:pPr>
            <a:endParaRPr lang="fr-FR" sz="1600" dirty="0">
              <a:cs typeface="Arial" panose="020B0604020202020204" pitchFamily="34" charset="0"/>
            </a:endParaRPr>
          </a:p>
          <a:p>
            <a:pPr marL="72000"/>
            <a:r>
              <a:rPr lang="fr-FR" sz="1600" b="1" i="1" dirty="0">
                <a:cs typeface="Arial" panose="020B0604020202020204" pitchFamily="34" charset="0"/>
              </a:rPr>
              <a:t>Copier/coller </a:t>
            </a:r>
            <a:r>
              <a:rPr lang="fr-FR" sz="1600" dirty="0">
                <a:cs typeface="Arial" panose="020B0604020202020204" pitchFamily="34" charset="0"/>
              </a:rPr>
              <a:t>(pour répliquer après sélection d’un élément) :</a:t>
            </a:r>
          </a:p>
          <a:p>
            <a:pPr marL="72000" indent="-425236">
              <a:buFont typeface="Wingdings" panose="05000000000000000000" pitchFamily="2" charset="2"/>
              <a:buChar char="ü"/>
            </a:pPr>
            <a:r>
              <a:rPr lang="fr-FR" sz="1600" dirty="0">
                <a:cs typeface="Arial" panose="020B0604020202020204" pitchFamily="34" charset="0"/>
              </a:rPr>
              <a:t>Maintenez la touche CTRL et appuyez sur la touche V</a:t>
            </a:r>
          </a:p>
          <a:p>
            <a:pPr marL="72000" indent="-425236">
              <a:buFont typeface="Wingdings" panose="05000000000000000000" pitchFamily="2" charset="2"/>
              <a:buChar char="ü"/>
            </a:pPr>
            <a:r>
              <a:rPr lang="fr-FR" sz="1600" dirty="0">
                <a:cs typeface="Arial" panose="020B0604020202020204" pitchFamily="34" charset="0"/>
              </a:rPr>
              <a:t>Continuez de maintenir CTRL et appuyez sur touche C</a:t>
            </a:r>
          </a:p>
          <a:p>
            <a:pPr marL="72000"/>
            <a:endParaRPr lang="fr-FR" sz="1600" dirty="0">
              <a:cs typeface="Arial" panose="020B0604020202020204" pitchFamily="34" charset="0"/>
            </a:endParaRPr>
          </a:p>
          <a:p>
            <a:pPr marL="72000"/>
            <a:r>
              <a:rPr lang="fr-FR" sz="1600" b="1" i="1" dirty="0">
                <a:cs typeface="Arial" panose="020B0604020202020204" pitchFamily="34" charset="0"/>
              </a:rPr>
              <a:t>Revenir en arrière </a:t>
            </a:r>
            <a:r>
              <a:rPr lang="fr-FR" sz="1600" dirty="0">
                <a:cs typeface="Arial" panose="020B0604020202020204" pitchFamily="34" charset="0"/>
              </a:rPr>
              <a:t>(après une erreur, une mauvaise manipulation) :</a:t>
            </a:r>
          </a:p>
          <a:p>
            <a:pPr marL="72000" indent="-354365">
              <a:buFontTx/>
              <a:buChar char="-"/>
            </a:pPr>
            <a:endParaRPr lang="fr-FR" sz="1600" dirty="0">
              <a:cs typeface="Arial" panose="020B0604020202020204" pitchFamily="34" charset="0"/>
            </a:endParaRPr>
          </a:p>
          <a:p>
            <a:pPr marL="72000" indent="-425236">
              <a:buFont typeface="Wingdings" panose="05000000000000000000" pitchFamily="2" charset="2"/>
              <a:buChar char="ü"/>
            </a:pPr>
            <a:r>
              <a:rPr lang="fr-FR" sz="1600" dirty="0">
                <a:cs typeface="Arial" panose="020B0604020202020204" pitchFamily="34" charset="0"/>
              </a:rPr>
              <a:t>Maintenez la touche CTRL et appuyez sur la touche Z</a:t>
            </a:r>
          </a:p>
          <a:p>
            <a:pPr marL="72000"/>
            <a:endParaRPr lang="fr-FR" sz="1600" b="1" i="1" dirty="0">
              <a:cs typeface="Arial" panose="020B0604020202020204" pitchFamily="34" charset="0"/>
            </a:endParaRPr>
          </a:p>
          <a:p>
            <a:pPr marL="72000"/>
            <a:r>
              <a:rPr lang="fr-FR" sz="1600" b="1" i="1" dirty="0">
                <a:cs typeface="Arial" panose="020B0604020202020204" pitchFamily="34" charset="0"/>
              </a:rPr>
              <a:t>Retournez à l’action annulée </a:t>
            </a:r>
            <a:r>
              <a:rPr lang="fr-FR" sz="1600" dirty="0">
                <a:cs typeface="Arial" panose="020B0604020202020204" pitchFamily="34" charset="0"/>
              </a:rPr>
              <a:t>(Si revenir en arrière a été effectué par erreur) :</a:t>
            </a:r>
          </a:p>
          <a:p>
            <a:pPr marL="72000" indent="-354365">
              <a:buFont typeface="Wingdings" panose="05000000000000000000" pitchFamily="2" charset="2"/>
              <a:buChar char="ü"/>
            </a:pPr>
            <a:r>
              <a:rPr lang="fr-FR" sz="1600" dirty="0">
                <a:cs typeface="Arial" panose="020B0604020202020204" pitchFamily="34" charset="0"/>
              </a:rPr>
              <a:t>Maintenez la touche CTRL et appuyez sur la touche Y</a:t>
            </a:r>
          </a:p>
          <a:p>
            <a:pPr marL="72000" indent="-354365">
              <a:buFont typeface="Wingdings" panose="05000000000000000000" pitchFamily="2" charset="2"/>
              <a:buChar char="ü"/>
            </a:pPr>
            <a:endParaRPr lang="fr-FR" sz="1600" dirty="0">
              <a:cs typeface="Arial" panose="020B0604020202020204" pitchFamily="34" charset="0"/>
            </a:endParaRPr>
          </a:p>
          <a:p>
            <a:pPr marL="72000" indent="-354365">
              <a:buFont typeface="Wingdings" panose="05000000000000000000" pitchFamily="2" charset="2"/>
              <a:buChar char="ü"/>
            </a:pPr>
            <a:endParaRPr lang="fr-FR" sz="1600" dirty="0">
              <a:cs typeface="Arial" panose="020B0604020202020204" pitchFamily="34" charset="0"/>
            </a:endParaRPr>
          </a:p>
          <a:p>
            <a:pPr marL="72000" indent="-354365">
              <a:buFont typeface="Wingdings" panose="05000000000000000000" pitchFamily="2" charset="2"/>
              <a:buChar char="ü"/>
            </a:pPr>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8" name="Picture 7"/>
          <p:cNvPicPr>
            <a:picLocks noChangeAspect="1"/>
          </p:cNvPicPr>
          <p:nvPr/>
        </p:nvPicPr>
        <p:blipFill>
          <a:blip r:embed="rId2">
            <a:duotone>
              <a:schemeClr val="bg2">
                <a:shade val="45000"/>
                <a:satMod val="135000"/>
              </a:schemeClr>
              <a:prstClr val="white"/>
            </a:duotone>
          </a:blip>
          <a:stretch>
            <a:fillRect/>
          </a:stretch>
        </p:blipFill>
        <p:spPr>
          <a:xfrm>
            <a:off x="12492925" y="1746909"/>
            <a:ext cx="1167453" cy="1118647"/>
          </a:xfrm>
          <a:prstGeom prst="rect">
            <a:avLst/>
          </a:prstGeom>
        </p:spPr>
      </p:pic>
      <p:sp>
        <p:nvSpPr>
          <p:cNvPr id="9" name="Rectangle 8"/>
          <p:cNvSpPr/>
          <p:nvPr/>
        </p:nvSpPr>
        <p:spPr>
          <a:xfrm>
            <a:off x="11213630" y="3009296"/>
            <a:ext cx="3726044" cy="338554"/>
          </a:xfrm>
          <a:prstGeom prst="rect">
            <a:avLst/>
          </a:prstGeom>
        </p:spPr>
        <p:txBody>
          <a:bodyPr wrap="square">
            <a:spAutoFit/>
          </a:bodyPr>
          <a:lstStyle/>
          <a:p>
            <a:pPr algn="ctr"/>
            <a:r>
              <a:rPr lang="fr-FR" sz="1600" dirty="0"/>
              <a:t>l’outil « ligne »</a:t>
            </a:r>
          </a:p>
        </p:txBody>
      </p:sp>
      <p:pic>
        <p:nvPicPr>
          <p:cNvPr id="10" name="Picture 9"/>
          <p:cNvPicPr>
            <a:picLocks noChangeAspect="1"/>
          </p:cNvPicPr>
          <p:nvPr/>
        </p:nvPicPr>
        <p:blipFill>
          <a:blip r:embed="rId3">
            <a:grayscl/>
          </a:blip>
          <a:stretch>
            <a:fillRect/>
          </a:stretch>
        </p:blipFill>
        <p:spPr>
          <a:xfrm>
            <a:off x="346024" y="1634502"/>
            <a:ext cx="3356185" cy="3741551"/>
          </a:xfrm>
          <a:prstGeom prst="rect">
            <a:avLst/>
          </a:prstGeom>
        </p:spPr>
      </p:pic>
      <p:pic>
        <p:nvPicPr>
          <p:cNvPr id="11" name="Picture 10"/>
          <p:cNvPicPr>
            <a:picLocks noChangeAspect="1"/>
          </p:cNvPicPr>
          <p:nvPr/>
        </p:nvPicPr>
        <p:blipFill>
          <a:blip r:embed="rId4">
            <a:grayscl/>
          </a:blip>
          <a:stretch>
            <a:fillRect/>
          </a:stretch>
        </p:blipFill>
        <p:spPr>
          <a:xfrm>
            <a:off x="379484" y="5955261"/>
            <a:ext cx="3289266" cy="3830477"/>
          </a:xfrm>
          <a:prstGeom prst="rect">
            <a:avLst/>
          </a:prstGeom>
        </p:spPr>
      </p:pic>
      <p:sp>
        <p:nvSpPr>
          <p:cNvPr id="12" name="Rectangle 11"/>
          <p:cNvSpPr/>
          <p:nvPr/>
        </p:nvSpPr>
        <p:spPr>
          <a:xfrm>
            <a:off x="175977" y="5515273"/>
            <a:ext cx="3763201" cy="302262"/>
          </a:xfrm>
          <a:prstGeom prst="rect">
            <a:avLst/>
          </a:prstGeom>
        </p:spPr>
        <p:txBody>
          <a:bodyPr wrap="square">
            <a:spAutoFit/>
          </a:bodyPr>
          <a:lstStyle/>
          <a:p>
            <a:pPr algn="ctr"/>
            <a:r>
              <a:rPr lang="fr-FR" sz="1364" dirty="0"/>
              <a:t>Pièce tracée</a:t>
            </a:r>
          </a:p>
        </p:txBody>
      </p:sp>
      <p:sp>
        <p:nvSpPr>
          <p:cNvPr id="13" name="Rectangle 12"/>
          <p:cNvSpPr/>
          <p:nvPr/>
        </p:nvSpPr>
        <p:spPr>
          <a:xfrm>
            <a:off x="209436" y="9923464"/>
            <a:ext cx="3763201" cy="512191"/>
          </a:xfrm>
          <a:prstGeom prst="rect">
            <a:avLst/>
          </a:prstGeom>
        </p:spPr>
        <p:txBody>
          <a:bodyPr wrap="square">
            <a:spAutoFit/>
          </a:bodyPr>
          <a:lstStyle/>
          <a:p>
            <a:pPr algn="ctr"/>
            <a:r>
              <a:rPr lang="fr-FR" sz="1364" dirty="0"/>
              <a:t>Pièce après l’utilisation </a:t>
            </a:r>
          </a:p>
          <a:p>
            <a:pPr algn="ctr"/>
            <a:r>
              <a:rPr lang="fr-FR" sz="1364" dirty="0"/>
              <a:t>du « pousser/ tirer »</a:t>
            </a:r>
          </a:p>
        </p:txBody>
      </p:sp>
      <p:pic>
        <p:nvPicPr>
          <p:cNvPr id="2" name="Picture 1">
            <a:extLst>
              <a:ext uri="{FF2B5EF4-FFF2-40B4-BE49-F238E27FC236}">
                <a16:creationId xmlns:a16="http://schemas.microsoft.com/office/drawing/2014/main" id="{9D679FEA-02AF-4A3A-826A-F16E56A3389B}"/>
              </a:ext>
            </a:extLst>
          </p:cNvPr>
          <p:cNvPicPr>
            <a:picLocks noChangeAspect="1"/>
          </p:cNvPicPr>
          <p:nvPr/>
        </p:nvPicPr>
        <p:blipFill>
          <a:blip r:embed="rId5">
            <a:grayscl/>
            <a:extLst>
              <a:ext uri="{BEBA8EAE-BF5A-486C-A8C5-ECC9F3942E4B}">
                <a14:imgProps xmlns:a14="http://schemas.microsoft.com/office/drawing/2010/main">
                  <a14:imgLayer r:embed="rId6">
                    <a14:imgEffect>
                      <a14:sharpenSoften amount="25000"/>
                    </a14:imgEffect>
                    <a14:imgEffect>
                      <a14:brightnessContrast contrast="20000"/>
                    </a14:imgEffect>
                  </a14:imgLayer>
                </a14:imgProps>
              </a:ext>
            </a:extLst>
          </a:blip>
          <a:stretch>
            <a:fillRect/>
          </a:stretch>
        </p:blipFill>
        <p:spPr>
          <a:xfrm>
            <a:off x="4691959" y="8307041"/>
            <a:ext cx="1370173" cy="1966601"/>
          </a:xfrm>
          <a:prstGeom prst="rect">
            <a:avLst/>
          </a:prstGeom>
        </p:spPr>
      </p:pic>
    </p:spTree>
    <p:extLst>
      <p:ext uri="{BB962C8B-B14F-4D97-AF65-F5344CB8AC3E}">
        <p14:creationId xmlns:p14="http://schemas.microsoft.com/office/powerpoint/2010/main" val="34667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lvl="1" algn="ctr"/>
            <a:endParaRPr lang="fr-FR" b="1" dirty="0"/>
          </a:p>
          <a:p>
            <a:pPr lvl="1" algn="ctr"/>
            <a:endParaRPr lang="fr-FR" b="1" dirty="0"/>
          </a:p>
          <a:p>
            <a:pPr marL="72000" lvl="1" algn="ctr"/>
            <a:r>
              <a:rPr lang="fr-FR" b="1" dirty="0"/>
              <a:t>Instructions</a:t>
            </a:r>
          </a:p>
          <a:p>
            <a:pPr marL="72000" algn="ctr"/>
            <a:endParaRPr lang="fr-FR" dirty="0"/>
          </a:p>
          <a:p>
            <a:pPr marL="72000" algn="ctr"/>
            <a:r>
              <a:rPr lang="fr-FR" sz="1600" b="1" dirty="0"/>
              <a:t>Réaliser les six pièces du dessous de plats, à partir du plans et de la vue en perspective</a:t>
            </a:r>
            <a:r>
              <a:rPr lang="fr-FR" sz="1600" dirty="0"/>
              <a:t>.</a:t>
            </a:r>
          </a:p>
        </p:txBody>
      </p:sp>
      <p:sp>
        <p:nvSpPr>
          <p:cNvPr id="18" name="Rectangle 17"/>
          <p:cNvSpPr/>
          <p:nvPr/>
        </p:nvSpPr>
        <p:spPr>
          <a:xfrm>
            <a:off x="142517" y="1398671"/>
            <a:ext cx="3763202" cy="9221210"/>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algn="ctr"/>
            <a:r>
              <a:rPr lang="fr-FR" b="1" i="1" dirty="0">
                <a:latin typeface="+mj-lt"/>
                <a:cs typeface="Arial" panose="020B0604020202020204" pitchFamily="34" charset="0"/>
              </a:rPr>
              <a:t>Raccourcis clavier utiles</a:t>
            </a:r>
          </a:p>
          <a:p>
            <a:endParaRPr lang="fr-FR" sz="1600" b="1" i="1" dirty="0">
              <a:latin typeface="+mj-lt"/>
              <a:cs typeface="Arial" panose="020B0604020202020204" pitchFamily="34" charset="0"/>
            </a:endParaRPr>
          </a:p>
          <a:p>
            <a:pPr marL="72000"/>
            <a:r>
              <a:rPr lang="fr-FR" sz="1600" b="1" i="1" dirty="0">
                <a:latin typeface="+mj-lt"/>
                <a:cs typeface="Arial" panose="020B0604020202020204" pitchFamily="34" charset="0"/>
              </a:rPr>
              <a:t>Copier/coller </a:t>
            </a:r>
            <a:r>
              <a:rPr lang="fr-FR" sz="1600" dirty="0">
                <a:latin typeface="+mj-lt"/>
                <a:cs typeface="Arial" panose="020B0604020202020204" pitchFamily="34" charset="0"/>
              </a:rPr>
              <a:t>(pour répliquer après sélection d’un élément) :</a:t>
            </a:r>
          </a:p>
          <a:p>
            <a:pPr marL="72000" indent="-425236">
              <a:buFont typeface="Wingdings" panose="05000000000000000000" pitchFamily="2" charset="2"/>
              <a:buChar char="ü"/>
            </a:pPr>
            <a:r>
              <a:rPr lang="fr-FR" sz="1600" dirty="0">
                <a:latin typeface="+mj-lt"/>
                <a:cs typeface="Arial" panose="020B0604020202020204" pitchFamily="34" charset="0"/>
              </a:rPr>
              <a:t>Maintenez la touche CTRL et appuyez sur la touche V</a:t>
            </a:r>
          </a:p>
          <a:p>
            <a:pPr marL="72000" indent="-425236">
              <a:buFont typeface="Wingdings" panose="05000000000000000000" pitchFamily="2" charset="2"/>
              <a:buChar char="ü"/>
            </a:pPr>
            <a:r>
              <a:rPr lang="fr-FR" sz="1600" dirty="0">
                <a:latin typeface="+mj-lt"/>
                <a:cs typeface="Arial" panose="020B0604020202020204" pitchFamily="34" charset="0"/>
              </a:rPr>
              <a:t>Continuez de maintenir CTRL et appuyez sur touche C</a:t>
            </a:r>
          </a:p>
          <a:p>
            <a:pPr marL="72000"/>
            <a:endParaRPr lang="fr-FR" sz="1600" dirty="0">
              <a:latin typeface="+mj-lt"/>
              <a:cs typeface="Arial" panose="020B0604020202020204" pitchFamily="34" charset="0"/>
            </a:endParaRPr>
          </a:p>
          <a:p>
            <a:pPr marL="72000"/>
            <a:r>
              <a:rPr lang="fr-FR" sz="1600" b="1" i="1" dirty="0">
                <a:latin typeface="+mj-lt"/>
                <a:cs typeface="Arial" panose="020B0604020202020204" pitchFamily="34" charset="0"/>
              </a:rPr>
              <a:t>Revenir en arrière </a:t>
            </a:r>
            <a:r>
              <a:rPr lang="fr-FR" sz="1600" dirty="0">
                <a:latin typeface="+mj-lt"/>
                <a:cs typeface="Arial" panose="020B0604020202020204" pitchFamily="34" charset="0"/>
              </a:rPr>
              <a:t>(après une erreur, une mauvaise manipulation) :</a:t>
            </a:r>
          </a:p>
          <a:p>
            <a:pPr marL="72000" indent="-354365">
              <a:buFontTx/>
              <a:buChar char="-"/>
            </a:pPr>
            <a:endParaRPr lang="fr-FR" sz="1600" dirty="0">
              <a:latin typeface="+mj-lt"/>
              <a:cs typeface="Arial" panose="020B0604020202020204" pitchFamily="34" charset="0"/>
            </a:endParaRPr>
          </a:p>
          <a:p>
            <a:pPr marL="72000" indent="-425236">
              <a:buFont typeface="Wingdings" panose="05000000000000000000" pitchFamily="2" charset="2"/>
              <a:buChar char="ü"/>
            </a:pPr>
            <a:r>
              <a:rPr lang="fr-FR" sz="1600" dirty="0">
                <a:latin typeface="+mj-lt"/>
                <a:cs typeface="Arial" panose="020B0604020202020204" pitchFamily="34" charset="0"/>
              </a:rPr>
              <a:t>Maintenez la touche CTRL et appuyez sur la touche Z</a:t>
            </a:r>
          </a:p>
          <a:p>
            <a:pPr marL="72000"/>
            <a:endParaRPr lang="fr-FR" sz="1600" b="1" i="1" dirty="0">
              <a:latin typeface="+mj-lt"/>
              <a:cs typeface="Arial" panose="020B0604020202020204" pitchFamily="34" charset="0"/>
            </a:endParaRPr>
          </a:p>
          <a:p>
            <a:pPr marL="72000"/>
            <a:r>
              <a:rPr lang="fr-FR" sz="1600" b="1" i="1" dirty="0">
                <a:latin typeface="+mj-lt"/>
                <a:cs typeface="Arial" panose="020B0604020202020204" pitchFamily="34" charset="0"/>
              </a:rPr>
              <a:t>Retournez à l’action annulée </a:t>
            </a:r>
            <a:r>
              <a:rPr lang="fr-FR" sz="1600" dirty="0">
                <a:latin typeface="+mj-lt"/>
                <a:cs typeface="Arial" panose="020B0604020202020204" pitchFamily="34" charset="0"/>
              </a:rPr>
              <a:t>(Si revenir en arrière a été effectué par erreur) :</a:t>
            </a:r>
          </a:p>
          <a:p>
            <a:pPr marL="72000" indent="-354365">
              <a:buFont typeface="Wingdings" panose="05000000000000000000" pitchFamily="2" charset="2"/>
              <a:buChar char="ü"/>
            </a:pPr>
            <a:r>
              <a:rPr lang="fr-FR" sz="1600" dirty="0">
                <a:latin typeface="+mj-lt"/>
                <a:cs typeface="Arial" panose="020B0604020202020204" pitchFamily="34" charset="0"/>
              </a:rPr>
              <a:t>Maintenez la touche CTRL et appuyez sur la touche Y</a:t>
            </a:r>
          </a:p>
          <a:p>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b="1" dirty="0"/>
          </a:p>
          <a:p>
            <a:pPr algn="ctr"/>
            <a:r>
              <a:rPr lang="fr-FR" b="1" dirty="0"/>
              <a:t>Les Outils à utiliser</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Les bases du logiciel sketchup</a:t>
            </a:r>
          </a:p>
        </p:txBody>
      </p:sp>
      <p:graphicFrame>
        <p:nvGraphicFramePr>
          <p:cNvPr id="9" name="Table 8"/>
          <p:cNvGraphicFramePr>
            <a:graphicFrameLocks noGrp="1"/>
          </p:cNvGraphicFramePr>
          <p:nvPr>
            <p:extLst>
              <p:ext uri="{D42A27DB-BD31-4B8C-83A1-F6EECF244321}">
                <p14:modId xmlns:p14="http://schemas.microsoft.com/office/powerpoint/2010/main" val="1168172424"/>
              </p:ext>
            </p:extLst>
          </p:nvPr>
        </p:nvGraphicFramePr>
        <p:xfrm>
          <a:off x="4073235" y="3067199"/>
          <a:ext cx="6989930" cy="5062646"/>
        </p:xfrm>
        <a:graphic>
          <a:graphicData uri="http://schemas.openxmlformats.org/drawingml/2006/table">
            <a:tbl>
              <a:tblPr firstRow="1" bandRow="1">
                <a:tableStyleId>{5940675A-B579-460E-94D1-54222C63F5DA}</a:tableStyleId>
              </a:tblPr>
              <a:tblGrid>
                <a:gridCol w="2329976">
                  <a:extLst>
                    <a:ext uri="{9D8B030D-6E8A-4147-A177-3AD203B41FA5}">
                      <a16:colId xmlns:a16="http://schemas.microsoft.com/office/drawing/2014/main" val="3455752132"/>
                    </a:ext>
                  </a:extLst>
                </a:gridCol>
                <a:gridCol w="1164989">
                  <a:extLst>
                    <a:ext uri="{9D8B030D-6E8A-4147-A177-3AD203B41FA5}">
                      <a16:colId xmlns:a16="http://schemas.microsoft.com/office/drawing/2014/main" val="3876051945"/>
                    </a:ext>
                  </a:extLst>
                </a:gridCol>
                <a:gridCol w="1354578">
                  <a:extLst>
                    <a:ext uri="{9D8B030D-6E8A-4147-A177-3AD203B41FA5}">
                      <a16:colId xmlns:a16="http://schemas.microsoft.com/office/drawing/2014/main" val="3901393172"/>
                    </a:ext>
                  </a:extLst>
                </a:gridCol>
                <a:gridCol w="2140387">
                  <a:extLst>
                    <a:ext uri="{9D8B030D-6E8A-4147-A177-3AD203B41FA5}">
                      <a16:colId xmlns:a16="http://schemas.microsoft.com/office/drawing/2014/main" val="1286169430"/>
                    </a:ext>
                  </a:extLst>
                </a:gridCol>
              </a:tblGrid>
              <a:tr h="702768">
                <a:tc gridSpan="4">
                  <a:txBody>
                    <a:bodyPr/>
                    <a:lstStyle/>
                    <a:p>
                      <a:pPr marL="239" algn="ctr"/>
                      <a:r>
                        <a:rPr lang="fr-FR" sz="1500" dirty="0"/>
                        <a:t>Critères</a:t>
                      </a:r>
                      <a:r>
                        <a:rPr lang="fr-FR" sz="1500" baseline="0" dirty="0"/>
                        <a:t> d’</a:t>
                      </a:r>
                      <a:r>
                        <a:rPr lang="fr-FR" sz="1500" dirty="0"/>
                        <a:t>évaluation </a:t>
                      </a:r>
                      <a:endParaRPr lang="fr-FR" sz="1400" dirty="0"/>
                    </a:p>
                  </a:txBody>
                  <a:tcPr marL="113395" marR="113395" marT="56698" marB="56698" anchor="ctr">
                    <a:solidFill>
                      <a:schemeClr val="bg2"/>
                    </a:solidFill>
                  </a:tcPr>
                </a:tc>
                <a:tc hMerge="1">
                  <a:txBody>
                    <a:bodyPr/>
                    <a:lstStyle/>
                    <a:p>
                      <a:pPr algn="ctr"/>
                      <a:endParaRPr lang="fr-FR" sz="1200" dirty="0">
                        <a:latin typeface="Arial" panose="020B0604020202020204" pitchFamily="34" charset="0"/>
                        <a:cs typeface="Arial" panose="020B0604020202020204" pitchFamily="34" charset="0"/>
                      </a:endParaRPr>
                    </a:p>
                  </a:txBody>
                  <a:tcPr anchor="ctr"/>
                </a:tc>
                <a:tc hMerge="1">
                  <a:txBody>
                    <a:bodyPr/>
                    <a:lstStyle/>
                    <a:p>
                      <a:pPr algn="ctr"/>
                      <a:endParaRPr lang="fr-FR" sz="1200" dirty="0">
                        <a:latin typeface="Arial" panose="020B0604020202020204" pitchFamily="34" charset="0"/>
                        <a:cs typeface="Arial" panose="020B0604020202020204" pitchFamily="34" charset="0"/>
                      </a:endParaRPr>
                    </a:p>
                  </a:txBody>
                  <a:tcPr anchor="ctr"/>
                </a:tc>
                <a:tc hMerge="1">
                  <a:txBody>
                    <a:bodyPr/>
                    <a:lstStyle/>
                    <a:p>
                      <a:pPr algn="ctr"/>
                      <a:endParaRPr lang="fr-FR"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88420128"/>
                  </a:ext>
                </a:extLst>
              </a:tr>
              <a:tr h="702768">
                <a:tc>
                  <a:txBody>
                    <a:bodyPr/>
                    <a:lstStyle/>
                    <a:p>
                      <a:pPr algn="ctr"/>
                      <a:r>
                        <a:rPr lang="fr-FR" sz="1500" dirty="0"/>
                        <a:t>Il y a 6 éléments (pas des surfaces)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3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- 0,5</a:t>
                      </a:r>
                      <a:r>
                        <a:rPr lang="fr-FR" sz="1500" baseline="0" dirty="0"/>
                        <a:t> par pièce manquante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446822418"/>
                  </a:ext>
                </a:extLst>
              </a:tr>
              <a:tr h="702768">
                <a:tc>
                  <a:txBody>
                    <a:bodyPr/>
                    <a:lstStyle/>
                    <a:p>
                      <a:pPr algn="ctr"/>
                      <a:r>
                        <a:rPr lang="fr-FR" sz="1500" dirty="0"/>
                        <a:t>Les 6 pièces sont aux cotes </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6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- 1  par pièce mal</a:t>
                      </a:r>
                      <a:r>
                        <a:rPr lang="fr-FR" sz="1500" baseline="0" dirty="0"/>
                        <a:t> cotée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86667615"/>
                  </a:ext>
                </a:extLst>
              </a:tr>
              <a:tr h="702768">
                <a:tc>
                  <a:txBody>
                    <a:bodyPr/>
                    <a:lstStyle/>
                    <a:p>
                      <a:pPr algn="ctr"/>
                      <a:r>
                        <a:rPr lang="fr-FR" sz="1500" dirty="0"/>
                        <a:t>Les 6 pièces ont des entailles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3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- 0,5 par entailles</a:t>
                      </a:r>
                      <a:r>
                        <a:rPr lang="fr-FR" sz="1500" baseline="0" dirty="0"/>
                        <a:t> erronées ou absentes</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783962960"/>
                  </a:ext>
                </a:extLst>
              </a:tr>
              <a:tr h="702768">
                <a:tc>
                  <a:txBody>
                    <a:bodyPr/>
                    <a:lstStyle/>
                    <a:p>
                      <a:pPr algn="ctr"/>
                      <a:r>
                        <a:rPr lang="fr-FR" sz="1500" dirty="0"/>
                        <a:t>Les entailles sont aux cotes </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6points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a:t>
                      </a:r>
                      <a:r>
                        <a:rPr lang="fr-FR" sz="1500" baseline="0" dirty="0"/>
                        <a:t> 1 par erreur ou absence d’entaille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397930868"/>
                  </a:ext>
                </a:extLst>
              </a:tr>
              <a:tr h="846038">
                <a:tc>
                  <a:txBody>
                    <a:bodyPr/>
                    <a:lstStyle/>
                    <a:p>
                      <a:pPr algn="ctr"/>
                      <a:r>
                        <a:rPr lang="fr-FR" sz="1500" dirty="0"/>
                        <a:t>Le dessin est exploitable</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2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a:t>
                      </a:r>
                      <a:r>
                        <a:rPr lang="fr-FR" sz="1500" baseline="0" dirty="0"/>
                        <a:t> 2 si pièces chevauchées ou non mesurables</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504234483"/>
                  </a:ext>
                </a:extLst>
              </a:tr>
              <a:tr h="702768">
                <a:tc>
                  <a:txBody>
                    <a:bodyPr/>
                    <a:lstStyle/>
                    <a:p>
                      <a:pPr algn="ctr"/>
                      <a:r>
                        <a:rPr lang="fr-FR" sz="1500" dirty="0"/>
                        <a:t>Note</a:t>
                      </a:r>
                      <a:r>
                        <a:rPr lang="fr-FR" sz="1500" baseline="0" dirty="0"/>
                        <a:t>  :</a:t>
                      </a:r>
                      <a:endParaRPr lang="fr-FR" sz="1500" dirty="0">
                        <a:latin typeface="Arial" panose="020B0604020202020204" pitchFamily="34" charset="0"/>
                        <a:cs typeface="Arial" panose="020B0604020202020204" pitchFamily="34" charset="0"/>
                      </a:endParaRPr>
                    </a:p>
                  </a:txBody>
                  <a:tcPr marL="113395" marR="113395" marT="56698" marB="56698" anchor="ctr"/>
                </a:tc>
                <a:tc gridSpan="2">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hMerge="1">
                  <a:txBody>
                    <a:bodyPr/>
                    <a:lstStyle/>
                    <a:p>
                      <a:endParaRPr lang="fr-FR"/>
                    </a:p>
                  </a:txBody>
                  <a:tcP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906106307"/>
                  </a:ext>
                </a:extLst>
              </a:tr>
            </a:tbl>
          </a:graphicData>
        </a:graphic>
      </p:graphicFrame>
      <p:pic>
        <p:nvPicPr>
          <p:cNvPr id="10" name="Picture 9"/>
          <p:cNvPicPr>
            <a:picLocks noChangeAspect="1"/>
          </p:cNvPicPr>
          <p:nvPr/>
        </p:nvPicPr>
        <p:blipFill>
          <a:blip r:embed="rId2">
            <a:duotone>
              <a:schemeClr val="bg2">
                <a:shade val="45000"/>
                <a:satMod val="135000"/>
              </a:schemeClr>
              <a:prstClr val="white"/>
            </a:duotone>
          </a:blip>
          <a:stretch>
            <a:fillRect/>
          </a:stretch>
        </p:blipFill>
        <p:spPr>
          <a:xfrm>
            <a:off x="12403882" y="7705316"/>
            <a:ext cx="1167453" cy="1118647"/>
          </a:xfrm>
          <a:prstGeom prst="rect">
            <a:avLst/>
          </a:prstGeom>
        </p:spPr>
      </p:pic>
      <p:sp>
        <p:nvSpPr>
          <p:cNvPr id="11" name="Rectangle 10"/>
          <p:cNvSpPr/>
          <p:nvPr/>
        </p:nvSpPr>
        <p:spPr>
          <a:xfrm>
            <a:off x="11258972" y="8990414"/>
            <a:ext cx="3582179" cy="369332"/>
          </a:xfrm>
          <a:prstGeom prst="rect">
            <a:avLst/>
          </a:prstGeom>
        </p:spPr>
        <p:txBody>
          <a:bodyPr wrap="square">
            <a:spAutoFit/>
          </a:bodyPr>
          <a:lstStyle/>
          <a:p>
            <a:pPr algn="ctr"/>
            <a:r>
              <a:rPr lang="fr-FR" dirty="0"/>
              <a:t>l’outil « ligne »</a:t>
            </a:r>
          </a:p>
        </p:txBody>
      </p:sp>
      <p:pic>
        <p:nvPicPr>
          <p:cNvPr id="12" name="Picture 11"/>
          <p:cNvPicPr>
            <a:picLocks noChangeAspect="1"/>
          </p:cNvPicPr>
          <p:nvPr/>
        </p:nvPicPr>
        <p:blipFill>
          <a:blip r:embed="rId3">
            <a:duotone>
              <a:schemeClr val="bg2">
                <a:shade val="45000"/>
                <a:satMod val="135000"/>
              </a:schemeClr>
              <a:prstClr val="white"/>
            </a:duotone>
          </a:blip>
          <a:stretch>
            <a:fillRect/>
          </a:stretch>
        </p:blipFill>
        <p:spPr>
          <a:xfrm>
            <a:off x="12455067" y="5181591"/>
            <a:ext cx="1262130" cy="1257859"/>
          </a:xfrm>
          <a:prstGeom prst="rect">
            <a:avLst/>
          </a:prstGeom>
        </p:spPr>
      </p:pic>
      <p:pic>
        <p:nvPicPr>
          <p:cNvPr id="13" name="Picture 12"/>
          <p:cNvPicPr>
            <a:picLocks noChangeAspect="1"/>
          </p:cNvPicPr>
          <p:nvPr/>
        </p:nvPicPr>
        <p:blipFill>
          <a:blip r:embed="rId4">
            <a:duotone>
              <a:schemeClr val="bg2">
                <a:shade val="45000"/>
                <a:satMod val="135000"/>
              </a:schemeClr>
              <a:prstClr val="white"/>
            </a:duotone>
          </a:blip>
          <a:stretch>
            <a:fillRect/>
          </a:stretch>
        </p:blipFill>
        <p:spPr>
          <a:xfrm>
            <a:off x="12403882" y="2698644"/>
            <a:ext cx="1364498" cy="1177091"/>
          </a:xfrm>
          <a:prstGeom prst="rect">
            <a:avLst/>
          </a:prstGeom>
        </p:spPr>
      </p:pic>
      <p:sp>
        <p:nvSpPr>
          <p:cNvPr id="14" name="Rectangle 13"/>
          <p:cNvSpPr/>
          <p:nvPr/>
        </p:nvSpPr>
        <p:spPr>
          <a:xfrm>
            <a:off x="11357495" y="3990873"/>
            <a:ext cx="3582179" cy="369332"/>
          </a:xfrm>
          <a:prstGeom prst="rect">
            <a:avLst/>
          </a:prstGeom>
        </p:spPr>
        <p:txBody>
          <a:bodyPr wrap="square">
            <a:spAutoFit/>
          </a:bodyPr>
          <a:lstStyle/>
          <a:p>
            <a:pPr algn="ctr"/>
            <a:r>
              <a:rPr lang="fr-FR" dirty="0"/>
              <a:t>l’outil « rectangle »</a:t>
            </a:r>
          </a:p>
        </p:txBody>
      </p:sp>
      <p:sp>
        <p:nvSpPr>
          <p:cNvPr id="15" name="Rectangle 14"/>
          <p:cNvSpPr/>
          <p:nvPr/>
        </p:nvSpPr>
        <p:spPr>
          <a:xfrm>
            <a:off x="11357495" y="6554588"/>
            <a:ext cx="3582179" cy="369332"/>
          </a:xfrm>
          <a:prstGeom prst="rect">
            <a:avLst/>
          </a:prstGeom>
        </p:spPr>
        <p:txBody>
          <a:bodyPr wrap="square">
            <a:spAutoFit/>
          </a:bodyPr>
          <a:lstStyle/>
          <a:p>
            <a:pPr algn="ctr"/>
            <a:r>
              <a:rPr lang="fr-FR" dirty="0"/>
              <a:t>l’outil « pousser/Tirer »</a:t>
            </a:r>
          </a:p>
        </p:txBody>
      </p:sp>
      <p:sp>
        <p:nvSpPr>
          <p:cNvPr id="16" name="Rounded Rectangle 15"/>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1/2</a:t>
            </a:r>
          </a:p>
        </p:txBody>
      </p:sp>
      <p:sp>
        <p:nvSpPr>
          <p:cNvPr id="21" name="Rectangle 20"/>
          <p:cNvSpPr/>
          <p:nvPr/>
        </p:nvSpPr>
        <p:spPr>
          <a:xfrm>
            <a:off x="142516" y="1393657"/>
            <a:ext cx="3763201" cy="2630285"/>
          </a:xfrm>
          <a:prstGeom prst="rect">
            <a:avLst/>
          </a:prstGeom>
          <a:solidFill>
            <a:schemeClr val="bg1"/>
          </a:solid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72000"/>
            <a:r>
              <a:rPr lang="fr-FR" dirty="0">
                <a:cs typeface="Arial" panose="020B0604020202020204" pitchFamily="34" charset="0"/>
              </a:rPr>
              <a:t>Nom : 		……………………… </a:t>
            </a:r>
          </a:p>
          <a:p>
            <a:pPr marL="72000"/>
            <a:endParaRPr lang="fr-FR" dirty="0">
              <a:cs typeface="Arial" panose="020B0604020202020204" pitchFamily="34" charset="0"/>
            </a:endParaRPr>
          </a:p>
          <a:p>
            <a:pPr marL="72000"/>
            <a:r>
              <a:rPr lang="fr-FR" dirty="0">
                <a:cs typeface="Arial" panose="020B0604020202020204" pitchFamily="34" charset="0"/>
              </a:rPr>
              <a:t>Prénom : 	………………………</a:t>
            </a:r>
          </a:p>
          <a:p>
            <a:pPr marL="72000"/>
            <a:endParaRPr lang="fr-FR" dirty="0">
              <a:cs typeface="Arial" panose="020B0604020202020204" pitchFamily="34" charset="0"/>
            </a:endParaRPr>
          </a:p>
          <a:p>
            <a:pPr marL="72000"/>
            <a:r>
              <a:rPr lang="fr-FR" dirty="0">
                <a:cs typeface="Arial" panose="020B0604020202020204" pitchFamily="34" charset="0"/>
              </a:rPr>
              <a:t>Classe : 	………………………</a:t>
            </a:r>
          </a:p>
          <a:p>
            <a:pPr marL="72000"/>
            <a:endParaRPr lang="fr-FR" dirty="0">
              <a:cs typeface="Arial" panose="020B0604020202020204" pitchFamily="34" charset="0"/>
            </a:endParaRPr>
          </a:p>
          <a:p>
            <a:pPr marL="72000"/>
            <a:r>
              <a:rPr lang="fr-FR" dirty="0">
                <a:cs typeface="Arial" panose="020B0604020202020204" pitchFamily="34" charset="0"/>
              </a:rPr>
              <a:t>Note : 		…………………../20</a:t>
            </a:r>
          </a:p>
        </p:txBody>
      </p:sp>
    </p:spTree>
    <p:extLst>
      <p:ext uri="{BB962C8B-B14F-4D97-AF65-F5344CB8AC3E}">
        <p14:creationId xmlns:p14="http://schemas.microsoft.com/office/powerpoint/2010/main" val="3484961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2605</Words>
  <Application>Microsoft Office PowerPoint</Application>
  <PresentationFormat>Custom</PresentationFormat>
  <Paragraphs>486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Comic Sans MS</vt:lpstr>
      <vt:lpstr>Courier New</vt:lpstr>
      <vt:lpstr>JetBrains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Du Chevreuil</dc:creator>
  <cp:lastModifiedBy>Kevin Du Chevreuil</cp:lastModifiedBy>
  <cp:revision>17</cp:revision>
  <dcterms:created xsi:type="dcterms:W3CDTF">2024-12-25T12:38:59Z</dcterms:created>
  <dcterms:modified xsi:type="dcterms:W3CDTF">2025-01-11T18:13:06Z</dcterms:modified>
</cp:coreProperties>
</file>