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332" r:id="rId3"/>
    <p:sldId id="328" r:id="rId4"/>
    <p:sldId id="330" r:id="rId5"/>
    <p:sldId id="329" r:id="rId6"/>
    <p:sldId id="331" r:id="rId7"/>
    <p:sldId id="333" r:id="rId8"/>
    <p:sldId id="334" r:id="rId9"/>
    <p:sldId id="335" r:id="rId10"/>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61" autoAdjust="0"/>
    <p:restoredTop sz="94660"/>
  </p:normalViewPr>
  <p:slideViewPr>
    <p:cSldViewPr snapToGrid="0">
      <p:cViewPr varScale="1">
        <p:scale>
          <a:sx n="61" d="100"/>
          <a:sy n="61" d="100"/>
        </p:scale>
        <p:origin x="372" y="90"/>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11/01/2025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11/01/2025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11/01/2025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11/01/2025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11/01/2025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11/01/2025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11/01/2025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11/01/2025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11/01/2025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Documents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de l’ouvrage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Désignations et repères des éléments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Ajout complémentaire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Etude des assemblages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d’un projet de menuiserie simple.</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L’ouvrage est réalisable avec des outils à main. Il permet également d’accompagner les élèves jusqu’à l’utilisation des machines.</a:t>
            </a: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peint, imprimé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dessous de plat</a:t>
            </a:r>
          </a:p>
        </p:txBody>
      </p:sp>
    </p:spTree>
    <p:extLst>
      <p:ext uri="{BB962C8B-B14F-4D97-AF65-F5344CB8AC3E}">
        <p14:creationId xmlns:p14="http://schemas.microsoft.com/office/powerpoint/2010/main" val="128375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désignations et repères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dessous de plat</a:t>
            </a:r>
          </a:p>
        </p:txBody>
      </p:sp>
      <p:sp>
        <p:nvSpPr>
          <p:cNvPr id="8" name="Rectangle 7"/>
          <p:cNvSpPr/>
          <p:nvPr/>
        </p:nvSpPr>
        <p:spPr>
          <a:xfrm>
            <a:off x="9332337" y="10105695"/>
            <a:ext cx="5607337"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9332339" y="9148605"/>
            <a:ext cx="142523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0757577" y="9148605"/>
            <a:ext cx="4182098"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Support ordinateur en contreplaqué</a:t>
            </a:r>
          </a:p>
        </p:txBody>
      </p:sp>
      <p:sp>
        <p:nvSpPr>
          <p:cNvPr id="11" name="Rectangle 10"/>
          <p:cNvSpPr/>
          <p:nvPr/>
        </p:nvSpPr>
        <p:spPr>
          <a:xfrm>
            <a:off x="9332344" y="9631054"/>
            <a:ext cx="3277014"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Effect>
                      <a14:brightnessContrast bright="20000" contrast="40000"/>
                    </a14:imgEffect>
                  </a14:imgLayer>
                </a14:imgProps>
              </a:ext>
            </a:extLst>
          </a:blip>
          <a:stretch>
            <a:fillRect/>
          </a:stretch>
        </p:blipFill>
        <p:spPr>
          <a:xfrm>
            <a:off x="9652439" y="9182454"/>
            <a:ext cx="828029" cy="397029"/>
          </a:xfrm>
          <a:prstGeom prst="rect">
            <a:avLst/>
          </a:prstGeom>
          <a:ln w="57150">
            <a:noFill/>
          </a:ln>
        </p:spPr>
      </p:pic>
      <p:pic>
        <p:nvPicPr>
          <p:cNvPr id="2" name="Picture 1">
            <a:extLst>
              <a:ext uri="{FF2B5EF4-FFF2-40B4-BE49-F238E27FC236}">
                <a16:creationId xmlns:a16="http://schemas.microsoft.com/office/drawing/2014/main" id="{876DCC12-7280-4308-B576-0994AB2F669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84078" y="1365351"/>
            <a:ext cx="10937275" cy="6942864"/>
          </a:xfrm>
          <a:prstGeom prst="rect">
            <a:avLst/>
          </a:prstGeom>
        </p:spPr>
      </p:pic>
      <p:grpSp>
        <p:nvGrpSpPr>
          <p:cNvPr id="4" name="Group 3">
            <a:extLst>
              <a:ext uri="{FF2B5EF4-FFF2-40B4-BE49-F238E27FC236}">
                <a16:creationId xmlns:a16="http://schemas.microsoft.com/office/drawing/2014/main" id="{DD1F893E-D0E7-4246-8C4F-31691C8D837C}"/>
              </a:ext>
            </a:extLst>
          </p:cNvPr>
          <p:cNvGrpSpPr/>
          <p:nvPr/>
        </p:nvGrpSpPr>
        <p:grpSpPr>
          <a:xfrm>
            <a:off x="10272983" y="5720526"/>
            <a:ext cx="3726044" cy="3064759"/>
            <a:chOff x="11213630" y="5626384"/>
            <a:chExt cx="3613670" cy="2911952"/>
          </a:xfrm>
        </p:grpSpPr>
        <p:sp>
          <p:nvSpPr>
            <p:cNvPr id="31" name="Rectangle 30"/>
            <p:cNvSpPr/>
            <p:nvPr/>
          </p:nvSpPr>
          <p:spPr>
            <a:xfrm>
              <a:off x="11213630" y="5626384"/>
              <a:ext cx="3613670" cy="581783"/>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pic>
          <p:nvPicPr>
            <p:cNvPr id="3" name="Picture 2">
              <a:extLst>
                <a:ext uri="{FF2B5EF4-FFF2-40B4-BE49-F238E27FC236}">
                  <a16:creationId xmlns:a16="http://schemas.microsoft.com/office/drawing/2014/main" id="{7C9A4C08-3028-4C6B-BA56-4D43EF9CFDE1}"/>
                </a:ext>
              </a:extLst>
            </p:cNvPr>
            <p:cNvPicPr>
              <a:picLocks noChangeAspect="1"/>
            </p:cNvPicPr>
            <p:nvPr/>
          </p:nvPicPr>
          <p:blipFill>
            <a:blip r:embed="rId6"/>
            <a:stretch>
              <a:fillRect/>
            </a:stretch>
          </p:blipFill>
          <p:spPr>
            <a:xfrm>
              <a:off x="11213630" y="6236653"/>
              <a:ext cx="3613670" cy="2301683"/>
            </a:xfrm>
            <a:prstGeom prst="rect">
              <a:avLst/>
            </a:prstGeom>
            <a:ln w="38100">
              <a:solidFill>
                <a:schemeClr val="tx1"/>
              </a:solidFill>
            </a:ln>
          </p:spPr>
        </p:pic>
      </p:grpSp>
    </p:spTree>
    <p:extLst>
      <p:ext uri="{BB962C8B-B14F-4D97-AF65-F5344CB8AC3E}">
        <p14:creationId xmlns:p14="http://schemas.microsoft.com/office/powerpoint/2010/main" val="295753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a:t>
            </a:r>
            <a:r>
              <a:rPr lang="fr-FR" sz="4000" b="1" dirty="0" err="1">
                <a:solidFill>
                  <a:schemeClr val="tx1"/>
                </a:solidFill>
                <a:latin typeface="Comic Sans MS" panose="030F0702030302020204" pitchFamily="66" charset="0"/>
                <a:ea typeface="JetBrains Mono" panose="02000009000000000000" pitchFamily="49" charset="0"/>
                <a:cs typeface="Arial" panose="020B0604020202020204" pitchFamily="34" charset="0"/>
              </a:rPr>
              <a:t>matérieux</a:t>
            </a: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composites bois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94908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cs typeface="Arial" panose="020B0604020202020204" pitchFamily="34" charset="0"/>
              </a:rPr>
              <a:t>Un atelier de menuiserie spécialisé dans la fabrication de mobilier souhaite réaliser un dessous de plat avec des outils à main pour une fête organisée par la mairie, qui met en valeur le travail artisanal. </a:t>
            </a:r>
          </a:p>
          <a:p>
            <a:pPr marL="72000"/>
            <a:endParaRPr lang="fr-FR" sz="1600" dirty="0">
              <a:cs typeface="Arial" panose="020B0604020202020204" pitchFamily="34" charset="0"/>
            </a:endParaRPr>
          </a:p>
          <a:p>
            <a:pPr marL="72000"/>
            <a:r>
              <a:rPr lang="fr-FR" sz="1600" dirty="0">
                <a:cs typeface="Arial" panose="020B0604020202020204" pitchFamily="34" charset="0"/>
              </a:rPr>
              <a:t>Cet ouvrage doit répondre à certaines exigences : être esthétique, fonctionnel, et illustrer des techniques traditionnelles de menuiserie.</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spTree>
    <p:extLst>
      <p:ext uri="{BB962C8B-B14F-4D97-AF65-F5344CB8AC3E}">
        <p14:creationId xmlns:p14="http://schemas.microsoft.com/office/powerpoint/2010/main" val="428562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b="1" dirty="0">
                <a:cs typeface="Arial" panose="020B0604020202020204" pitchFamily="34" charset="0"/>
              </a:rPr>
              <a:t>Les deux grandes familles d’arbres</a:t>
            </a:r>
          </a:p>
          <a:p>
            <a:pPr marL="72000"/>
            <a:endParaRPr lang="fr-FR" sz="1600" dirty="0">
              <a:cs typeface="Arial" panose="020B0604020202020204" pitchFamily="34" charset="0"/>
            </a:endParaRPr>
          </a:p>
          <a:p>
            <a:pPr marL="72000"/>
            <a:r>
              <a:rPr lang="fr-FR" sz="1600" dirty="0">
                <a:cs typeface="Arial" panose="020B0604020202020204" pitchFamily="34" charset="0"/>
              </a:rPr>
              <a:t>Il existe deux grandes catégories d'arbres :</a:t>
            </a:r>
          </a:p>
          <a:p>
            <a:pPr marL="72000"/>
            <a:endParaRPr lang="fr-FR" sz="1600" dirty="0">
              <a:cs typeface="Arial" panose="020B0604020202020204" pitchFamily="34" charset="0"/>
            </a:endParaRPr>
          </a:p>
          <a:p>
            <a:pPr marL="72000"/>
            <a:r>
              <a:rPr lang="fr-FR" sz="1600" b="1" dirty="0">
                <a:cs typeface="Arial" panose="020B0604020202020204" pitchFamily="34" charset="0"/>
              </a:rPr>
              <a:t>Les feuillus et les résineux.</a:t>
            </a:r>
          </a:p>
          <a:p>
            <a:pPr marL="72000"/>
            <a:endParaRPr lang="fr-FR" sz="1600" b="1" dirty="0">
              <a:cs typeface="Arial" panose="020B0604020202020204" pitchFamily="34" charset="0"/>
            </a:endParaRPr>
          </a:p>
          <a:p>
            <a:pPr marL="72000"/>
            <a:r>
              <a:rPr lang="fr-FR" sz="1600" b="1" dirty="0">
                <a:cs typeface="Arial" panose="020B0604020202020204" pitchFamily="34" charset="0"/>
              </a:rPr>
              <a:t>Les feuillus </a:t>
            </a:r>
            <a:r>
              <a:rPr lang="fr-FR" sz="1600" dirty="0">
                <a:cs typeface="Arial" panose="020B0604020202020204" pitchFamily="34" charset="0"/>
              </a:rPr>
              <a:t>possèdent des feuilles qu'ils perdent généralement à partir automne, on les appelle des arbres à feuilles caduques. Les essences de feuillus comprennent des bois tels que le chêne, le hêtre, le frêne, et le merisier. Ces bois, souvent durs et denses, sont privilégiés en menuiserie pour leur résistance et leur durabilité, ce qui en fait d'excellents choix pour le mobilier, les parquets, et les escaliers.</a:t>
            </a:r>
          </a:p>
          <a:p>
            <a:pPr marL="72000"/>
            <a:endParaRPr lang="fr-FR" sz="1600" dirty="0">
              <a:cs typeface="Arial" panose="020B0604020202020204" pitchFamily="34" charset="0"/>
            </a:endParaRPr>
          </a:p>
          <a:p>
            <a:pPr marL="72000"/>
            <a:r>
              <a:rPr lang="fr-FR" sz="1600" b="1" dirty="0">
                <a:cs typeface="Arial" panose="020B0604020202020204" pitchFamily="34" charset="0"/>
              </a:rPr>
              <a:t>Les résineux</a:t>
            </a:r>
            <a:r>
              <a:rPr lang="fr-FR" sz="1600" dirty="0">
                <a:cs typeface="Arial" panose="020B0604020202020204" pitchFamily="34" charset="0"/>
              </a:rPr>
              <a:t>, également appelés conifères, produisent des cônes (les pommes de pin). Ils ont des « feuilles » sous forme d’aiguilles qu'ils conservent toute l'année, ce sont donc des arbres à feuillage persistant. Les principales essences de résineux utilisées en menuiserie incluent le pin, l’épicéa et le sapin. Moins denses que les feuillus, ils sont faciles à travailler et largement employés pour les charpentes, le lambris, les pergolas et d'autres éléments de construction.</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Les dates d’abatage</a:t>
            </a:r>
          </a:p>
          <a:p>
            <a:endParaRPr lang="fr-FR" sz="1600" dirty="0">
              <a:cs typeface="Arial" panose="020B0604020202020204" pitchFamily="34" charset="0"/>
            </a:endParaRPr>
          </a:p>
          <a:p>
            <a:r>
              <a:rPr lang="fr-FR" sz="1600" dirty="0">
                <a:cs typeface="Arial" panose="020B0604020202020204" pitchFamily="34" charset="0"/>
              </a:rPr>
              <a:t> </a:t>
            </a:r>
          </a:p>
          <a:p>
            <a:r>
              <a:rPr lang="fr-FR" sz="1600" b="1" dirty="0">
                <a:cs typeface="Arial" panose="020B0604020202020204" pitchFamily="34" charset="0"/>
              </a:rPr>
              <a:t>L’abattage des feuillus </a:t>
            </a:r>
            <a:r>
              <a:rPr lang="fr-FR" sz="1600" dirty="0">
                <a:cs typeface="Arial" panose="020B0604020202020204" pitchFamily="34" charset="0"/>
              </a:rPr>
              <a:t>se fait généralement en automne ou en hiver, lorsque la sève est descendue. Le bois abattu à cette période présente plusieurs avantages : il est moins vulnérable aux attaques d’insectes et de champignons, car la teneur en sucre dans la sève est plus faible, ce qui réduit son attractivité pour les nuisibles. De plus, la teneur en eau est moindre, permettant de réduire les coûts de séchage et de transport. </a:t>
            </a:r>
          </a:p>
          <a:p>
            <a:endParaRPr lang="fr-FR" sz="1600" dirty="0">
              <a:cs typeface="Arial" panose="020B0604020202020204" pitchFamily="34" charset="0"/>
            </a:endParaRPr>
          </a:p>
          <a:p>
            <a:r>
              <a:rPr lang="fr-FR" sz="1600" dirty="0">
                <a:cs typeface="Arial" panose="020B0604020202020204" pitchFamily="34" charset="0"/>
              </a:rPr>
              <a:t>    </a:t>
            </a:r>
            <a:r>
              <a:rPr lang="fr-FR" sz="1600" b="1" dirty="0">
                <a:cs typeface="Arial" panose="020B0604020202020204" pitchFamily="34" charset="0"/>
              </a:rPr>
              <a:t>L’abattage des résineux </a:t>
            </a:r>
            <a:r>
              <a:rPr lang="fr-FR" sz="1600" dirty="0">
                <a:cs typeface="Arial" panose="020B0604020202020204" pitchFamily="34" charset="0"/>
              </a:rPr>
              <a:t>dépend des conditions d’accessibilité, comme la présence de neige ou la saison des pluies, car ces éléments peuvent affecter le transport dans les forêts de montagne où les résineux sont fréquents. Contrairement aux feuillus, les résineux nécessitent souvent des traitements avec des insecticides ou des fongicides pour résister aux attaques des insectes xylophages (qui se nourrissent de bois) et des champignons lignivores.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pic>
        <p:nvPicPr>
          <p:cNvPr id="9" name="Image 9">
            <a:extLst>
              <a:ext uri="{FF2B5EF4-FFF2-40B4-BE49-F238E27FC236}">
                <a16:creationId xmlns:a16="http://schemas.microsoft.com/office/drawing/2014/main" id="{28975481-448B-45A7-922A-778FF7381242}"/>
              </a:ext>
            </a:extLst>
          </p:cNvPr>
          <p:cNvPicPr>
            <a:picLocks noChangeAspect="1"/>
          </p:cNvPicPr>
          <p:nvPr/>
        </p:nvPicPr>
        <p:blipFill>
          <a:blip r:embed="rId2">
            <a:grayscl/>
          </a:blip>
          <a:stretch>
            <a:fillRect/>
          </a:stretch>
        </p:blipFill>
        <p:spPr>
          <a:xfrm>
            <a:off x="5000200" y="1246909"/>
            <a:ext cx="2546344" cy="3968674"/>
          </a:xfrm>
          <a:prstGeom prst="rect">
            <a:avLst/>
          </a:prstGeom>
        </p:spPr>
      </p:pic>
      <p:pic>
        <p:nvPicPr>
          <p:cNvPr id="10" name="Image 10">
            <a:extLst>
              <a:ext uri="{FF2B5EF4-FFF2-40B4-BE49-F238E27FC236}">
                <a16:creationId xmlns:a16="http://schemas.microsoft.com/office/drawing/2014/main" id="{E8255E3B-5826-47B1-9F34-612B22A4D743}"/>
              </a:ext>
            </a:extLst>
          </p:cNvPr>
          <p:cNvPicPr>
            <a:picLocks noChangeAspect="1"/>
          </p:cNvPicPr>
          <p:nvPr/>
        </p:nvPicPr>
        <p:blipFill>
          <a:blip r:embed="rId3">
            <a:grayscl/>
          </a:blip>
          <a:stretch>
            <a:fillRect/>
          </a:stretch>
        </p:blipFill>
        <p:spPr>
          <a:xfrm>
            <a:off x="5088053" y="5387824"/>
            <a:ext cx="2299506" cy="4336511"/>
          </a:xfrm>
          <a:prstGeom prst="rect">
            <a:avLst/>
          </a:prstGeom>
        </p:spPr>
      </p:pic>
      <p:cxnSp>
        <p:nvCxnSpPr>
          <p:cNvPr id="11" name="Connecteur droit 12">
            <a:extLst>
              <a:ext uri="{FF2B5EF4-FFF2-40B4-BE49-F238E27FC236}">
                <a16:creationId xmlns:a16="http://schemas.microsoft.com/office/drawing/2014/main" id="{150A6416-57EB-49B9-BB0A-17851EA08739}"/>
              </a:ext>
            </a:extLst>
          </p:cNvPr>
          <p:cNvCxnSpPr>
            <a:cxnSpLocks/>
            <a:stCxn id="17" idx="0"/>
            <a:endCxn id="17" idx="2"/>
          </p:cNvCxnSpPr>
          <p:nvPr/>
        </p:nvCxnSpPr>
        <p:spPr>
          <a:xfrm>
            <a:off x="7559675" y="179881"/>
            <a:ext cx="0" cy="10440000"/>
          </a:xfrm>
          <a:prstGeom prst="line">
            <a:avLst/>
          </a:prstGeom>
          <a:ln w="57150"/>
        </p:spPr>
        <p:style>
          <a:lnRef idx="3">
            <a:schemeClr val="dk1"/>
          </a:lnRef>
          <a:fillRef idx="0">
            <a:schemeClr val="dk1"/>
          </a:fillRef>
          <a:effectRef idx="2">
            <a:schemeClr val="dk1"/>
          </a:effectRef>
          <a:fontRef idx="minor">
            <a:schemeClr val="tx1"/>
          </a:fontRef>
        </p:style>
      </p:cxnSp>
      <p:pic>
        <p:nvPicPr>
          <p:cNvPr id="12" name="Image 15">
            <a:extLst>
              <a:ext uri="{FF2B5EF4-FFF2-40B4-BE49-F238E27FC236}">
                <a16:creationId xmlns:a16="http://schemas.microsoft.com/office/drawing/2014/main" id="{CDCE11F9-970B-4B97-B739-9E04AA563E94}"/>
              </a:ext>
            </a:extLst>
          </p:cNvPr>
          <p:cNvPicPr>
            <a:picLocks noChangeAspect="1"/>
          </p:cNvPicPr>
          <p:nvPr/>
        </p:nvPicPr>
        <p:blipFill>
          <a:blip r:embed="rId4">
            <a:grayscl/>
          </a:blip>
          <a:stretch>
            <a:fillRect/>
          </a:stretch>
        </p:blipFill>
        <p:spPr>
          <a:xfrm>
            <a:off x="7821892" y="1390649"/>
            <a:ext cx="2224518" cy="3937653"/>
          </a:xfrm>
          <a:prstGeom prst="rect">
            <a:avLst/>
          </a:prstGeom>
        </p:spPr>
      </p:pic>
      <p:pic>
        <p:nvPicPr>
          <p:cNvPr id="13" name="Image 16">
            <a:extLst>
              <a:ext uri="{FF2B5EF4-FFF2-40B4-BE49-F238E27FC236}">
                <a16:creationId xmlns:a16="http://schemas.microsoft.com/office/drawing/2014/main" id="{A2C7F6D9-CF26-472F-84B6-280F423FD52B}"/>
              </a:ext>
            </a:extLst>
          </p:cNvPr>
          <p:cNvPicPr>
            <a:picLocks noChangeAspect="1"/>
          </p:cNvPicPr>
          <p:nvPr/>
        </p:nvPicPr>
        <p:blipFill>
          <a:blip r:embed="rId5">
            <a:grayscl/>
          </a:blip>
          <a:stretch>
            <a:fillRect/>
          </a:stretch>
        </p:blipFill>
        <p:spPr>
          <a:xfrm>
            <a:off x="7821892" y="5387824"/>
            <a:ext cx="2103504" cy="4447737"/>
          </a:xfrm>
          <a:prstGeom prst="rect">
            <a:avLst/>
          </a:prstGeom>
        </p:spPr>
      </p:pic>
      <p:sp>
        <p:nvSpPr>
          <p:cNvPr id="14" name="Rectangle 13">
            <a:extLst>
              <a:ext uri="{FF2B5EF4-FFF2-40B4-BE49-F238E27FC236}">
                <a16:creationId xmlns:a16="http://schemas.microsoft.com/office/drawing/2014/main" id="{F430A173-CA77-491E-9BA0-C98B0E02636C}"/>
              </a:ext>
            </a:extLst>
          </p:cNvPr>
          <p:cNvSpPr/>
          <p:nvPr/>
        </p:nvSpPr>
        <p:spPr>
          <a:xfrm>
            <a:off x="4236219" y="2246927"/>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270" rtlCol="0" anchor="ctr"/>
          <a:lstStyle/>
          <a:p>
            <a:pPr algn="ctr"/>
            <a:r>
              <a:rPr lang="fr-FR" sz="3037" dirty="0"/>
              <a:t>Reconnaître un feuillu</a:t>
            </a:r>
          </a:p>
        </p:txBody>
      </p:sp>
      <p:sp>
        <p:nvSpPr>
          <p:cNvPr id="15" name="Rectangle 14">
            <a:extLst>
              <a:ext uri="{FF2B5EF4-FFF2-40B4-BE49-F238E27FC236}">
                <a16:creationId xmlns:a16="http://schemas.microsoft.com/office/drawing/2014/main" id="{4C2D5B34-A1FB-4019-80C8-BE33FF67B9DE}"/>
              </a:ext>
            </a:extLst>
          </p:cNvPr>
          <p:cNvSpPr/>
          <p:nvPr/>
        </p:nvSpPr>
        <p:spPr>
          <a:xfrm>
            <a:off x="10235515" y="2246926"/>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 rtlCol="0" anchor="ctr"/>
          <a:lstStyle/>
          <a:p>
            <a:pPr algn="ctr"/>
            <a:r>
              <a:rPr lang="fr-FR" sz="3037" dirty="0"/>
              <a:t>Reconnaitre un résineux</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356513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L’Intelligence artificielle contre l’intelligence réelle !</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53988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cs typeface="Arial" panose="020B0604020202020204" pitchFamily="34" charset="0"/>
              </a:rPr>
              <a:t>Un atelier de menuiserie spécialisé dans la fabrication de mobilier souhaite réaliser un dessous de plat avec des outils à main pour une fête organisée par la mairie, qui met en valeur le travail artisanal. </a:t>
            </a:r>
          </a:p>
          <a:p>
            <a:pPr marL="72000"/>
            <a:endParaRPr lang="fr-FR" sz="1600" dirty="0">
              <a:cs typeface="Arial" panose="020B0604020202020204" pitchFamily="34" charset="0"/>
            </a:endParaRPr>
          </a:p>
          <a:p>
            <a:pPr marL="72000"/>
            <a:r>
              <a:rPr lang="fr-FR" sz="1600" dirty="0">
                <a:cs typeface="Arial" panose="020B0604020202020204" pitchFamily="34" charset="0"/>
              </a:rPr>
              <a:t>Cet ouvrage doit répondre à certaines exigences : être esthétique, fonctionnel, et illustrer des techniques traditionnelles de menuiserie.</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spTree>
    <p:extLst>
      <p:ext uri="{BB962C8B-B14F-4D97-AF65-F5344CB8AC3E}">
        <p14:creationId xmlns:p14="http://schemas.microsoft.com/office/powerpoint/2010/main" val="306332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b="1" dirty="0">
                <a:cs typeface="Arial" panose="020B0604020202020204" pitchFamily="34" charset="0"/>
              </a:rPr>
              <a:t>Les deux grandes familles d’arbres</a:t>
            </a:r>
          </a:p>
          <a:p>
            <a:pPr marL="72000"/>
            <a:endParaRPr lang="fr-FR" sz="1600" dirty="0">
              <a:cs typeface="Arial" panose="020B0604020202020204" pitchFamily="34" charset="0"/>
            </a:endParaRPr>
          </a:p>
          <a:p>
            <a:pPr marL="72000"/>
            <a:r>
              <a:rPr lang="fr-FR" sz="1600" dirty="0">
                <a:cs typeface="Arial" panose="020B0604020202020204" pitchFamily="34" charset="0"/>
              </a:rPr>
              <a:t>Il existe deux grandes catégories d'arbres :</a:t>
            </a:r>
          </a:p>
          <a:p>
            <a:pPr marL="72000"/>
            <a:endParaRPr lang="fr-FR" sz="1600" dirty="0">
              <a:cs typeface="Arial" panose="020B0604020202020204" pitchFamily="34" charset="0"/>
            </a:endParaRPr>
          </a:p>
          <a:p>
            <a:pPr marL="72000"/>
            <a:r>
              <a:rPr lang="fr-FR" sz="1600" b="1" dirty="0">
                <a:cs typeface="Arial" panose="020B0604020202020204" pitchFamily="34" charset="0"/>
              </a:rPr>
              <a:t>Les feuillus et les résineux.</a:t>
            </a:r>
          </a:p>
          <a:p>
            <a:pPr marL="72000"/>
            <a:endParaRPr lang="fr-FR" sz="1600" b="1" dirty="0">
              <a:cs typeface="Arial" panose="020B0604020202020204" pitchFamily="34" charset="0"/>
            </a:endParaRPr>
          </a:p>
          <a:p>
            <a:pPr marL="72000"/>
            <a:r>
              <a:rPr lang="fr-FR" sz="1600" b="1" dirty="0">
                <a:cs typeface="Arial" panose="020B0604020202020204" pitchFamily="34" charset="0"/>
              </a:rPr>
              <a:t>Les feuillus </a:t>
            </a:r>
            <a:r>
              <a:rPr lang="fr-FR" sz="1600" dirty="0">
                <a:cs typeface="Arial" panose="020B0604020202020204" pitchFamily="34" charset="0"/>
              </a:rPr>
              <a:t>possèdent des feuilles qu'ils perdent généralement à partir automne, on les appelle des arbres à feuilles caduques. Les essences de feuillus comprennent des bois tels que le chêne, le hêtre, le frêne, et le merisier. Ces bois, souvent durs et denses, sont privilégiés en menuiserie pour leur résistance et leur durabilité, ce qui en fait d'excellents choix pour le mobilier, les parquets, et les escaliers.</a:t>
            </a:r>
          </a:p>
          <a:p>
            <a:pPr marL="72000"/>
            <a:endParaRPr lang="fr-FR" sz="1600" dirty="0">
              <a:cs typeface="Arial" panose="020B0604020202020204" pitchFamily="34" charset="0"/>
            </a:endParaRPr>
          </a:p>
          <a:p>
            <a:pPr marL="72000"/>
            <a:r>
              <a:rPr lang="fr-FR" sz="1600" b="1" dirty="0">
                <a:cs typeface="Arial" panose="020B0604020202020204" pitchFamily="34" charset="0"/>
              </a:rPr>
              <a:t>Les résineux</a:t>
            </a:r>
            <a:r>
              <a:rPr lang="fr-FR" sz="1600" dirty="0">
                <a:cs typeface="Arial" panose="020B0604020202020204" pitchFamily="34" charset="0"/>
              </a:rPr>
              <a:t>, également appelés conifères, produisent des cônes (les pommes de pin). Ils ont des « feuilles » sous forme d’aiguilles qu'ils conservent toute l'année, ce sont donc des arbres à feuillage persistant. Les principales essences de résineux utilisées en menuiserie incluent le pin, l’épicéa et le sapin. Moins denses que les feuillus, ils sont faciles à travailler et largement employés pour les charpentes, le lambris, les pergolas et d'autres éléments de construction.</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Les dates d’abatage</a:t>
            </a:r>
          </a:p>
          <a:p>
            <a:endParaRPr lang="fr-FR" sz="1600" dirty="0">
              <a:cs typeface="Arial" panose="020B0604020202020204" pitchFamily="34" charset="0"/>
            </a:endParaRPr>
          </a:p>
          <a:p>
            <a:r>
              <a:rPr lang="fr-FR" sz="1600" dirty="0">
                <a:cs typeface="Arial" panose="020B0604020202020204" pitchFamily="34" charset="0"/>
              </a:rPr>
              <a:t> </a:t>
            </a:r>
          </a:p>
          <a:p>
            <a:r>
              <a:rPr lang="fr-FR" sz="1600" b="1" dirty="0">
                <a:cs typeface="Arial" panose="020B0604020202020204" pitchFamily="34" charset="0"/>
              </a:rPr>
              <a:t>L’abattage des feuillus </a:t>
            </a:r>
            <a:r>
              <a:rPr lang="fr-FR" sz="1600" dirty="0">
                <a:cs typeface="Arial" panose="020B0604020202020204" pitchFamily="34" charset="0"/>
              </a:rPr>
              <a:t>se fait généralement en automne ou en hiver, lorsque la sève est descendue. Le bois abattu à cette période présente plusieurs avantages : il est moins vulnérable aux attaques d’insectes et de champignons, car la teneur en sucre dans la sève est plus faible, ce qui réduit son attractivité pour les nuisibles. De plus, la teneur en eau est moindre, permettant de réduire les coûts de séchage et de transport. </a:t>
            </a:r>
          </a:p>
          <a:p>
            <a:endParaRPr lang="fr-FR" sz="1600" dirty="0">
              <a:cs typeface="Arial" panose="020B0604020202020204" pitchFamily="34" charset="0"/>
            </a:endParaRPr>
          </a:p>
          <a:p>
            <a:r>
              <a:rPr lang="fr-FR" sz="1600" dirty="0">
                <a:cs typeface="Arial" panose="020B0604020202020204" pitchFamily="34" charset="0"/>
              </a:rPr>
              <a:t>    </a:t>
            </a:r>
            <a:r>
              <a:rPr lang="fr-FR" sz="1600" b="1" dirty="0">
                <a:cs typeface="Arial" panose="020B0604020202020204" pitchFamily="34" charset="0"/>
              </a:rPr>
              <a:t>L’abattage des résineux </a:t>
            </a:r>
            <a:r>
              <a:rPr lang="fr-FR" sz="1600" dirty="0">
                <a:cs typeface="Arial" panose="020B0604020202020204" pitchFamily="34" charset="0"/>
              </a:rPr>
              <a:t>dépend des conditions d’accessibilité, comme la présence de neige ou la saison des pluies, car ces éléments peuvent affecter le transport dans les forêts de montagne où les résineux sont fréquents. Contrairement aux feuillus, les résineux nécessitent souvent des traitements avec des insecticides ou des fongicides pour résister aux attaques des insectes xylophages (qui se nourrissent de bois) et des champignons lignivores.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l’I.R</a:t>
            </a:r>
          </a:p>
        </p:txBody>
      </p:sp>
      <p:pic>
        <p:nvPicPr>
          <p:cNvPr id="9" name="Image 9">
            <a:extLst>
              <a:ext uri="{FF2B5EF4-FFF2-40B4-BE49-F238E27FC236}">
                <a16:creationId xmlns:a16="http://schemas.microsoft.com/office/drawing/2014/main" id="{28975481-448B-45A7-922A-778FF7381242}"/>
              </a:ext>
            </a:extLst>
          </p:cNvPr>
          <p:cNvPicPr>
            <a:picLocks noChangeAspect="1"/>
          </p:cNvPicPr>
          <p:nvPr/>
        </p:nvPicPr>
        <p:blipFill>
          <a:blip r:embed="rId2">
            <a:grayscl/>
          </a:blip>
          <a:stretch>
            <a:fillRect/>
          </a:stretch>
        </p:blipFill>
        <p:spPr>
          <a:xfrm>
            <a:off x="5000200" y="1246909"/>
            <a:ext cx="2546344" cy="3968674"/>
          </a:xfrm>
          <a:prstGeom prst="rect">
            <a:avLst/>
          </a:prstGeom>
        </p:spPr>
      </p:pic>
      <p:pic>
        <p:nvPicPr>
          <p:cNvPr id="10" name="Image 10">
            <a:extLst>
              <a:ext uri="{FF2B5EF4-FFF2-40B4-BE49-F238E27FC236}">
                <a16:creationId xmlns:a16="http://schemas.microsoft.com/office/drawing/2014/main" id="{E8255E3B-5826-47B1-9F34-612B22A4D743}"/>
              </a:ext>
            </a:extLst>
          </p:cNvPr>
          <p:cNvPicPr>
            <a:picLocks noChangeAspect="1"/>
          </p:cNvPicPr>
          <p:nvPr/>
        </p:nvPicPr>
        <p:blipFill>
          <a:blip r:embed="rId3">
            <a:grayscl/>
          </a:blip>
          <a:stretch>
            <a:fillRect/>
          </a:stretch>
        </p:blipFill>
        <p:spPr>
          <a:xfrm>
            <a:off x="5088053" y="5387824"/>
            <a:ext cx="2299506" cy="4336511"/>
          </a:xfrm>
          <a:prstGeom prst="rect">
            <a:avLst/>
          </a:prstGeom>
        </p:spPr>
      </p:pic>
      <p:cxnSp>
        <p:nvCxnSpPr>
          <p:cNvPr id="11" name="Connecteur droit 12">
            <a:extLst>
              <a:ext uri="{FF2B5EF4-FFF2-40B4-BE49-F238E27FC236}">
                <a16:creationId xmlns:a16="http://schemas.microsoft.com/office/drawing/2014/main" id="{150A6416-57EB-49B9-BB0A-17851EA08739}"/>
              </a:ext>
            </a:extLst>
          </p:cNvPr>
          <p:cNvCxnSpPr>
            <a:cxnSpLocks/>
            <a:stCxn id="17" idx="0"/>
            <a:endCxn id="17" idx="2"/>
          </p:cNvCxnSpPr>
          <p:nvPr/>
        </p:nvCxnSpPr>
        <p:spPr>
          <a:xfrm>
            <a:off x="7559675" y="179881"/>
            <a:ext cx="0" cy="10440000"/>
          </a:xfrm>
          <a:prstGeom prst="line">
            <a:avLst/>
          </a:prstGeom>
          <a:ln w="57150"/>
        </p:spPr>
        <p:style>
          <a:lnRef idx="3">
            <a:schemeClr val="dk1"/>
          </a:lnRef>
          <a:fillRef idx="0">
            <a:schemeClr val="dk1"/>
          </a:fillRef>
          <a:effectRef idx="2">
            <a:schemeClr val="dk1"/>
          </a:effectRef>
          <a:fontRef idx="minor">
            <a:schemeClr val="tx1"/>
          </a:fontRef>
        </p:style>
      </p:cxnSp>
      <p:pic>
        <p:nvPicPr>
          <p:cNvPr id="12" name="Image 15">
            <a:extLst>
              <a:ext uri="{FF2B5EF4-FFF2-40B4-BE49-F238E27FC236}">
                <a16:creationId xmlns:a16="http://schemas.microsoft.com/office/drawing/2014/main" id="{CDCE11F9-970B-4B97-B739-9E04AA563E94}"/>
              </a:ext>
            </a:extLst>
          </p:cNvPr>
          <p:cNvPicPr>
            <a:picLocks noChangeAspect="1"/>
          </p:cNvPicPr>
          <p:nvPr/>
        </p:nvPicPr>
        <p:blipFill>
          <a:blip r:embed="rId4">
            <a:grayscl/>
          </a:blip>
          <a:stretch>
            <a:fillRect/>
          </a:stretch>
        </p:blipFill>
        <p:spPr>
          <a:xfrm>
            <a:off x="7821892" y="1390649"/>
            <a:ext cx="2224518" cy="3937653"/>
          </a:xfrm>
          <a:prstGeom prst="rect">
            <a:avLst/>
          </a:prstGeom>
        </p:spPr>
      </p:pic>
      <p:pic>
        <p:nvPicPr>
          <p:cNvPr id="13" name="Image 16">
            <a:extLst>
              <a:ext uri="{FF2B5EF4-FFF2-40B4-BE49-F238E27FC236}">
                <a16:creationId xmlns:a16="http://schemas.microsoft.com/office/drawing/2014/main" id="{A2C7F6D9-CF26-472F-84B6-280F423FD52B}"/>
              </a:ext>
            </a:extLst>
          </p:cNvPr>
          <p:cNvPicPr>
            <a:picLocks noChangeAspect="1"/>
          </p:cNvPicPr>
          <p:nvPr/>
        </p:nvPicPr>
        <p:blipFill>
          <a:blip r:embed="rId5">
            <a:grayscl/>
          </a:blip>
          <a:stretch>
            <a:fillRect/>
          </a:stretch>
        </p:blipFill>
        <p:spPr>
          <a:xfrm>
            <a:off x="7821892" y="5387824"/>
            <a:ext cx="2103504" cy="4447737"/>
          </a:xfrm>
          <a:prstGeom prst="rect">
            <a:avLst/>
          </a:prstGeom>
        </p:spPr>
      </p:pic>
      <p:sp>
        <p:nvSpPr>
          <p:cNvPr id="14" name="Rectangle 13">
            <a:extLst>
              <a:ext uri="{FF2B5EF4-FFF2-40B4-BE49-F238E27FC236}">
                <a16:creationId xmlns:a16="http://schemas.microsoft.com/office/drawing/2014/main" id="{F430A173-CA77-491E-9BA0-C98B0E02636C}"/>
              </a:ext>
            </a:extLst>
          </p:cNvPr>
          <p:cNvSpPr/>
          <p:nvPr/>
        </p:nvSpPr>
        <p:spPr>
          <a:xfrm>
            <a:off x="4236219" y="2246927"/>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270" rtlCol="0" anchor="ctr"/>
          <a:lstStyle/>
          <a:p>
            <a:pPr algn="ctr"/>
            <a:r>
              <a:rPr lang="fr-FR" sz="3037" dirty="0"/>
              <a:t>Reconnaître un feuillu</a:t>
            </a:r>
          </a:p>
        </p:txBody>
      </p:sp>
      <p:sp>
        <p:nvSpPr>
          <p:cNvPr id="15" name="Rectangle 14">
            <a:extLst>
              <a:ext uri="{FF2B5EF4-FFF2-40B4-BE49-F238E27FC236}">
                <a16:creationId xmlns:a16="http://schemas.microsoft.com/office/drawing/2014/main" id="{4C2D5B34-A1FB-4019-80C8-BE33FF67B9DE}"/>
              </a:ext>
            </a:extLst>
          </p:cNvPr>
          <p:cNvSpPr/>
          <p:nvPr/>
        </p:nvSpPr>
        <p:spPr>
          <a:xfrm>
            <a:off x="10235515" y="2246926"/>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 rtlCol="0" anchor="ctr"/>
          <a:lstStyle/>
          <a:p>
            <a:pPr algn="ctr"/>
            <a:r>
              <a:rPr lang="fr-FR" sz="3037" dirty="0"/>
              <a:t>Reconnaitre un résineux</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40206046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TotalTime>
  <Words>1355</Words>
  <Application>Microsoft Office PowerPoint</Application>
  <PresentationFormat>Custom</PresentationFormat>
  <Paragraphs>147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Comic Sans MS</vt:lpstr>
      <vt:lpstr>Courier New</vt:lpstr>
      <vt:lpstr>JetBrains Mono</vt:lpstr>
      <vt:lpstr>OpenDyslexic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733</cp:revision>
  <cp:lastPrinted>2024-10-27T15:54:24Z</cp:lastPrinted>
  <dcterms:created xsi:type="dcterms:W3CDTF">2024-10-21T13:12:09Z</dcterms:created>
  <dcterms:modified xsi:type="dcterms:W3CDTF">2025-01-11T22:20:55Z</dcterms:modified>
</cp:coreProperties>
</file>