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handoutMasterIdLst>
    <p:handoutMasterId r:id="rId7"/>
  </p:handoutMasterIdLst>
  <p:sldIdLst>
    <p:sldId id="258" r:id="rId2"/>
    <p:sldId id="270" r:id="rId3"/>
    <p:sldId id="259" r:id="rId4"/>
    <p:sldId id="271" r:id="rId5"/>
  </p:sldIdLst>
  <p:sldSz cx="7199313" cy="10080625"/>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75" userDrawn="1">
          <p15:clr>
            <a:srgbClr val="A4A3A4"/>
          </p15:clr>
        </p15:guide>
        <p15:guide id="2" pos="22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9" autoAdjust="0"/>
    <p:restoredTop sz="94660"/>
  </p:normalViewPr>
  <p:slideViewPr>
    <p:cSldViewPr snapToGrid="0">
      <p:cViewPr>
        <p:scale>
          <a:sx n="125" d="100"/>
          <a:sy n="125" d="100"/>
        </p:scale>
        <p:origin x="288" y="-456"/>
      </p:cViewPr>
      <p:guideLst>
        <p:guide orient="horz" pos="3175"/>
        <p:guide pos="2267"/>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1AE5F205-9F92-4364-BB27-9D702E108BBF}" type="datetimeFigureOut">
              <a:rPr lang="fr-FR" smtClean="0"/>
              <a:t>03/08/2024</a:t>
            </a:fld>
            <a:endParaRPr lang="fr-F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B87C20D0-FD4E-4B22-A7D5-9269F0E6D6B2}" type="slidenum">
              <a:rPr lang="fr-FR" smtClean="0"/>
              <a:t>‹N°›</a:t>
            </a:fld>
            <a:endParaRPr lang="fr-FR"/>
          </a:p>
        </p:txBody>
      </p:sp>
    </p:spTree>
    <p:extLst>
      <p:ext uri="{BB962C8B-B14F-4D97-AF65-F5344CB8AC3E}">
        <p14:creationId xmlns:p14="http://schemas.microsoft.com/office/powerpoint/2010/main" val="106448875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FC332A08-707A-473B-ADC8-5287791CAEB0}" type="datetimeFigureOut">
              <a:rPr lang="fr-FR" smtClean="0"/>
              <a:t>03/08/2024</a:t>
            </a:fld>
            <a:endParaRPr lang="fr-FR"/>
          </a:p>
        </p:txBody>
      </p:sp>
      <p:sp>
        <p:nvSpPr>
          <p:cNvPr id="4" name="Slide Image Placeholder 3"/>
          <p:cNvSpPr>
            <a:spLocks noGrp="1" noRot="1" noChangeAspect="1"/>
          </p:cNvSpPr>
          <p:nvPr>
            <p:ph type="sldImg" idx="2"/>
          </p:nvPr>
        </p:nvSpPr>
        <p:spPr>
          <a:xfrm>
            <a:off x="2203450" y="1241425"/>
            <a:ext cx="23907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7C245905-7532-46F0-9DC5-66613B72D477}" type="slidenum">
              <a:rPr lang="fr-FR" smtClean="0"/>
              <a:t>‹N°›</a:t>
            </a:fld>
            <a:endParaRPr lang="fr-FR"/>
          </a:p>
        </p:txBody>
      </p:sp>
    </p:spTree>
    <p:extLst>
      <p:ext uri="{BB962C8B-B14F-4D97-AF65-F5344CB8AC3E}">
        <p14:creationId xmlns:p14="http://schemas.microsoft.com/office/powerpoint/2010/main" val="3553081010"/>
      </p:ext>
    </p:extLst>
  </p:cSld>
  <p:clrMap bg1="lt1" tx1="dk1" bg2="lt2" tx2="dk2" accent1="accent1" accent2="accent2" accent3="accent3" accent4="accent4" accent5="accent5" accent6="accent6" hlink="hlink" folHlink="folHlink"/>
  <p:hf sldNum="0" hdr="0" ftr="0" dt="0"/>
  <p:notesStyle>
    <a:lvl1pPr marL="0" algn="l" defTabSz="877824" rtl="0" eaLnBrk="1" latinLnBrk="0" hangingPunct="1">
      <a:defRPr sz="1152" kern="1200">
        <a:solidFill>
          <a:schemeClr val="tx1"/>
        </a:solidFill>
        <a:latin typeface="+mn-lt"/>
        <a:ea typeface="+mn-ea"/>
        <a:cs typeface="+mn-cs"/>
      </a:defRPr>
    </a:lvl1pPr>
    <a:lvl2pPr marL="438912" algn="l" defTabSz="877824" rtl="0" eaLnBrk="1" latinLnBrk="0" hangingPunct="1">
      <a:defRPr sz="1152" kern="1200">
        <a:solidFill>
          <a:schemeClr val="tx1"/>
        </a:solidFill>
        <a:latin typeface="+mn-lt"/>
        <a:ea typeface="+mn-ea"/>
        <a:cs typeface="+mn-cs"/>
      </a:defRPr>
    </a:lvl2pPr>
    <a:lvl3pPr marL="877824" algn="l" defTabSz="877824" rtl="0" eaLnBrk="1" latinLnBrk="0" hangingPunct="1">
      <a:defRPr sz="1152" kern="1200">
        <a:solidFill>
          <a:schemeClr val="tx1"/>
        </a:solidFill>
        <a:latin typeface="+mn-lt"/>
        <a:ea typeface="+mn-ea"/>
        <a:cs typeface="+mn-cs"/>
      </a:defRPr>
    </a:lvl3pPr>
    <a:lvl4pPr marL="1316736" algn="l" defTabSz="877824" rtl="0" eaLnBrk="1" latinLnBrk="0" hangingPunct="1">
      <a:defRPr sz="1152" kern="1200">
        <a:solidFill>
          <a:schemeClr val="tx1"/>
        </a:solidFill>
        <a:latin typeface="+mn-lt"/>
        <a:ea typeface="+mn-ea"/>
        <a:cs typeface="+mn-cs"/>
      </a:defRPr>
    </a:lvl4pPr>
    <a:lvl5pPr marL="1755648" algn="l" defTabSz="877824" rtl="0" eaLnBrk="1" latinLnBrk="0" hangingPunct="1">
      <a:defRPr sz="1152" kern="1200">
        <a:solidFill>
          <a:schemeClr val="tx1"/>
        </a:solidFill>
        <a:latin typeface="+mn-lt"/>
        <a:ea typeface="+mn-ea"/>
        <a:cs typeface="+mn-cs"/>
      </a:defRPr>
    </a:lvl5pPr>
    <a:lvl6pPr marL="2194560" algn="l" defTabSz="877824" rtl="0" eaLnBrk="1" latinLnBrk="0" hangingPunct="1">
      <a:defRPr sz="1152" kern="1200">
        <a:solidFill>
          <a:schemeClr val="tx1"/>
        </a:solidFill>
        <a:latin typeface="+mn-lt"/>
        <a:ea typeface="+mn-ea"/>
        <a:cs typeface="+mn-cs"/>
      </a:defRPr>
    </a:lvl6pPr>
    <a:lvl7pPr marL="2633472" algn="l" defTabSz="877824" rtl="0" eaLnBrk="1" latinLnBrk="0" hangingPunct="1">
      <a:defRPr sz="1152" kern="1200">
        <a:solidFill>
          <a:schemeClr val="tx1"/>
        </a:solidFill>
        <a:latin typeface="+mn-lt"/>
        <a:ea typeface="+mn-ea"/>
        <a:cs typeface="+mn-cs"/>
      </a:defRPr>
    </a:lvl7pPr>
    <a:lvl8pPr marL="3072384" algn="l" defTabSz="877824" rtl="0" eaLnBrk="1" latinLnBrk="0" hangingPunct="1">
      <a:defRPr sz="1152" kern="1200">
        <a:solidFill>
          <a:schemeClr val="tx1"/>
        </a:solidFill>
        <a:latin typeface="+mn-lt"/>
        <a:ea typeface="+mn-ea"/>
        <a:cs typeface="+mn-cs"/>
      </a:defRPr>
    </a:lvl8pPr>
    <a:lvl9pPr marL="3511296" algn="l" defTabSz="877824" rtl="0" eaLnBrk="1" latinLnBrk="0" hangingPunct="1">
      <a:defRPr sz="115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9949" y="1649770"/>
            <a:ext cx="6119416" cy="3509551"/>
          </a:xfrm>
        </p:spPr>
        <p:txBody>
          <a:bodyPr anchor="b"/>
          <a:lstStyle>
            <a:lvl1pPr algn="ctr">
              <a:defRPr sz="4724"/>
            </a:lvl1pPr>
          </a:lstStyle>
          <a:p>
            <a:r>
              <a:rPr lang="en-US"/>
              <a:t>Click to edit Master title style</a:t>
            </a:r>
            <a:endParaRPr lang="en-US" dirty="0"/>
          </a:p>
        </p:txBody>
      </p:sp>
      <p:sp>
        <p:nvSpPr>
          <p:cNvPr id="3" name="Subtitle 2"/>
          <p:cNvSpPr>
            <a:spLocks noGrp="1"/>
          </p:cNvSpPr>
          <p:nvPr>
            <p:ph type="subTitle" idx="1"/>
          </p:nvPr>
        </p:nvSpPr>
        <p:spPr>
          <a:xfrm>
            <a:off x="899914" y="5294662"/>
            <a:ext cx="5399485" cy="2433817"/>
          </a:xfrm>
        </p:spPr>
        <p:txBody>
          <a:bodyPr/>
          <a:lstStyle>
            <a:lvl1pPr marL="0" indent="0" algn="ctr">
              <a:buNone/>
              <a:defRPr sz="1890"/>
            </a:lvl1pPr>
            <a:lvl2pPr marL="359954" indent="0" algn="ctr">
              <a:buNone/>
              <a:defRPr sz="1575"/>
            </a:lvl2pPr>
            <a:lvl3pPr marL="719907" indent="0" algn="ctr">
              <a:buNone/>
              <a:defRPr sz="1417"/>
            </a:lvl3pPr>
            <a:lvl4pPr marL="1079861" indent="0" algn="ctr">
              <a:buNone/>
              <a:defRPr sz="1260"/>
            </a:lvl4pPr>
            <a:lvl5pPr marL="1439814" indent="0" algn="ctr">
              <a:buNone/>
              <a:defRPr sz="1260"/>
            </a:lvl5pPr>
            <a:lvl6pPr marL="1799768" indent="0" algn="ctr">
              <a:buNone/>
              <a:defRPr sz="1260"/>
            </a:lvl6pPr>
            <a:lvl7pPr marL="2159721" indent="0" algn="ctr">
              <a:buNone/>
              <a:defRPr sz="1260"/>
            </a:lvl7pPr>
            <a:lvl8pPr marL="2519675" indent="0" algn="ctr">
              <a:buNone/>
              <a:defRPr sz="1260"/>
            </a:lvl8pPr>
            <a:lvl9pPr marL="2879628" indent="0" algn="ctr">
              <a:buNone/>
              <a:defRPr sz="12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1E1380-0A9F-4603-AC58-48312EBC6535}" type="datetime1">
              <a:rPr lang="fr-FR" smtClean="0"/>
              <a:t>03/08/2024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396607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4037CB-0E7F-469C-88B1-D123E8603939}" type="datetime1">
              <a:rPr lang="fr-FR" smtClean="0"/>
              <a:t>03/08/2024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1156647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52009" y="536700"/>
            <a:ext cx="1552352" cy="85428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94953" y="536700"/>
            <a:ext cx="4567064" cy="854286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A1EB2-D990-4833-B111-146775E1CC31}" type="datetime1">
              <a:rPr lang="fr-FR" smtClean="0"/>
              <a:t>03/08/2024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52978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F10974-6D1C-45EF-8B7C-1146761C3113}" type="datetime1">
              <a:rPr lang="fr-FR" smtClean="0"/>
              <a:t>03/08/2024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185700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1204" y="2513159"/>
            <a:ext cx="6209407" cy="4193259"/>
          </a:xfrm>
        </p:spPr>
        <p:txBody>
          <a:bodyPr anchor="b"/>
          <a:lstStyle>
            <a:lvl1pPr>
              <a:defRPr sz="4724"/>
            </a:lvl1pPr>
          </a:lstStyle>
          <a:p>
            <a:r>
              <a:rPr lang="en-US"/>
              <a:t>Click to edit Master title style</a:t>
            </a:r>
            <a:endParaRPr lang="en-US" dirty="0"/>
          </a:p>
        </p:txBody>
      </p:sp>
      <p:sp>
        <p:nvSpPr>
          <p:cNvPr id="3" name="Text Placeholder 2"/>
          <p:cNvSpPr>
            <a:spLocks noGrp="1"/>
          </p:cNvSpPr>
          <p:nvPr>
            <p:ph type="body" idx="1"/>
          </p:nvPr>
        </p:nvSpPr>
        <p:spPr>
          <a:xfrm>
            <a:off x="491204" y="6746088"/>
            <a:ext cx="6209407" cy="2205136"/>
          </a:xfrm>
        </p:spPr>
        <p:txBody>
          <a:bodyPr/>
          <a:lstStyle>
            <a:lvl1pPr marL="0" indent="0">
              <a:buNone/>
              <a:defRPr sz="1890">
                <a:solidFill>
                  <a:schemeClr val="tx1"/>
                </a:solidFill>
              </a:defRPr>
            </a:lvl1pPr>
            <a:lvl2pPr marL="359954" indent="0">
              <a:buNone/>
              <a:defRPr sz="1575">
                <a:solidFill>
                  <a:schemeClr val="tx1">
                    <a:tint val="75000"/>
                  </a:schemeClr>
                </a:solidFill>
              </a:defRPr>
            </a:lvl2pPr>
            <a:lvl3pPr marL="719907" indent="0">
              <a:buNone/>
              <a:defRPr sz="1417">
                <a:solidFill>
                  <a:schemeClr val="tx1">
                    <a:tint val="75000"/>
                  </a:schemeClr>
                </a:solidFill>
              </a:defRPr>
            </a:lvl3pPr>
            <a:lvl4pPr marL="1079861" indent="0">
              <a:buNone/>
              <a:defRPr sz="1260">
                <a:solidFill>
                  <a:schemeClr val="tx1">
                    <a:tint val="75000"/>
                  </a:schemeClr>
                </a:solidFill>
              </a:defRPr>
            </a:lvl4pPr>
            <a:lvl5pPr marL="1439814" indent="0">
              <a:buNone/>
              <a:defRPr sz="1260">
                <a:solidFill>
                  <a:schemeClr val="tx1">
                    <a:tint val="75000"/>
                  </a:schemeClr>
                </a:solidFill>
              </a:defRPr>
            </a:lvl5pPr>
            <a:lvl6pPr marL="1799768" indent="0">
              <a:buNone/>
              <a:defRPr sz="1260">
                <a:solidFill>
                  <a:schemeClr val="tx1">
                    <a:tint val="75000"/>
                  </a:schemeClr>
                </a:solidFill>
              </a:defRPr>
            </a:lvl6pPr>
            <a:lvl7pPr marL="2159721" indent="0">
              <a:buNone/>
              <a:defRPr sz="1260">
                <a:solidFill>
                  <a:schemeClr val="tx1">
                    <a:tint val="75000"/>
                  </a:schemeClr>
                </a:solidFill>
              </a:defRPr>
            </a:lvl7pPr>
            <a:lvl8pPr marL="2519675" indent="0">
              <a:buNone/>
              <a:defRPr sz="1260">
                <a:solidFill>
                  <a:schemeClr val="tx1">
                    <a:tint val="75000"/>
                  </a:schemeClr>
                </a:solidFill>
              </a:defRPr>
            </a:lvl8pPr>
            <a:lvl9pPr marL="2879628" indent="0">
              <a:buNone/>
              <a:defRPr sz="12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C34148C-78CE-4850-A998-F6971A92BEF4}" type="datetime1">
              <a:rPr lang="fr-FR" smtClean="0"/>
              <a:t>03/08/2024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3582498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94953" y="2683500"/>
            <a:ext cx="3059708" cy="63960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44652" y="2683500"/>
            <a:ext cx="3059708" cy="63960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A58252-3290-48A4-A576-B3A8002083B4}" type="datetime1">
              <a:rPr lang="fr-FR" smtClean="0"/>
              <a:t>03/08/2024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89717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891" y="536702"/>
            <a:ext cx="6209407" cy="1948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95891" y="2471154"/>
            <a:ext cx="3045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Edit Master text styles</a:t>
            </a:r>
          </a:p>
        </p:txBody>
      </p:sp>
      <p:sp>
        <p:nvSpPr>
          <p:cNvPr id="4" name="Content Placeholder 3"/>
          <p:cNvSpPr>
            <a:spLocks noGrp="1"/>
          </p:cNvSpPr>
          <p:nvPr>
            <p:ph sz="half" idx="2"/>
          </p:nvPr>
        </p:nvSpPr>
        <p:spPr>
          <a:xfrm>
            <a:off x="495891" y="3682228"/>
            <a:ext cx="3045646" cy="5416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44652" y="2471154"/>
            <a:ext cx="3060646" cy="1211074"/>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Edit Master text styles</a:t>
            </a:r>
          </a:p>
        </p:txBody>
      </p:sp>
      <p:sp>
        <p:nvSpPr>
          <p:cNvPr id="6" name="Content Placeholder 5"/>
          <p:cNvSpPr>
            <a:spLocks noGrp="1"/>
          </p:cNvSpPr>
          <p:nvPr>
            <p:ph sz="quarter" idx="4"/>
          </p:nvPr>
        </p:nvSpPr>
        <p:spPr>
          <a:xfrm>
            <a:off x="3644652" y="3682228"/>
            <a:ext cx="3060646" cy="54160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3FD95-DAEC-49B9-9CCA-F99951CC24FD}" type="datetime1">
              <a:rPr lang="fr-FR" smtClean="0"/>
              <a:t>03/08/2024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99158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30231E-2C9B-4553-AE68-92D0775C6EAD}" type="datetime1">
              <a:rPr lang="fr-FR" smtClean="0"/>
              <a:t>03/08/2024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820157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EB4C5-B870-4D86-A828-1FA41441279D}" type="datetime1">
              <a:rPr lang="fr-FR" smtClean="0"/>
              <a:t>03/08/2024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162263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a:t>Click to edit Master title style</a:t>
            </a:r>
            <a:endParaRPr lang="en-US" dirty="0"/>
          </a:p>
        </p:txBody>
      </p:sp>
      <p:sp>
        <p:nvSpPr>
          <p:cNvPr id="3" name="Content Placeholder 2"/>
          <p:cNvSpPr>
            <a:spLocks noGrp="1"/>
          </p:cNvSpPr>
          <p:nvPr>
            <p:ph idx="1"/>
          </p:nvPr>
        </p:nvSpPr>
        <p:spPr>
          <a:xfrm>
            <a:off x="3060646" y="1451426"/>
            <a:ext cx="3644652" cy="7163777"/>
          </a:xfrm>
        </p:spPr>
        <p:txBody>
          <a:bodyPr/>
          <a:lstStyle>
            <a:lvl1pPr>
              <a:defRPr sz="2519"/>
            </a:lvl1pPr>
            <a:lvl2pPr>
              <a:defRPr sz="2204"/>
            </a:lvl2pPr>
            <a:lvl3pPr>
              <a:defRPr sz="1890"/>
            </a:lvl3pPr>
            <a:lvl4pPr>
              <a:defRPr sz="1575"/>
            </a:lvl4pPr>
            <a:lvl5pPr>
              <a:defRPr sz="1575"/>
            </a:lvl5pPr>
            <a:lvl6pPr>
              <a:defRPr sz="1575"/>
            </a:lvl6pPr>
            <a:lvl7pPr>
              <a:defRPr sz="1575"/>
            </a:lvl7pPr>
            <a:lvl8pPr>
              <a:defRPr sz="1575"/>
            </a:lvl8pPr>
            <a:lvl9pPr>
              <a:defRPr sz="157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Edit Master text styles</a:t>
            </a:r>
          </a:p>
        </p:txBody>
      </p:sp>
      <p:sp>
        <p:nvSpPr>
          <p:cNvPr id="5" name="Date Placeholder 4"/>
          <p:cNvSpPr>
            <a:spLocks noGrp="1"/>
          </p:cNvSpPr>
          <p:nvPr>
            <p:ph type="dt" sz="half" idx="10"/>
          </p:nvPr>
        </p:nvSpPr>
        <p:spPr/>
        <p:txBody>
          <a:bodyPr/>
          <a:lstStyle/>
          <a:p>
            <a:fld id="{63297613-6D7C-4E8C-9830-EE061053635D}" type="datetime1">
              <a:rPr lang="fr-FR" smtClean="0"/>
              <a:t>03/08/2024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2461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672042"/>
            <a:ext cx="2321966" cy="2352146"/>
          </a:xfrm>
        </p:spPr>
        <p:txBody>
          <a:bodyPr anchor="b"/>
          <a:lstStyle>
            <a:lvl1pPr>
              <a:defRPr sz="2519"/>
            </a:lvl1pPr>
          </a:lstStyle>
          <a:p>
            <a:r>
              <a:rPr lang="en-US"/>
              <a:t>Click to edit Master title style</a:t>
            </a:r>
            <a:endParaRPr lang="en-US" dirty="0"/>
          </a:p>
        </p:txBody>
      </p:sp>
      <p:sp>
        <p:nvSpPr>
          <p:cNvPr id="3" name="Picture Placeholder 2"/>
          <p:cNvSpPr>
            <a:spLocks noGrp="1" noChangeAspect="1"/>
          </p:cNvSpPr>
          <p:nvPr>
            <p:ph type="pic" idx="1"/>
          </p:nvPr>
        </p:nvSpPr>
        <p:spPr>
          <a:xfrm>
            <a:off x="3060646" y="1451426"/>
            <a:ext cx="3644652" cy="7163777"/>
          </a:xfrm>
        </p:spPr>
        <p:txBody>
          <a:bodyPr anchor="t"/>
          <a:lstStyle>
            <a:lvl1pPr marL="0" indent="0">
              <a:buNone/>
              <a:defRPr sz="2519"/>
            </a:lvl1pPr>
            <a:lvl2pPr marL="359954" indent="0">
              <a:buNone/>
              <a:defRPr sz="2204"/>
            </a:lvl2pPr>
            <a:lvl3pPr marL="719907" indent="0">
              <a:buNone/>
              <a:defRPr sz="1890"/>
            </a:lvl3pPr>
            <a:lvl4pPr marL="1079861" indent="0">
              <a:buNone/>
              <a:defRPr sz="1575"/>
            </a:lvl4pPr>
            <a:lvl5pPr marL="1439814" indent="0">
              <a:buNone/>
              <a:defRPr sz="1575"/>
            </a:lvl5pPr>
            <a:lvl6pPr marL="1799768" indent="0">
              <a:buNone/>
              <a:defRPr sz="1575"/>
            </a:lvl6pPr>
            <a:lvl7pPr marL="2159721" indent="0">
              <a:buNone/>
              <a:defRPr sz="1575"/>
            </a:lvl7pPr>
            <a:lvl8pPr marL="2519675" indent="0">
              <a:buNone/>
              <a:defRPr sz="1575"/>
            </a:lvl8pPr>
            <a:lvl9pPr marL="2879628"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495890" y="3024188"/>
            <a:ext cx="2321966" cy="5602681"/>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Edit Master text styles</a:t>
            </a:r>
          </a:p>
        </p:txBody>
      </p:sp>
      <p:sp>
        <p:nvSpPr>
          <p:cNvPr id="5" name="Date Placeholder 4"/>
          <p:cNvSpPr>
            <a:spLocks noGrp="1"/>
          </p:cNvSpPr>
          <p:nvPr>
            <p:ph type="dt" sz="half" idx="10"/>
          </p:nvPr>
        </p:nvSpPr>
        <p:spPr/>
        <p:txBody>
          <a:bodyPr/>
          <a:lstStyle/>
          <a:p>
            <a:fld id="{F30F028D-09CB-4438-BB93-EB757F0DDC34}" type="datetime1">
              <a:rPr lang="fr-FR" smtClean="0"/>
              <a:t>03/08/2024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BD0401B-1ABD-4809-85CC-EE844AFDB754}" type="slidenum">
              <a:rPr lang="fr-FR" smtClean="0"/>
              <a:t>‹N°›</a:t>
            </a:fld>
            <a:endParaRPr lang="fr-FR"/>
          </a:p>
        </p:txBody>
      </p:sp>
    </p:spTree>
    <p:extLst>
      <p:ext uri="{BB962C8B-B14F-4D97-AF65-F5344CB8AC3E}">
        <p14:creationId xmlns:p14="http://schemas.microsoft.com/office/powerpoint/2010/main" val="4042137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4953" y="536702"/>
            <a:ext cx="6209407" cy="1948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94953" y="2683500"/>
            <a:ext cx="6209407" cy="639606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94953" y="9343248"/>
            <a:ext cx="1619845" cy="536700"/>
          </a:xfrm>
          <a:prstGeom prst="rect">
            <a:avLst/>
          </a:prstGeom>
        </p:spPr>
        <p:txBody>
          <a:bodyPr vert="horz" lIns="91440" tIns="45720" rIns="91440" bIns="45720" rtlCol="0" anchor="ctr"/>
          <a:lstStyle>
            <a:lvl1pPr algn="l">
              <a:defRPr sz="945">
                <a:solidFill>
                  <a:schemeClr val="tx1">
                    <a:tint val="75000"/>
                  </a:schemeClr>
                </a:solidFill>
              </a:defRPr>
            </a:lvl1pPr>
          </a:lstStyle>
          <a:p>
            <a:fld id="{6D0102F8-A850-419B-B4A6-EBE3511B74F6}" type="datetime1">
              <a:rPr lang="fr-FR" smtClean="0"/>
              <a:t>03/08/2024</a:t>
            </a:fld>
            <a:endParaRPr lang="fr-FR"/>
          </a:p>
        </p:txBody>
      </p:sp>
      <p:sp>
        <p:nvSpPr>
          <p:cNvPr id="5" name="Footer Placeholder 4"/>
          <p:cNvSpPr>
            <a:spLocks noGrp="1"/>
          </p:cNvSpPr>
          <p:nvPr>
            <p:ph type="ftr" sz="quarter" idx="3"/>
          </p:nvPr>
        </p:nvSpPr>
        <p:spPr>
          <a:xfrm>
            <a:off x="2384773" y="9343248"/>
            <a:ext cx="2429768" cy="536700"/>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084515" y="9343248"/>
            <a:ext cx="1619845" cy="536700"/>
          </a:xfrm>
          <a:prstGeom prst="rect">
            <a:avLst/>
          </a:prstGeom>
        </p:spPr>
        <p:txBody>
          <a:bodyPr vert="horz" lIns="91440" tIns="45720" rIns="91440" bIns="45720" rtlCol="0" anchor="ctr"/>
          <a:lstStyle>
            <a:lvl1pPr algn="r">
              <a:defRPr sz="945">
                <a:solidFill>
                  <a:schemeClr val="tx1">
                    <a:tint val="75000"/>
                  </a:schemeClr>
                </a:solidFill>
              </a:defRPr>
            </a:lvl1pPr>
          </a:lstStyle>
          <a:p>
            <a:fld id="{7BD0401B-1ABD-4809-85CC-EE844AFDB754}" type="slidenum">
              <a:rPr lang="fr-FR" smtClean="0"/>
              <a:t>‹N°›</a:t>
            </a:fld>
            <a:endParaRPr lang="fr-FR"/>
          </a:p>
        </p:txBody>
      </p:sp>
    </p:spTree>
    <p:extLst>
      <p:ext uri="{BB962C8B-B14F-4D97-AF65-F5344CB8AC3E}">
        <p14:creationId xmlns:p14="http://schemas.microsoft.com/office/powerpoint/2010/main" val="17848527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719907" rtl="0" eaLnBrk="1" latinLnBrk="0" hangingPunct="1">
        <a:lnSpc>
          <a:spcPct val="90000"/>
        </a:lnSpc>
        <a:spcBef>
          <a:spcPct val="0"/>
        </a:spcBef>
        <a:buNone/>
        <a:defRPr sz="3464" kern="1200">
          <a:solidFill>
            <a:schemeClr val="tx1"/>
          </a:solidFill>
          <a:latin typeface="+mj-lt"/>
          <a:ea typeface="+mj-ea"/>
          <a:cs typeface="+mj-cs"/>
        </a:defRPr>
      </a:lvl1pPr>
    </p:titleStyle>
    <p:bodyStyle>
      <a:lvl1pPr marL="179977" indent="-179977" algn="l" defTabSz="719907" rtl="0" eaLnBrk="1" latinLnBrk="0" hangingPunct="1">
        <a:lnSpc>
          <a:spcPct val="90000"/>
        </a:lnSpc>
        <a:spcBef>
          <a:spcPts val="787"/>
        </a:spcBef>
        <a:buFont typeface="Arial" panose="020B0604020202020204" pitchFamily="34" charset="0"/>
        <a:buChar char="•"/>
        <a:defRPr sz="2204" kern="1200">
          <a:solidFill>
            <a:schemeClr val="tx1"/>
          </a:solidFill>
          <a:latin typeface="+mn-lt"/>
          <a:ea typeface="+mn-ea"/>
          <a:cs typeface="+mn-cs"/>
        </a:defRPr>
      </a:lvl1pPr>
      <a:lvl2pPr marL="539930" indent="-179977" algn="l" defTabSz="719907"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899884" indent="-179977" algn="l" defTabSz="719907"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59837"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4pPr>
      <a:lvl5pPr marL="1619791"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5pPr>
      <a:lvl6pPr marL="197974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6pPr>
      <a:lvl7pPr marL="2339698"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7pPr>
      <a:lvl8pPr marL="2699652"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8pPr>
      <a:lvl9pPr marL="305960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9pPr>
    </p:bodyStyle>
    <p:otherStyle>
      <a:defPPr>
        <a:defRPr lang="en-US"/>
      </a:defPPr>
      <a:lvl1pPr marL="0" algn="l" defTabSz="719907" rtl="0" eaLnBrk="1" latinLnBrk="0" hangingPunct="1">
        <a:defRPr sz="1417" kern="1200">
          <a:solidFill>
            <a:schemeClr val="tx1"/>
          </a:solidFill>
          <a:latin typeface="+mn-lt"/>
          <a:ea typeface="+mn-ea"/>
          <a:cs typeface="+mn-cs"/>
        </a:defRPr>
      </a:lvl1pPr>
      <a:lvl2pPr marL="359954" algn="l" defTabSz="719907" rtl="0" eaLnBrk="1" latinLnBrk="0" hangingPunct="1">
        <a:defRPr sz="1417" kern="1200">
          <a:solidFill>
            <a:schemeClr val="tx1"/>
          </a:solidFill>
          <a:latin typeface="+mn-lt"/>
          <a:ea typeface="+mn-ea"/>
          <a:cs typeface="+mn-cs"/>
        </a:defRPr>
      </a:lvl2pPr>
      <a:lvl3pPr marL="719907" algn="l" defTabSz="719907" rtl="0" eaLnBrk="1" latinLnBrk="0" hangingPunct="1">
        <a:defRPr sz="1417" kern="1200">
          <a:solidFill>
            <a:schemeClr val="tx1"/>
          </a:solidFill>
          <a:latin typeface="+mn-lt"/>
          <a:ea typeface="+mn-ea"/>
          <a:cs typeface="+mn-cs"/>
        </a:defRPr>
      </a:lvl3pPr>
      <a:lvl4pPr marL="1079861" algn="l" defTabSz="719907" rtl="0" eaLnBrk="1" latinLnBrk="0" hangingPunct="1">
        <a:defRPr sz="1417" kern="1200">
          <a:solidFill>
            <a:schemeClr val="tx1"/>
          </a:solidFill>
          <a:latin typeface="+mn-lt"/>
          <a:ea typeface="+mn-ea"/>
          <a:cs typeface="+mn-cs"/>
        </a:defRPr>
      </a:lvl4pPr>
      <a:lvl5pPr marL="1439814" algn="l" defTabSz="719907" rtl="0" eaLnBrk="1" latinLnBrk="0" hangingPunct="1">
        <a:defRPr sz="1417" kern="1200">
          <a:solidFill>
            <a:schemeClr val="tx1"/>
          </a:solidFill>
          <a:latin typeface="+mn-lt"/>
          <a:ea typeface="+mn-ea"/>
          <a:cs typeface="+mn-cs"/>
        </a:defRPr>
      </a:lvl5pPr>
      <a:lvl6pPr marL="1799768" algn="l" defTabSz="719907" rtl="0" eaLnBrk="1" latinLnBrk="0" hangingPunct="1">
        <a:defRPr sz="1417" kern="1200">
          <a:solidFill>
            <a:schemeClr val="tx1"/>
          </a:solidFill>
          <a:latin typeface="+mn-lt"/>
          <a:ea typeface="+mn-ea"/>
          <a:cs typeface="+mn-cs"/>
        </a:defRPr>
      </a:lvl6pPr>
      <a:lvl7pPr marL="2159721" algn="l" defTabSz="719907" rtl="0" eaLnBrk="1" latinLnBrk="0" hangingPunct="1">
        <a:defRPr sz="1417" kern="1200">
          <a:solidFill>
            <a:schemeClr val="tx1"/>
          </a:solidFill>
          <a:latin typeface="+mn-lt"/>
          <a:ea typeface="+mn-ea"/>
          <a:cs typeface="+mn-cs"/>
        </a:defRPr>
      </a:lvl7pPr>
      <a:lvl8pPr marL="2519675" algn="l" defTabSz="719907" rtl="0" eaLnBrk="1" latinLnBrk="0" hangingPunct="1">
        <a:defRPr sz="1417" kern="1200">
          <a:solidFill>
            <a:schemeClr val="tx1"/>
          </a:solidFill>
          <a:latin typeface="+mn-lt"/>
          <a:ea typeface="+mn-ea"/>
          <a:cs typeface="+mn-cs"/>
        </a:defRPr>
      </a:lvl8pPr>
      <a:lvl9pPr marL="2879628" algn="l" defTabSz="719907" rtl="0" eaLnBrk="1" latinLnBrk="0" hangingPunct="1">
        <a:defRPr sz="14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3.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1598" y="323833"/>
            <a:ext cx="6795587" cy="461665"/>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400" dirty="0"/>
              <a:t>Définition et représentation	1/2</a:t>
            </a:r>
          </a:p>
        </p:txBody>
      </p:sp>
      <p:pic>
        <p:nvPicPr>
          <p:cNvPr id="30" name="Picture 29"/>
          <p:cNvPicPr>
            <a:picLocks noChangeAspect="1"/>
          </p:cNvPicPr>
          <p:nvPr/>
        </p:nvPicPr>
        <p:blipFill>
          <a:blip r:embed="rId2">
            <a:grayscl/>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211598" y="2718095"/>
            <a:ext cx="2421946" cy="2403575"/>
          </a:xfrm>
          <a:prstGeom prst="rect">
            <a:avLst/>
          </a:prstGeom>
        </p:spPr>
      </p:pic>
      <p:pic>
        <p:nvPicPr>
          <p:cNvPr id="31" name="Picture 30"/>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2672337" y="2849402"/>
            <a:ext cx="4276834" cy="22634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2" name="Picture 31"/>
          <p:cNvPicPr>
            <a:picLocks noChangeAspect="1"/>
          </p:cNvPicPr>
          <p:nvPr/>
        </p:nvPicPr>
        <p:blipFill>
          <a:blip r:embed="rId6">
            <a:grayscl/>
            <a:extLst>
              <a:ext uri="{BEBA8EAE-BF5A-486C-A8C5-ECC9F3942E4B}">
                <a14:imgProps xmlns:a14="http://schemas.microsoft.com/office/drawing/2010/main">
                  <a14:imgLayer r:embed="rId7">
                    <a14:imgEffect>
                      <a14:brightnessContrast contrast="-20000"/>
                    </a14:imgEffect>
                  </a14:imgLayer>
                </a14:imgProps>
              </a:ext>
            </a:extLst>
          </a:blip>
          <a:stretch>
            <a:fillRect/>
          </a:stretch>
        </p:blipFill>
        <p:spPr>
          <a:xfrm>
            <a:off x="363998" y="5383101"/>
            <a:ext cx="4007676" cy="23446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33" name="Straight Arrow Connector 32"/>
          <p:cNvCxnSpPr/>
          <p:nvPr/>
        </p:nvCxnSpPr>
        <p:spPr>
          <a:xfrm flipV="1">
            <a:off x="1202026" y="3662242"/>
            <a:ext cx="1830541" cy="471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Rounded Rectangle 33"/>
          <p:cNvSpPr/>
          <p:nvPr/>
        </p:nvSpPr>
        <p:spPr>
          <a:xfrm>
            <a:off x="3451587" y="7579830"/>
            <a:ext cx="875220" cy="3542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pied</a:t>
            </a:r>
          </a:p>
        </p:txBody>
      </p:sp>
      <p:sp>
        <p:nvSpPr>
          <p:cNvPr id="35" name="Rounded Rectangle 34"/>
          <p:cNvSpPr/>
          <p:nvPr/>
        </p:nvSpPr>
        <p:spPr>
          <a:xfrm>
            <a:off x="4943250" y="4920094"/>
            <a:ext cx="1932953" cy="3855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Traverse haute</a:t>
            </a:r>
          </a:p>
        </p:txBody>
      </p:sp>
      <p:cxnSp>
        <p:nvCxnSpPr>
          <p:cNvPr id="36" name="Straight Arrow Connector 35"/>
          <p:cNvCxnSpPr/>
          <p:nvPr/>
        </p:nvCxnSpPr>
        <p:spPr>
          <a:xfrm>
            <a:off x="497711" y="4662363"/>
            <a:ext cx="1011775" cy="9745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Rectangle 37"/>
          <p:cNvSpPr/>
          <p:nvPr/>
        </p:nvSpPr>
        <p:spPr>
          <a:xfrm>
            <a:off x="211598" y="992109"/>
            <a:ext cx="6795587" cy="1492716"/>
          </a:xfrm>
          <a:prstGeom prst="rect">
            <a:avLst/>
          </a:prstGeom>
        </p:spPr>
        <p:txBody>
          <a:bodyPr wrap="square">
            <a:spAutoFit/>
          </a:bodyPr>
          <a:lstStyle/>
          <a:p>
            <a:pPr algn="just"/>
            <a:r>
              <a:rPr lang="fr-FR" sz="1300" b="1" dirty="0">
                <a:ea typeface="Calibri Light" panose="020F0302020204030204" pitchFamily="34" charset="0"/>
                <a:cs typeface="Calibri Light" panose="020F0302020204030204" pitchFamily="34" charset="0"/>
              </a:rPr>
              <a:t>Le planning des phases, </a:t>
            </a:r>
            <a:r>
              <a:rPr lang="fr-FR" sz="1300" dirty="0">
                <a:ea typeface="Calibri Light" panose="020F0302020204030204" pitchFamily="34" charset="0"/>
                <a:cs typeface="Calibri Light" panose="020F0302020204030204" pitchFamily="34" charset="0"/>
              </a:rPr>
              <a:t>appelé aussi ordonnancement des phases, est un document qui permet de visualiser les différentes phases nécessaires pour réaliser un ensemble ou un sous ensemble. </a:t>
            </a:r>
          </a:p>
          <a:p>
            <a:pPr algn="just"/>
            <a:endParaRPr lang="fr-FR" sz="1300" dirty="0">
              <a:ea typeface="Calibri Light" panose="020F0302020204030204" pitchFamily="34" charset="0"/>
              <a:cs typeface="Calibri Light" panose="020F0302020204030204" pitchFamily="34" charset="0"/>
            </a:endParaRPr>
          </a:p>
          <a:p>
            <a:pPr algn="just"/>
            <a:r>
              <a:rPr lang="fr-FR" sz="1300" dirty="0">
                <a:ea typeface="Calibri Light" panose="020F0302020204030204" pitchFamily="34" charset="0"/>
                <a:cs typeface="Calibri Light" panose="020F0302020204030204" pitchFamily="34" charset="0"/>
              </a:rPr>
              <a:t>L’objectif du planning des phases est d’ordonnancer et de visualiser toutes les phases d’usinage nécessaires à la réalisation d’un ouvrage. Ce planning est représenté sous la forme d’un  graphique et est un élément complémentaire des documents techniques comme le plan de l’ouvrage et la feuille de débit.</a:t>
            </a:r>
            <a:endParaRPr lang="fr-BE" sz="1300" dirty="0">
              <a:effectLst/>
              <a:ea typeface="Calibri Light" panose="020F0302020204030204" pitchFamily="34" charset="0"/>
              <a:cs typeface="Calibri Light" panose="020F03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40901030"/>
              </p:ext>
            </p:extLst>
          </p:nvPr>
        </p:nvGraphicFramePr>
        <p:xfrm>
          <a:off x="497711" y="8242974"/>
          <a:ext cx="6378492" cy="1112520"/>
        </p:xfrm>
        <a:graphic>
          <a:graphicData uri="http://schemas.openxmlformats.org/drawingml/2006/table">
            <a:tbl>
              <a:tblPr firstRow="1" bandRow="1">
                <a:tableStyleId>{5940675A-B579-460E-94D1-54222C63F5DA}</a:tableStyleId>
              </a:tblPr>
              <a:tblGrid>
                <a:gridCol w="1063082">
                  <a:extLst>
                    <a:ext uri="{9D8B030D-6E8A-4147-A177-3AD203B41FA5}">
                      <a16:colId xmlns:a16="http://schemas.microsoft.com/office/drawing/2014/main" val="212542370"/>
                    </a:ext>
                  </a:extLst>
                </a:gridCol>
                <a:gridCol w="737907">
                  <a:extLst>
                    <a:ext uri="{9D8B030D-6E8A-4147-A177-3AD203B41FA5}">
                      <a16:colId xmlns:a16="http://schemas.microsoft.com/office/drawing/2014/main" val="1728294697"/>
                    </a:ext>
                  </a:extLst>
                </a:gridCol>
                <a:gridCol w="1388257">
                  <a:extLst>
                    <a:ext uri="{9D8B030D-6E8A-4147-A177-3AD203B41FA5}">
                      <a16:colId xmlns:a16="http://schemas.microsoft.com/office/drawing/2014/main" val="1605062199"/>
                    </a:ext>
                  </a:extLst>
                </a:gridCol>
                <a:gridCol w="1063082">
                  <a:extLst>
                    <a:ext uri="{9D8B030D-6E8A-4147-A177-3AD203B41FA5}">
                      <a16:colId xmlns:a16="http://schemas.microsoft.com/office/drawing/2014/main" val="3499901401"/>
                    </a:ext>
                  </a:extLst>
                </a:gridCol>
                <a:gridCol w="1063082">
                  <a:extLst>
                    <a:ext uri="{9D8B030D-6E8A-4147-A177-3AD203B41FA5}">
                      <a16:colId xmlns:a16="http://schemas.microsoft.com/office/drawing/2014/main" val="1185396407"/>
                    </a:ext>
                  </a:extLst>
                </a:gridCol>
                <a:gridCol w="1063082">
                  <a:extLst>
                    <a:ext uri="{9D8B030D-6E8A-4147-A177-3AD203B41FA5}">
                      <a16:colId xmlns:a16="http://schemas.microsoft.com/office/drawing/2014/main" val="4273937718"/>
                    </a:ext>
                  </a:extLst>
                </a:gridCol>
              </a:tblGrid>
              <a:tr h="370840">
                <a:tc>
                  <a:txBody>
                    <a:bodyPr/>
                    <a:lstStyle/>
                    <a:p>
                      <a:pPr algn="ctr"/>
                      <a:r>
                        <a:rPr lang="fr-FR" dirty="0"/>
                        <a:t>Repère</a:t>
                      </a:r>
                    </a:p>
                  </a:txBody>
                  <a:tcPr anchor="ctr">
                    <a:solidFill>
                      <a:schemeClr val="bg2"/>
                    </a:solidFill>
                  </a:tcPr>
                </a:tc>
                <a:tc>
                  <a:txBody>
                    <a:bodyPr/>
                    <a:lstStyle/>
                    <a:p>
                      <a:pPr algn="ctr"/>
                      <a:r>
                        <a:rPr lang="fr-FR" dirty="0"/>
                        <a:t>Nb.</a:t>
                      </a:r>
                    </a:p>
                  </a:txBody>
                  <a:tcPr anchor="ctr">
                    <a:solidFill>
                      <a:schemeClr val="bg2"/>
                    </a:solidFill>
                  </a:tcPr>
                </a:tc>
                <a:tc>
                  <a:txBody>
                    <a:bodyPr/>
                    <a:lstStyle/>
                    <a:p>
                      <a:pPr algn="ctr"/>
                      <a:r>
                        <a:rPr lang="fr-FR" dirty="0"/>
                        <a:t>Désignation</a:t>
                      </a:r>
                    </a:p>
                  </a:txBody>
                  <a:tcPr anchor="ctr">
                    <a:solidFill>
                      <a:schemeClr val="bg2"/>
                    </a:solidFill>
                  </a:tcPr>
                </a:tc>
                <a:tc>
                  <a:txBody>
                    <a:bodyPr/>
                    <a:lstStyle/>
                    <a:p>
                      <a:pPr algn="ctr"/>
                      <a:r>
                        <a:rPr lang="fr-FR" dirty="0"/>
                        <a:t>Longueur</a:t>
                      </a:r>
                    </a:p>
                  </a:txBody>
                  <a:tcPr anchor="ctr">
                    <a:solidFill>
                      <a:schemeClr val="bg2"/>
                    </a:solidFill>
                  </a:tcPr>
                </a:tc>
                <a:tc>
                  <a:txBody>
                    <a:bodyPr/>
                    <a:lstStyle/>
                    <a:p>
                      <a:pPr algn="ctr"/>
                      <a:r>
                        <a:rPr lang="fr-FR" dirty="0"/>
                        <a:t>Largeur</a:t>
                      </a:r>
                    </a:p>
                  </a:txBody>
                  <a:tcPr anchor="ctr">
                    <a:solidFill>
                      <a:schemeClr val="bg2"/>
                    </a:solidFill>
                  </a:tcPr>
                </a:tc>
                <a:tc>
                  <a:txBody>
                    <a:bodyPr/>
                    <a:lstStyle/>
                    <a:p>
                      <a:pPr algn="ctr"/>
                      <a:r>
                        <a:rPr lang="fr-FR" dirty="0"/>
                        <a:t>Epaisseur</a:t>
                      </a:r>
                    </a:p>
                  </a:txBody>
                  <a:tcPr anchor="ctr">
                    <a:solidFill>
                      <a:schemeClr val="bg2"/>
                    </a:solidFill>
                  </a:tcPr>
                </a:tc>
                <a:extLst>
                  <a:ext uri="{0D108BD9-81ED-4DB2-BD59-A6C34878D82A}">
                    <a16:rowId xmlns:a16="http://schemas.microsoft.com/office/drawing/2014/main" val="1421037697"/>
                  </a:ext>
                </a:extLst>
              </a:tr>
              <a:tr h="370840">
                <a:tc>
                  <a:txBody>
                    <a:bodyPr/>
                    <a:lstStyle/>
                    <a:p>
                      <a:pPr algn="ctr"/>
                      <a:r>
                        <a:rPr lang="fr-FR" dirty="0"/>
                        <a:t>101</a:t>
                      </a:r>
                    </a:p>
                  </a:txBody>
                  <a:tcPr anchor="ctr"/>
                </a:tc>
                <a:tc>
                  <a:txBody>
                    <a:bodyPr/>
                    <a:lstStyle/>
                    <a:p>
                      <a:pPr algn="ctr"/>
                      <a:r>
                        <a:rPr lang="fr-FR" dirty="0"/>
                        <a:t>4</a:t>
                      </a:r>
                    </a:p>
                  </a:txBody>
                  <a:tcPr anchor="ctr"/>
                </a:tc>
                <a:tc>
                  <a:txBody>
                    <a:bodyPr/>
                    <a:lstStyle/>
                    <a:p>
                      <a:pPr algn="ctr"/>
                      <a:r>
                        <a:rPr lang="fr-FR" dirty="0"/>
                        <a:t>Pieds</a:t>
                      </a:r>
                    </a:p>
                  </a:txBody>
                  <a:tcPr anchor="ctr"/>
                </a:tc>
                <a:tc>
                  <a:txBody>
                    <a:bodyPr/>
                    <a:lstStyle/>
                    <a:p>
                      <a:pPr algn="ctr"/>
                      <a:r>
                        <a:rPr lang="fr-FR" dirty="0"/>
                        <a:t>450</a:t>
                      </a:r>
                    </a:p>
                  </a:txBody>
                  <a:tcPr anchor="ctr"/>
                </a:tc>
                <a:tc>
                  <a:txBody>
                    <a:bodyPr/>
                    <a:lstStyle/>
                    <a:p>
                      <a:pPr algn="ctr"/>
                      <a:r>
                        <a:rPr lang="fr-FR" dirty="0"/>
                        <a:t>50</a:t>
                      </a:r>
                    </a:p>
                  </a:txBody>
                  <a:tcPr anchor="ctr"/>
                </a:tc>
                <a:tc>
                  <a:txBody>
                    <a:bodyPr/>
                    <a:lstStyle/>
                    <a:p>
                      <a:pPr algn="ctr"/>
                      <a:r>
                        <a:rPr lang="fr-FR" dirty="0"/>
                        <a:t>25</a:t>
                      </a:r>
                    </a:p>
                  </a:txBody>
                  <a:tcPr anchor="ctr"/>
                </a:tc>
                <a:extLst>
                  <a:ext uri="{0D108BD9-81ED-4DB2-BD59-A6C34878D82A}">
                    <a16:rowId xmlns:a16="http://schemas.microsoft.com/office/drawing/2014/main" val="445727334"/>
                  </a:ext>
                </a:extLst>
              </a:tr>
              <a:tr h="370840">
                <a:tc>
                  <a:txBody>
                    <a:bodyPr/>
                    <a:lstStyle/>
                    <a:p>
                      <a:pPr algn="ctr"/>
                      <a:r>
                        <a:rPr lang="fr-FR" dirty="0"/>
                        <a:t>104</a:t>
                      </a:r>
                    </a:p>
                  </a:txBody>
                  <a:tcPr anchor="ctr"/>
                </a:tc>
                <a:tc>
                  <a:txBody>
                    <a:bodyPr/>
                    <a:lstStyle/>
                    <a:p>
                      <a:pPr algn="ctr"/>
                      <a:r>
                        <a:rPr lang="fr-FR" dirty="0"/>
                        <a:t>2</a:t>
                      </a:r>
                    </a:p>
                  </a:txBody>
                  <a:tcPr anchor="ctr"/>
                </a:tc>
                <a:tc>
                  <a:txBody>
                    <a:bodyPr/>
                    <a:lstStyle/>
                    <a:p>
                      <a:pPr algn="ctr"/>
                      <a:r>
                        <a:rPr lang="fr-FR" dirty="0"/>
                        <a:t>Traverse haute</a:t>
                      </a:r>
                    </a:p>
                  </a:txBody>
                  <a:tcPr anchor="ctr"/>
                </a:tc>
                <a:tc>
                  <a:txBody>
                    <a:bodyPr/>
                    <a:lstStyle/>
                    <a:p>
                      <a:pPr algn="ctr"/>
                      <a:r>
                        <a:rPr lang="fr-FR" dirty="0"/>
                        <a:t>288</a:t>
                      </a:r>
                    </a:p>
                  </a:txBody>
                  <a:tcPr anchor="ctr"/>
                </a:tc>
                <a:tc>
                  <a:txBody>
                    <a:bodyPr/>
                    <a:lstStyle/>
                    <a:p>
                      <a:pPr algn="ctr"/>
                      <a:r>
                        <a:rPr lang="fr-FR" dirty="0"/>
                        <a:t>50</a:t>
                      </a:r>
                    </a:p>
                  </a:txBody>
                  <a:tcPr anchor="ctr"/>
                </a:tc>
                <a:tc>
                  <a:txBody>
                    <a:bodyPr/>
                    <a:lstStyle/>
                    <a:p>
                      <a:pPr algn="ctr"/>
                      <a:r>
                        <a:rPr lang="fr-FR" dirty="0"/>
                        <a:t>24</a:t>
                      </a:r>
                    </a:p>
                  </a:txBody>
                  <a:tcPr anchor="ctr"/>
                </a:tc>
                <a:extLst>
                  <a:ext uri="{0D108BD9-81ED-4DB2-BD59-A6C34878D82A}">
                    <a16:rowId xmlns:a16="http://schemas.microsoft.com/office/drawing/2014/main" val="3838517725"/>
                  </a:ext>
                </a:extLst>
              </a:tr>
            </a:tbl>
          </a:graphicData>
        </a:graphic>
      </p:graphicFrame>
      <p:sp>
        <p:nvSpPr>
          <p:cNvPr id="4" name="Rectangle 3"/>
          <p:cNvSpPr/>
          <p:nvPr/>
        </p:nvSpPr>
        <p:spPr>
          <a:xfrm>
            <a:off x="363998" y="7998031"/>
            <a:ext cx="6643187" cy="1660319"/>
          </a:xfrm>
          <a:prstGeom prst="rect">
            <a:avLst/>
          </a:prstGeom>
          <a:no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ounded Rectangle 12"/>
          <p:cNvSpPr/>
          <p:nvPr/>
        </p:nvSpPr>
        <p:spPr>
          <a:xfrm>
            <a:off x="5080000" y="7820913"/>
            <a:ext cx="1769747" cy="3542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Feuille de débit</a:t>
            </a:r>
          </a:p>
        </p:txBody>
      </p:sp>
    </p:spTree>
    <p:extLst>
      <p:ext uri="{BB962C8B-B14F-4D97-AF65-F5344CB8AC3E}">
        <p14:creationId xmlns:p14="http://schemas.microsoft.com/office/powerpoint/2010/main" val="4018514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1598" y="323833"/>
            <a:ext cx="6795587" cy="461665"/>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400" dirty="0"/>
              <a:t>Définition et représentation	2/2</a:t>
            </a:r>
          </a:p>
        </p:txBody>
      </p:sp>
      <p:sp>
        <p:nvSpPr>
          <p:cNvPr id="4" name="Rectangle 3"/>
          <p:cNvSpPr/>
          <p:nvPr/>
        </p:nvSpPr>
        <p:spPr>
          <a:xfrm>
            <a:off x="211597" y="1251567"/>
            <a:ext cx="3468861" cy="4893647"/>
          </a:xfrm>
          <a:prstGeom prst="rect">
            <a:avLst/>
          </a:prstGeom>
        </p:spPr>
        <p:txBody>
          <a:bodyPr wrap="square">
            <a:spAutoFit/>
          </a:bodyPr>
          <a:lstStyle/>
          <a:p>
            <a:r>
              <a:rPr lang="fr-FR" sz="1200" b="1" dirty="0">
                <a:ea typeface="Calibri Light" panose="020F0302020204030204" pitchFamily="34" charset="0"/>
                <a:cs typeface="Calibri Light" panose="020F0302020204030204" pitchFamily="34" charset="0"/>
              </a:rPr>
              <a:t>Le planning des phases </a:t>
            </a:r>
            <a:r>
              <a:rPr lang="fr-FR" sz="1200" dirty="0">
                <a:ea typeface="Calibri Light" panose="020F0302020204030204" pitchFamily="34" charset="0"/>
                <a:cs typeface="Calibri Light" panose="020F0302020204030204" pitchFamily="34" charset="0"/>
              </a:rPr>
              <a:t>a pour objectif d’organiser le travail à l’atelier, il doit comporté  au minimum :</a:t>
            </a:r>
          </a:p>
          <a:p>
            <a:pPr marL="285750" indent="-285750">
              <a:buFont typeface="Arial" panose="020B0604020202020204" pitchFamily="34" charset="0"/>
              <a:buChar char="•"/>
            </a:pPr>
            <a:r>
              <a:rPr lang="fr-FR" sz="1200" dirty="0">
                <a:effectLst/>
                <a:ea typeface="Calibri Light" panose="020F0302020204030204" pitchFamily="34" charset="0"/>
                <a:cs typeface="Calibri Light" panose="020F0302020204030204" pitchFamily="34" charset="0"/>
              </a:rPr>
              <a:t>  Les éléments à réaliser avec leurs repères (que l’on retrouve dans la feuille de débit</a:t>
            </a:r>
          </a:p>
          <a:p>
            <a:pPr marL="285750" indent="-285750">
              <a:buFont typeface="Arial" panose="020B0604020202020204" pitchFamily="34" charset="0"/>
              <a:buChar char="•"/>
            </a:pPr>
            <a:r>
              <a:rPr lang="fr-FR" sz="1200" dirty="0">
                <a:ea typeface="Calibri Light" panose="020F0302020204030204" pitchFamily="34" charset="0"/>
                <a:cs typeface="Calibri Light" panose="020F0302020204030204" pitchFamily="34" charset="0"/>
              </a:rPr>
              <a:t>  Les différentes phases à réaliser dans un ordre logique d’exécution</a:t>
            </a:r>
          </a:p>
          <a:p>
            <a:endParaRPr lang="fr-FR" sz="1200" dirty="0">
              <a:ea typeface="Calibri Light" panose="020F0302020204030204" pitchFamily="34" charset="0"/>
              <a:cs typeface="Calibri Light" panose="020F0302020204030204" pitchFamily="34" charset="0"/>
            </a:endParaRPr>
          </a:p>
          <a:p>
            <a:r>
              <a:rPr lang="fr-FR" sz="1200" dirty="0">
                <a:ea typeface="Calibri Light" panose="020F0302020204030204" pitchFamily="34" charset="0"/>
                <a:cs typeface="Calibri Light" panose="020F0302020204030204" pitchFamily="34" charset="0"/>
              </a:rPr>
              <a:t>Il permet d’avoir une vision globale de la fabrication et d’usiner l’ouvrage de manière rationnelle.</a:t>
            </a:r>
          </a:p>
          <a:p>
            <a:endParaRPr lang="fr-FR" sz="1200" dirty="0">
              <a:ea typeface="Calibri Light" panose="020F0302020204030204" pitchFamily="34" charset="0"/>
              <a:cs typeface="Calibri Light" panose="020F0302020204030204" pitchFamily="34" charset="0"/>
            </a:endParaRPr>
          </a:p>
          <a:p>
            <a:r>
              <a:rPr lang="fr-FR" sz="1200" dirty="0">
                <a:ea typeface="Calibri Light" panose="020F0302020204030204" pitchFamily="34" charset="0"/>
                <a:cs typeface="Calibri Light" panose="020F0302020204030204" pitchFamily="34" charset="0"/>
              </a:rPr>
              <a:t>Pour le réaliser, on utilise des abréviations qui ne sont ni normalisées, ni conventionnelles.</a:t>
            </a:r>
          </a:p>
          <a:p>
            <a:endParaRPr lang="fr-FR" sz="1200" dirty="0">
              <a:ea typeface="Calibri Light" panose="020F0302020204030204" pitchFamily="34" charset="0"/>
              <a:cs typeface="Calibri Light" panose="020F0302020204030204" pitchFamily="34" charset="0"/>
            </a:endParaRPr>
          </a:p>
          <a:p>
            <a:r>
              <a:rPr lang="fr-FR" sz="1200" dirty="0">
                <a:ea typeface="Calibri Light" panose="020F0302020204030204" pitchFamily="34" charset="0"/>
                <a:cs typeface="Calibri Light" panose="020F0302020204030204" pitchFamily="34" charset="0"/>
              </a:rPr>
              <a:t>Non normalisées : Cela veut dire qu'il n'existe pas de règle officielle ou de standard reconnu pour ces abréviations dans le domaine de la menuiserie. Elles ne sont pas établies par une organisation ou une autorité spécifique.</a:t>
            </a:r>
          </a:p>
          <a:p>
            <a:endParaRPr lang="fr-FR" sz="1200" dirty="0">
              <a:ea typeface="Calibri Light" panose="020F0302020204030204" pitchFamily="34" charset="0"/>
              <a:cs typeface="Calibri Light" panose="020F0302020204030204" pitchFamily="34" charset="0"/>
            </a:endParaRPr>
          </a:p>
          <a:p>
            <a:r>
              <a:rPr lang="fr-FR" sz="1200" dirty="0">
                <a:ea typeface="Calibri Light" panose="020F0302020204030204" pitchFamily="34" charset="0"/>
                <a:cs typeface="Calibri Light" panose="020F0302020204030204" pitchFamily="34" charset="0"/>
              </a:rPr>
              <a:t>Non conventionnelles : Cela indique que ces abréviations ne sont pas couramment acceptées ou utilisées de manière uniforme par les professionnels de la menuiserie. Elles peuvent varier d'une personne à l'autre, d'une entreprise à l'autre, ou même d'un projet à l'autre.</a:t>
            </a:r>
          </a:p>
          <a:p>
            <a:pPr algn="just"/>
            <a:r>
              <a:rPr lang="fr-FR" sz="1200" dirty="0">
                <a:effectLst/>
                <a:ea typeface="Calibri Light" panose="020F0302020204030204" pitchFamily="34" charset="0"/>
                <a:cs typeface="Calibri Light" panose="020F0302020204030204" pitchFamily="34" charset="0"/>
              </a:rPr>
              <a:t>  </a:t>
            </a:r>
            <a:endParaRPr lang="fr-BE" sz="1200" dirty="0">
              <a:effectLst/>
              <a:ea typeface="Calibri Light" panose="020F0302020204030204" pitchFamily="34" charset="0"/>
              <a:cs typeface="Calibri Light" panose="020F03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248054157"/>
              </p:ext>
            </p:extLst>
          </p:nvPr>
        </p:nvGraphicFramePr>
        <p:xfrm>
          <a:off x="3721982" y="1745814"/>
          <a:ext cx="3181616" cy="4303656"/>
        </p:xfrm>
        <a:graphic>
          <a:graphicData uri="http://schemas.openxmlformats.org/drawingml/2006/table">
            <a:tbl>
              <a:tblPr firstRow="1" bandRow="1">
                <a:tableStyleId>{5940675A-B579-460E-94D1-54222C63F5DA}</a:tableStyleId>
              </a:tblPr>
              <a:tblGrid>
                <a:gridCol w="1590808">
                  <a:extLst>
                    <a:ext uri="{9D8B030D-6E8A-4147-A177-3AD203B41FA5}">
                      <a16:colId xmlns:a16="http://schemas.microsoft.com/office/drawing/2014/main" val="564577847"/>
                    </a:ext>
                  </a:extLst>
                </a:gridCol>
                <a:gridCol w="1590808">
                  <a:extLst>
                    <a:ext uri="{9D8B030D-6E8A-4147-A177-3AD203B41FA5}">
                      <a16:colId xmlns:a16="http://schemas.microsoft.com/office/drawing/2014/main" val="3182271460"/>
                    </a:ext>
                  </a:extLst>
                </a:gridCol>
              </a:tblGrid>
              <a:tr h="247410">
                <a:tc>
                  <a:txBody>
                    <a:bodyPr/>
                    <a:lstStyle/>
                    <a:p>
                      <a:pPr algn="ctr"/>
                      <a:r>
                        <a:rPr lang="fr-FR" dirty="0"/>
                        <a:t>Usinage</a:t>
                      </a:r>
                    </a:p>
                  </a:txBody>
                  <a:tcPr anchor="ctr">
                    <a:solidFill>
                      <a:schemeClr val="bg2"/>
                    </a:solidFill>
                  </a:tcPr>
                </a:tc>
                <a:tc>
                  <a:txBody>
                    <a:bodyPr/>
                    <a:lstStyle/>
                    <a:p>
                      <a:pPr algn="ctr"/>
                      <a:r>
                        <a:rPr lang="fr-FR" dirty="0"/>
                        <a:t>Abréviation</a:t>
                      </a:r>
                    </a:p>
                  </a:txBody>
                  <a:tcPr anchor="ctr">
                    <a:solidFill>
                      <a:schemeClr val="bg2"/>
                    </a:solidFill>
                  </a:tcPr>
                </a:tc>
                <a:extLst>
                  <a:ext uri="{0D108BD9-81ED-4DB2-BD59-A6C34878D82A}">
                    <a16:rowId xmlns:a16="http://schemas.microsoft.com/office/drawing/2014/main" val="3805968682"/>
                  </a:ext>
                </a:extLst>
              </a:tr>
              <a:tr h="247410">
                <a:tc>
                  <a:txBody>
                    <a:bodyPr/>
                    <a:lstStyle/>
                    <a:p>
                      <a:pPr algn="ctr"/>
                      <a:r>
                        <a:rPr lang="fr-FR" dirty="0"/>
                        <a:t>Tronçonnage</a:t>
                      </a:r>
                    </a:p>
                  </a:txBody>
                  <a:tcPr anchor="ctr"/>
                </a:tc>
                <a:tc>
                  <a:txBody>
                    <a:bodyPr/>
                    <a:lstStyle/>
                    <a:p>
                      <a:pPr algn="ctr"/>
                      <a:r>
                        <a:rPr lang="fr-FR" dirty="0"/>
                        <a:t>TRO</a:t>
                      </a:r>
                    </a:p>
                  </a:txBody>
                  <a:tcPr anchor="ctr"/>
                </a:tc>
                <a:extLst>
                  <a:ext uri="{0D108BD9-81ED-4DB2-BD59-A6C34878D82A}">
                    <a16:rowId xmlns:a16="http://schemas.microsoft.com/office/drawing/2014/main" val="3157170513"/>
                  </a:ext>
                </a:extLst>
              </a:tr>
              <a:tr h="247410">
                <a:tc>
                  <a:txBody>
                    <a:bodyPr/>
                    <a:lstStyle/>
                    <a:p>
                      <a:pPr algn="ctr"/>
                      <a:r>
                        <a:rPr lang="fr-FR" dirty="0"/>
                        <a:t>Délignage</a:t>
                      </a:r>
                    </a:p>
                  </a:txBody>
                  <a:tcPr anchor="ctr"/>
                </a:tc>
                <a:tc>
                  <a:txBody>
                    <a:bodyPr/>
                    <a:lstStyle/>
                    <a:p>
                      <a:pPr algn="ctr"/>
                      <a:r>
                        <a:rPr lang="fr-FR" dirty="0"/>
                        <a:t>DEL</a:t>
                      </a:r>
                    </a:p>
                  </a:txBody>
                  <a:tcPr anchor="ctr"/>
                </a:tc>
                <a:extLst>
                  <a:ext uri="{0D108BD9-81ED-4DB2-BD59-A6C34878D82A}">
                    <a16:rowId xmlns:a16="http://schemas.microsoft.com/office/drawing/2014/main" val="846603218"/>
                  </a:ext>
                </a:extLst>
              </a:tr>
              <a:tr h="247410">
                <a:tc>
                  <a:txBody>
                    <a:bodyPr/>
                    <a:lstStyle/>
                    <a:p>
                      <a:pPr algn="ctr"/>
                      <a:r>
                        <a:rPr lang="fr-FR" dirty="0"/>
                        <a:t>Rabotage</a:t>
                      </a:r>
                    </a:p>
                  </a:txBody>
                  <a:tcPr anchor="ctr"/>
                </a:tc>
                <a:tc>
                  <a:txBody>
                    <a:bodyPr/>
                    <a:lstStyle/>
                    <a:p>
                      <a:pPr algn="ctr"/>
                      <a:r>
                        <a:rPr lang="fr-FR" dirty="0"/>
                        <a:t>RAB</a:t>
                      </a:r>
                    </a:p>
                  </a:txBody>
                  <a:tcPr anchor="ctr"/>
                </a:tc>
                <a:extLst>
                  <a:ext uri="{0D108BD9-81ED-4DB2-BD59-A6C34878D82A}">
                    <a16:rowId xmlns:a16="http://schemas.microsoft.com/office/drawing/2014/main" val="538938565"/>
                  </a:ext>
                </a:extLst>
              </a:tr>
              <a:tr h="247410">
                <a:tc>
                  <a:txBody>
                    <a:bodyPr/>
                    <a:lstStyle/>
                    <a:p>
                      <a:pPr algn="ctr"/>
                      <a:r>
                        <a:rPr lang="fr-FR" dirty="0"/>
                        <a:t>Corroyage</a:t>
                      </a:r>
                    </a:p>
                  </a:txBody>
                  <a:tcPr anchor="ctr"/>
                </a:tc>
                <a:tc>
                  <a:txBody>
                    <a:bodyPr/>
                    <a:lstStyle/>
                    <a:p>
                      <a:pPr algn="ctr"/>
                      <a:r>
                        <a:rPr lang="fr-FR" dirty="0"/>
                        <a:t>COR</a:t>
                      </a:r>
                    </a:p>
                  </a:txBody>
                  <a:tcPr anchor="ctr"/>
                </a:tc>
                <a:extLst>
                  <a:ext uri="{0D108BD9-81ED-4DB2-BD59-A6C34878D82A}">
                    <a16:rowId xmlns:a16="http://schemas.microsoft.com/office/drawing/2014/main" val="1241955898"/>
                  </a:ext>
                </a:extLst>
              </a:tr>
              <a:tr h="247410">
                <a:tc>
                  <a:txBody>
                    <a:bodyPr/>
                    <a:lstStyle/>
                    <a:p>
                      <a:pPr algn="ctr"/>
                      <a:r>
                        <a:rPr lang="fr-FR" dirty="0"/>
                        <a:t>Rainurage</a:t>
                      </a:r>
                    </a:p>
                  </a:txBody>
                  <a:tcPr anchor="ctr"/>
                </a:tc>
                <a:tc>
                  <a:txBody>
                    <a:bodyPr/>
                    <a:lstStyle/>
                    <a:p>
                      <a:pPr algn="ctr"/>
                      <a:r>
                        <a:rPr lang="fr-FR" dirty="0"/>
                        <a:t>RAI</a:t>
                      </a:r>
                    </a:p>
                  </a:txBody>
                  <a:tcPr anchor="ctr"/>
                </a:tc>
                <a:extLst>
                  <a:ext uri="{0D108BD9-81ED-4DB2-BD59-A6C34878D82A}">
                    <a16:rowId xmlns:a16="http://schemas.microsoft.com/office/drawing/2014/main" val="3318354082"/>
                  </a:ext>
                </a:extLst>
              </a:tr>
              <a:tr h="247410">
                <a:tc>
                  <a:txBody>
                    <a:bodyPr/>
                    <a:lstStyle/>
                    <a:p>
                      <a:pPr algn="ctr"/>
                      <a:r>
                        <a:rPr lang="fr-FR" dirty="0"/>
                        <a:t>Profilage</a:t>
                      </a:r>
                    </a:p>
                  </a:txBody>
                  <a:tcPr anchor="ctr"/>
                </a:tc>
                <a:tc>
                  <a:txBody>
                    <a:bodyPr/>
                    <a:lstStyle/>
                    <a:p>
                      <a:pPr algn="ctr"/>
                      <a:r>
                        <a:rPr lang="fr-FR" dirty="0"/>
                        <a:t>PRO</a:t>
                      </a:r>
                    </a:p>
                  </a:txBody>
                  <a:tcPr anchor="ctr"/>
                </a:tc>
                <a:extLst>
                  <a:ext uri="{0D108BD9-81ED-4DB2-BD59-A6C34878D82A}">
                    <a16:rowId xmlns:a16="http://schemas.microsoft.com/office/drawing/2014/main" val="2910621161"/>
                  </a:ext>
                </a:extLst>
              </a:tr>
              <a:tr h="247410">
                <a:tc>
                  <a:txBody>
                    <a:bodyPr/>
                    <a:lstStyle/>
                    <a:p>
                      <a:pPr algn="ctr"/>
                      <a:r>
                        <a:rPr lang="fr-FR" dirty="0"/>
                        <a:t>Tenonnage</a:t>
                      </a:r>
                    </a:p>
                  </a:txBody>
                  <a:tcPr anchor="ctr"/>
                </a:tc>
                <a:tc>
                  <a:txBody>
                    <a:bodyPr/>
                    <a:lstStyle/>
                    <a:p>
                      <a:pPr algn="ctr"/>
                      <a:r>
                        <a:rPr lang="fr-FR" dirty="0"/>
                        <a:t>TEN</a:t>
                      </a:r>
                    </a:p>
                  </a:txBody>
                  <a:tcPr anchor="ctr"/>
                </a:tc>
                <a:extLst>
                  <a:ext uri="{0D108BD9-81ED-4DB2-BD59-A6C34878D82A}">
                    <a16:rowId xmlns:a16="http://schemas.microsoft.com/office/drawing/2014/main" val="2384331588"/>
                  </a:ext>
                </a:extLst>
              </a:tr>
              <a:tr h="247410">
                <a:tc>
                  <a:txBody>
                    <a:bodyPr/>
                    <a:lstStyle/>
                    <a:p>
                      <a:pPr algn="ctr"/>
                      <a:r>
                        <a:rPr lang="fr-FR" dirty="0"/>
                        <a:t>Mortaisage</a:t>
                      </a:r>
                    </a:p>
                  </a:txBody>
                  <a:tcPr anchor="ctr"/>
                </a:tc>
                <a:tc>
                  <a:txBody>
                    <a:bodyPr/>
                    <a:lstStyle/>
                    <a:p>
                      <a:pPr algn="ctr"/>
                      <a:r>
                        <a:rPr lang="fr-FR" dirty="0"/>
                        <a:t>MOR</a:t>
                      </a:r>
                    </a:p>
                  </a:txBody>
                  <a:tcPr anchor="ctr"/>
                </a:tc>
                <a:extLst>
                  <a:ext uri="{0D108BD9-81ED-4DB2-BD59-A6C34878D82A}">
                    <a16:rowId xmlns:a16="http://schemas.microsoft.com/office/drawing/2014/main" val="2893649626"/>
                  </a:ext>
                </a:extLst>
              </a:tr>
              <a:tr h="247410">
                <a:tc>
                  <a:txBody>
                    <a:bodyPr/>
                    <a:lstStyle/>
                    <a:p>
                      <a:pPr algn="ctr"/>
                      <a:r>
                        <a:rPr lang="fr-FR" dirty="0"/>
                        <a:t>Perçage</a:t>
                      </a:r>
                    </a:p>
                  </a:txBody>
                  <a:tcPr anchor="ctr"/>
                </a:tc>
                <a:tc>
                  <a:txBody>
                    <a:bodyPr/>
                    <a:lstStyle/>
                    <a:p>
                      <a:pPr algn="ctr"/>
                      <a:r>
                        <a:rPr lang="fr-FR" dirty="0"/>
                        <a:t>PER</a:t>
                      </a:r>
                    </a:p>
                  </a:txBody>
                  <a:tcPr anchor="ctr"/>
                </a:tc>
                <a:extLst>
                  <a:ext uri="{0D108BD9-81ED-4DB2-BD59-A6C34878D82A}">
                    <a16:rowId xmlns:a16="http://schemas.microsoft.com/office/drawing/2014/main" val="2594712325"/>
                  </a:ext>
                </a:extLst>
              </a:tr>
              <a:tr h="247410">
                <a:tc>
                  <a:txBody>
                    <a:bodyPr/>
                    <a:lstStyle/>
                    <a:p>
                      <a:pPr algn="ctr"/>
                      <a:r>
                        <a:rPr lang="fr-FR" dirty="0"/>
                        <a:t>Ponçage</a:t>
                      </a:r>
                    </a:p>
                  </a:txBody>
                  <a:tcPr anchor="ctr"/>
                </a:tc>
                <a:tc>
                  <a:txBody>
                    <a:bodyPr/>
                    <a:lstStyle/>
                    <a:p>
                      <a:pPr algn="ctr"/>
                      <a:r>
                        <a:rPr lang="fr-FR" dirty="0"/>
                        <a:t>PON</a:t>
                      </a:r>
                    </a:p>
                  </a:txBody>
                  <a:tcPr anchor="ctr"/>
                </a:tc>
                <a:extLst>
                  <a:ext uri="{0D108BD9-81ED-4DB2-BD59-A6C34878D82A}">
                    <a16:rowId xmlns:a16="http://schemas.microsoft.com/office/drawing/2014/main" val="2867135433"/>
                  </a:ext>
                </a:extLst>
              </a:tr>
              <a:tr h="247410">
                <a:tc>
                  <a:txBody>
                    <a:bodyPr/>
                    <a:lstStyle/>
                    <a:p>
                      <a:pPr algn="ctr"/>
                      <a:r>
                        <a:rPr lang="fr-FR" dirty="0"/>
                        <a:t>Montage</a:t>
                      </a:r>
                    </a:p>
                  </a:txBody>
                  <a:tcPr anchor="ctr"/>
                </a:tc>
                <a:tc>
                  <a:txBody>
                    <a:bodyPr/>
                    <a:lstStyle/>
                    <a:p>
                      <a:pPr algn="ctr"/>
                      <a:r>
                        <a:rPr lang="fr-FR" dirty="0"/>
                        <a:t>MON</a:t>
                      </a:r>
                    </a:p>
                  </a:txBody>
                  <a:tcPr anchor="ctr"/>
                </a:tc>
                <a:extLst>
                  <a:ext uri="{0D108BD9-81ED-4DB2-BD59-A6C34878D82A}">
                    <a16:rowId xmlns:a16="http://schemas.microsoft.com/office/drawing/2014/main" val="3662250094"/>
                  </a:ext>
                </a:extLst>
              </a:tr>
              <a:tr h="247410">
                <a:tc>
                  <a:txBody>
                    <a:bodyPr/>
                    <a:lstStyle/>
                    <a:p>
                      <a:pPr algn="ctr"/>
                      <a:r>
                        <a:rPr lang="fr-FR" dirty="0"/>
                        <a:t>Finition</a:t>
                      </a:r>
                    </a:p>
                  </a:txBody>
                  <a:tcPr anchor="ctr"/>
                </a:tc>
                <a:tc>
                  <a:txBody>
                    <a:bodyPr/>
                    <a:lstStyle/>
                    <a:p>
                      <a:pPr algn="ctr"/>
                      <a:r>
                        <a:rPr lang="fr-FR" dirty="0"/>
                        <a:t>FIN</a:t>
                      </a:r>
                    </a:p>
                  </a:txBody>
                  <a:tcPr anchor="ctr"/>
                </a:tc>
                <a:extLst>
                  <a:ext uri="{0D108BD9-81ED-4DB2-BD59-A6C34878D82A}">
                    <a16:rowId xmlns:a16="http://schemas.microsoft.com/office/drawing/2014/main" val="753994126"/>
                  </a:ext>
                </a:extLst>
              </a:tr>
              <a:tr h="247410">
                <a:tc>
                  <a:txBody>
                    <a:bodyPr/>
                    <a:lstStyle/>
                    <a:p>
                      <a:pPr algn="ctr"/>
                      <a:r>
                        <a:rPr lang="fr-FR" dirty="0"/>
                        <a:t>Traçage</a:t>
                      </a:r>
                    </a:p>
                  </a:txBody>
                  <a:tcPr anchor="ctr"/>
                </a:tc>
                <a:tc>
                  <a:txBody>
                    <a:bodyPr/>
                    <a:lstStyle/>
                    <a:p>
                      <a:pPr algn="ctr"/>
                      <a:r>
                        <a:rPr lang="fr-FR" dirty="0"/>
                        <a:t>TRA</a:t>
                      </a:r>
                    </a:p>
                  </a:txBody>
                  <a:tcPr anchor="ctr"/>
                </a:tc>
                <a:extLst>
                  <a:ext uri="{0D108BD9-81ED-4DB2-BD59-A6C34878D82A}">
                    <a16:rowId xmlns:a16="http://schemas.microsoft.com/office/drawing/2014/main" val="1383729664"/>
                  </a:ext>
                </a:extLst>
              </a:tr>
            </a:tbl>
          </a:graphicData>
        </a:graphic>
      </p:graphicFrame>
      <p:sp>
        <p:nvSpPr>
          <p:cNvPr id="9" name="Rounded Rectangle 8"/>
          <p:cNvSpPr/>
          <p:nvPr/>
        </p:nvSpPr>
        <p:spPr>
          <a:xfrm>
            <a:off x="3754728" y="1215369"/>
            <a:ext cx="3116124" cy="3855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Exemple d’abréviation</a:t>
            </a:r>
          </a:p>
        </p:txBody>
      </p:sp>
      <p:sp>
        <p:nvSpPr>
          <p:cNvPr id="10" name="Rounded Rectangle 9"/>
          <p:cNvSpPr/>
          <p:nvPr/>
        </p:nvSpPr>
        <p:spPr>
          <a:xfrm>
            <a:off x="211597" y="6386242"/>
            <a:ext cx="3468861" cy="3855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Exemple de planning des phases</a:t>
            </a:r>
          </a:p>
        </p:txBody>
      </p:sp>
      <p:graphicFrame>
        <p:nvGraphicFramePr>
          <p:cNvPr id="7" name="Table 6"/>
          <p:cNvGraphicFramePr>
            <a:graphicFrameLocks noGrp="1"/>
          </p:cNvGraphicFramePr>
          <p:nvPr>
            <p:extLst>
              <p:ext uri="{D42A27DB-BD31-4B8C-83A1-F6EECF244321}">
                <p14:modId xmlns:p14="http://schemas.microsoft.com/office/powerpoint/2010/main" val="2331047431"/>
              </p:ext>
            </p:extLst>
          </p:nvPr>
        </p:nvGraphicFramePr>
        <p:xfrm>
          <a:off x="211597" y="6985290"/>
          <a:ext cx="6762842" cy="1817855"/>
        </p:xfrm>
        <a:graphic>
          <a:graphicData uri="http://schemas.openxmlformats.org/drawingml/2006/table">
            <a:tbl>
              <a:tblPr firstRow="1" bandRow="1">
                <a:tableStyleId>{5940675A-B579-460E-94D1-54222C63F5DA}</a:tableStyleId>
              </a:tblPr>
              <a:tblGrid>
                <a:gridCol w="1277642">
                  <a:extLst>
                    <a:ext uri="{9D8B030D-6E8A-4147-A177-3AD203B41FA5}">
                      <a16:colId xmlns:a16="http://schemas.microsoft.com/office/drawing/2014/main" val="2540644830"/>
                    </a:ext>
                  </a:extLst>
                </a:gridCol>
                <a:gridCol w="5485200">
                  <a:extLst>
                    <a:ext uri="{9D8B030D-6E8A-4147-A177-3AD203B41FA5}">
                      <a16:colId xmlns:a16="http://schemas.microsoft.com/office/drawing/2014/main" val="1950610652"/>
                    </a:ext>
                  </a:extLst>
                </a:gridCol>
              </a:tblGrid>
              <a:tr h="471581">
                <a:tc>
                  <a:txBody>
                    <a:bodyPr/>
                    <a:lstStyle/>
                    <a:p>
                      <a:pPr algn="ctr"/>
                      <a:r>
                        <a:rPr lang="fr-FR" dirty="0"/>
                        <a:t>Elément</a:t>
                      </a:r>
                    </a:p>
                  </a:txBody>
                  <a:tcPr anchor="ctr"/>
                </a:tc>
                <a:tc>
                  <a:txBody>
                    <a:bodyPr/>
                    <a:lstStyle/>
                    <a:p>
                      <a:pPr algn="ctr"/>
                      <a:r>
                        <a:rPr lang="fr-FR" dirty="0"/>
                        <a:t>Opérations</a:t>
                      </a:r>
                    </a:p>
                  </a:txBody>
                  <a:tcPr anchor="ctr"/>
                </a:tc>
                <a:extLst>
                  <a:ext uri="{0D108BD9-81ED-4DB2-BD59-A6C34878D82A}">
                    <a16:rowId xmlns:a16="http://schemas.microsoft.com/office/drawing/2014/main" val="818032633"/>
                  </a:ext>
                </a:extLst>
              </a:tr>
              <a:tr h="673137">
                <a:tc>
                  <a:txBody>
                    <a:bodyPr/>
                    <a:lstStyle/>
                    <a:p>
                      <a:pPr algn="ctr"/>
                      <a:r>
                        <a:rPr lang="fr-FR" dirty="0"/>
                        <a:t>101</a:t>
                      </a:r>
                    </a:p>
                  </a:txBody>
                  <a:tcPr anchor="ctr"/>
                </a:tc>
                <a:tc rowSpan="2">
                  <a:txBody>
                    <a:bodyPr/>
                    <a:lstStyle/>
                    <a:p>
                      <a:pPr algn="ctr"/>
                      <a:endParaRPr lang="fr-FR" dirty="0"/>
                    </a:p>
                  </a:txBody>
                  <a:tcPr anchor="ctr"/>
                </a:tc>
                <a:extLst>
                  <a:ext uri="{0D108BD9-81ED-4DB2-BD59-A6C34878D82A}">
                    <a16:rowId xmlns:a16="http://schemas.microsoft.com/office/drawing/2014/main" val="186919508"/>
                  </a:ext>
                </a:extLst>
              </a:tr>
              <a:tr h="673137">
                <a:tc>
                  <a:txBody>
                    <a:bodyPr/>
                    <a:lstStyle/>
                    <a:p>
                      <a:pPr algn="ctr"/>
                      <a:r>
                        <a:rPr lang="fr-FR" dirty="0"/>
                        <a:t>102</a:t>
                      </a:r>
                    </a:p>
                  </a:txBody>
                  <a:tcPr anchor="ctr"/>
                </a:tc>
                <a:tc vMerge="1">
                  <a:txBody>
                    <a:bodyPr/>
                    <a:lstStyle/>
                    <a:p>
                      <a:pPr algn="ctr"/>
                      <a:endParaRPr lang="fr-FR" dirty="0"/>
                    </a:p>
                  </a:txBody>
                  <a:tcPr anchor="ctr"/>
                </a:tc>
                <a:extLst>
                  <a:ext uri="{0D108BD9-81ED-4DB2-BD59-A6C34878D82A}">
                    <a16:rowId xmlns:a16="http://schemas.microsoft.com/office/drawing/2014/main" val="3143737863"/>
                  </a:ext>
                </a:extLst>
              </a:tr>
            </a:tbl>
          </a:graphicData>
        </a:graphic>
      </p:graphicFrame>
      <p:sp>
        <p:nvSpPr>
          <p:cNvPr id="11" name="Rounded Rectangle 10"/>
          <p:cNvSpPr/>
          <p:nvPr/>
        </p:nvSpPr>
        <p:spPr>
          <a:xfrm>
            <a:off x="1550059" y="7617751"/>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COR</a:t>
            </a:r>
          </a:p>
        </p:txBody>
      </p:sp>
      <p:cxnSp>
        <p:nvCxnSpPr>
          <p:cNvPr id="13" name="Straight Connector 12"/>
          <p:cNvCxnSpPr>
            <a:stCxn id="11" idx="3"/>
          </p:cNvCxnSpPr>
          <p:nvPr/>
        </p:nvCxnSpPr>
        <p:spPr>
          <a:xfrm>
            <a:off x="2194638" y="7808251"/>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16" name="Rounded Rectangle 15"/>
          <p:cNvSpPr/>
          <p:nvPr/>
        </p:nvSpPr>
        <p:spPr>
          <a:xfrm>
            <a:off x="2464458" y="7617751"/>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TRA</a:t>
            </a:r>
          </a:p>
        </p:txBody>
      </p:sp>
      <p:cxnSp>
        <p:nvCxnSpPr>
          <p:cNvPr id="17" name="Straight Connector 16"/>
          <p:cNvCxnSpPr>
            <a:stCxn id="16" idx="3"/>
          </p:cNvCxnSpPr>
          <p:nvPr/>
        </p:nvCxnSpPr>
        <p:spPr>
          <a:xfrm>
            <a:off x="3109037" y="7808251"/>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18" name="Rounded Rectangle 17"/>
          <p:cNvSpPr/>
          <p:nvPr/>
        </p:nvSpPr>
        <p:spPr>
          <a:xfrm>
            <a:off x="3357974" y="7617751"/>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TRO</a:t>
            </a:r>
          </a:p>
        </p:txBody>
      </p:sp>
      <p:cxnSp>
        <p:nvCxnSpPr>
          <p:cNvPr id="19" name="Straight Connector 18"/>
          <p:cNvCxnSpPr>
            <a:stCxn id="18" idx="3"/>
          </p:cNvCxnSpPr>
          <p:nvPr/>
        </p:nvCxnSpPr>
        <p:spPr>
          <a:xfrm>
            <a:off x="4002553" y="7808251"/>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20" name="Rounded Rectangle 19"/>
          <p:cNvSpPr/>
          <p:nvPr/>
        </p:nvSpPr>
        <p:spPr>
          <a:xfrm>
            <a:off x="4252449" y="7629345"/>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MOR</a:t>
            </a:r>
          </a:p>
        </p:txBody>
      </p:sp>
      <p:cxnSp>
        <p:nvCxnSpPr>
          <p:cNvPr id="22" name="Straight Connector 21"/>
          <p:cNvCxnSpPr>
            <a:stCxn id="20" idx="3"/>
          </p:cNvCxnSpPr>
          <p:nvPr/>
        </p:nvCxnSpPr>
        <p:spPr>
          <a:xfrm>
            <a:off x="4897028" y="7819845"/>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23" name="Rounded Rectangle 22"/>
          <p:cNvSpPr/>
          <p:nvPr/>
        </p:nvSpPr>
        <p:spPr>
          <a:xfrm>
            <a:off x="5146924" y="7617751"/>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a:t>
            </a:r>
          </a:p>
        </p:txBody>
      </p:sp>
      <p:cxnSp>
        <p:nvCxnSpPr>
          <p:cNvPr id="24" name="Straight Connector 23"/>
          <p:cNvCxnSpPr>
            <a:stCxn id="23" idx="3"/>
          </p:cNvCxnSpPr>
          <p:nvPr/>
        </p:nvCxnSpPr>
        <p:spPr>
          <a:xfrm>
            <a:off x="5791503" y="7808251"/>
            <a:ext cx="523572" cy="0"/>
          </a:xfrm>
          <a:prstGeom prst="line">
            <a:avLst/>
          </a:prstGeom>
          <a:ln w="28575"/>
        </p:spPr>
        <p:style>
          <a:lnRef idx="2">
            <a:schemeClr val="dk1"/>
          </a:lnRef>
          <a:fillRef idx="1">
            <a:schemeClr val="lt1"/>
          </a:fillRef>
          <a:effectRef idx="0">
            <a:schemeClr val="dk1"/>
          </a:effectRef>
          <a:fontRef idx="minor">
            <a:schemeClr val="dk1"/>
          </a:fontRef>
        </p:style>
      </p:cxnSp>
      <p:cxnSp>
        <p:nvCxnSpPr>
          <p:cNvPr id="26" name="Straight Connector 25"/>
          <p:cNvCxnSpPr>
            <a:endCxn id="38" idx="0"/>
          </p:cNvCxnSpPr>
          <p:nvPr/>
        </p:nvCxnSpPr>
        <p:spPr>
          <a:xfrm>
            <a:off x="6315075" y="7808251"/>
            <a:ext cx="47655" cy="429872"/>
          </a:xfrm>
          <a:prstGeom prst="line">
            <a:avLst/>
          </a:prstGeom>
          <a:ln w="28575"/>
        </p:spPr>
        <p:style>
          <a:lnRef idx="2">
            <a:schemeClr val="dk1"/>
          </a:lnRef>
          <a:fillRef idx="1">
            <a:schemeClr val="lt1"/>
          </a:fillRef>
          <a:effectRef idx="0">
            <a:schemeClr val="dk1"/>
          </a:effectRef>
          <a:fontRef idx="minor">
            <a:schemeClr val="dk1"/>
          </a:fontRef>
        </p:style>
      </p:cxnSp>
      <p:sp>
        <p:nvSpPr>
          <p:cNvPr id="28" name="Rounded Rectangle 27"/>
          <p:cNvSpPr/>
          <p:nvPr/>
        </p:nvSpPr>
        <p:spPr>
          <a:xfrm>
            <a:off x="1550059" y="8226529"/>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COR</a:t>
            </a:r>
          </a:p>
        </p:txBody>
      </p:sp>
      <p:cxnSp>
        <p:nvCxnSpPr>
          <p:cNvPr id="29" name="Straight Connector 28"/>
          <p:cNvCxnSpPr>
            <a:stCxn id="28" idx="3"/>
          </p:cNvCxnSpPr>
          <p:nvPr/>
        </p:nvCxnSpPr>
        <p:spPr>
          <a:xfrm>
            <a:off x="2194638" y="8417029"/>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30" name="Rounded Rectangle 29"/>
          <p:cNvSpPr/>
          <p:nvPr/>
        </p:nvSpPr>
        <p:spPr>
          <a:xfrm>
            <a:off x="2464458" y="8226529"/>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TRA</a:t>
            </a:r>
          </a:p>
        </p:txBody>
      </p:sp>
      <p:cxnSp>
        <p:nvCxnSpPr>
          <p:cNvPr id="31" name="Straight Connector 30"/>
          <p:cNvCxnSpPr>
            <a:stCxn id="30" idx="3"/>
          </p:cNvCxnSpPr>
          <p:nvPr/>
        </p:nvCxnSpPr>
        <p:spPr>
          <a:xfrm>
            <a:off x="3109037" y="8417029"/>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32" name="Rounded Rectangle 31"/>
          <p:cNvSpPr/>
          <p:nvPr/>
        </p:nvSpPr>
        <p:spPr>
          <a:xfrm>
            <a:off x="3357974" y="8226529"/>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TEN</a:t>
            </a:r>
          </a:p>
        </p:txBody>
      </p:sp>
      <p:cxnSp>
        <p:nvCxnSpPr>
          <p:cNvPr id="33" name="Straight Connector 32"/>
          <p:cNvCxnSpPr>
            <a:stCxn id="32" idx="3"/>
          </p:cNvCxnSpPr>
          <p:nvPr/>
        </p:nvCxnSpPr>
        <p:spPr>
          <a:xfrm>
            <a:off x="4002553" y="8417029"/>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34" name="Rounded Rectangle 33"/>
          <p:cNvSpPr/>
          <p:nvPr/>
        </p:nvSpPr>
        <p:spPr>
          <a:xfrm>
            <a:off x="4252449" y="8238123"/>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PRO</a:t>
            </a:r>
          </a:p>
        </p:txBody>
      </p:sp>
      <p:cxnSp>
        <p:nvCxnSpPr>
          <p:cNvPr id="35" name="Straight Connector 34"/>
          <p:cNvCxnSpPr>
            <a:stCxn id="34" idx="3"/>
          </p:cNvCxnSpPr>
          <p:nvPr/>
        </p:nvCxnSpPr>
        <p:spPr>
          <a:xfrm>
            <a:off x="4897028" y="8428623"/>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36" name="Rounded Rectangle 35"/>
          <p:cNvSpPr/>
          <p:nvPr/>
        </p:nvSpPr>
        <p:spPr>
          <a:xfrm>
            <a:off x="5146924" y="8226529"/>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a:t>
            </a:r>
          </a:p>
        </p:txBody>
      </p:sp>
      <p:cxnSp>
        <p:nvCxnSpPr>
          <p:cNvPr id="37" name="Straight Connector 36"/>
          <p:cNvCxnSpPr>
            <a:stCxn id="36" idx="3"/>
          </p:cNvCxnSpPr>
          <p:nvPr/>
        </p:nvCxnSpPr>
        <p:spPr>
          <a:xfrm>
            <a:off x="5791503" y="8417029"/>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38" name="Rounded Rectangle 37"/>
          <p:cNvSpPr/>
          <p:nvPr/>
        </p:nvSpPr>
        <p:spPr>
          <a:xfrm>
            <a:off x="6040440" y="8238123"/>
            <a:ext cx="644579" cy="3810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00" dirty="0"/>
              <a:t>MON</a:t>
            </a:r>
          </a:p>
        </p:txBody>
      </p:sp>
      <p:cxnSp>
        <p:nvCxnSpPr>
          <p:cNvPr id="39" name="Straight Connector 38"/>
          <p:cNvCxnSpPr>
            <a:stCxn id="38" idx="3"/>
          </p:cNvCxnSpPr>
          <p:nvPr/>
        </p:nvCxnSpPr>
        <p:spPr>
          <a:xfrm>
            <a:off x="6685019" y="8428623"/>
            <a:ext cx="257176" cy="0"/>
          </a:xfrm>
          <a:prstGeom prst="line">
            <a:avLst/>
          </a:prstGeom>
          <a:ln w="28575"/>
        </p:spPr>
        <p:style>
          <a:lnRef idx="2">
            <a:schemeClr val="dk1"/>
          </a:lnRef>
          <a:fillRef idx="1">
            <a:schemeClr val="lt1"/>
          </a:fillRef>
          <a:effectRef idx="0">
            <a:schemeClr val="dk1"/>
          </a:effectRef>
          <a:fontRef idx="minor">
            <a:schemeClr val="dk1"/>
          </a:fontRef>
        </p:style>
      </p:cxnSp>
      <p:sp>
        <p:nvSpPr>
          <p:cNvPr id="41" name="Rectangle 40"/>
          <p:cNvSpPr/>
          <p:nvPr/>
        </p:nvSpPr>
        <p:spPr>
          <a:xfrm>
            <a:off x="146105" y="8847679"/>
            <a:ext cx="6828334" cy="461665"/>
          </a:xfrm>
          <a:prstGeom prst="rect">
            <a:avLst/>
          </a:prstGeom>
        </p:spPr>
        <p:txBody>
          <a:bodyPr wrap="square">
            <a:spAutoFit/>
          </a:bodyPr>
          <a:lstStyle/>
          <a:p>
            <a:r>
              <a:rPr lang="fr-FR" sz="1200" dirty="0">
                <a:ea typeface="Calibri Light" panose="020F0302020204030204" pitchFamily="34" charset="0"/>
                <a:cs typeface="Calibri Light" panose="020F0302020204030204" pitchFamily="34" charset="0"/>
              </a:rPr>
              <a:t>Dans ce planning, on relie les éléments en fonction de la suite chronologique des opérations à effectuer et en fonction des éléments usinés en même temps (exemple du montage).</a:t>
            </a:r>
          </a:p>
        </p:txBody>
      </p:sp>
    </p:spTree>
    <p:extLst>
      <p:ext uri="{BB962C8B-B14F-4D97-AF65-F5344CB8AC3E}">
        <p14:creationId xmlns:p14="http://schemas.microsoft.com/office/powerpoint/2010/main" val="2386180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Exercice : Le planning des phases</a:t>
            </a:r>
          </a:p>
        </p:txBody>
      </p:sp>
      <p:graphicFrame>
        <p:nvGraphicFramePr>
          <p:cNvPr id="4" name="Table 3"/>
          <p:cNvGraphicFramePr>
            <a:graphicFrameLocks noGrp="1"/>
          </p:cNvGraphicFramePr>
          <p:nvPr>
            <p:extLst>
              <p:ext uri="{D42A27DB-BD31-4B8C-83A1-F6EECF244321}">
                <p14:modId xmlns:p14="http://schemas.microsoft.com/office/powerpoint/2010/main" val="1774975782"/>
              </p:ext>
            </p:extLst>
          </p:nvPr>
        </p:nvGraphicFramePr>
        <p:xfrm>
          <a:off x="211597" y="5877658"/>
          <a:ext cx="6795587" cy="2170056"/>
        </p:xfrm>
        <a:graphic>
          <a:graphicData uri="http://schemas.openxmlformats.org/drawingml/2006/table">
            <a:tbl>
              <a:tblPr firstRow="1" bandRow="1">
                <a:tableStyleId>{5940675A-B579-460E-94D1-54222C63F5DA}</a:tableStyleId>
              </a:tblPr>
              <a:tblGrid>
                <a:gridCol w="1283828">
                  <a:extLst>
                    <a:ext uri="{9D8B030D-6E8A-4147-A177-3AD203B41FA5}">
                      <a16:colId xmlns:a16="http://schemas.microsoft.com/office/drawing/2014/main" val="2540644830"/>
                    </a:ext>
                  </a:extLst>
                </a:gridCol>
                <a:gridCol w="5511759">
                  <a:extLst>
                    <a:ext uri="{9D8B030D-6E8A-4147-A177-3AD203B41FA5}">
                      <a16:colId xmlns:a16="http://schemas.microsoft.com/office/drawing/2014/main" val="1950610652"/>
                    </a:ext>
                  </a:extLst>
                </a:gridCol>
              </a:tblGrid>
              <a:tr h="410823">
                <a:tc>
                  <a:txBody>
                    <a:bodyPr/>
                    <a:lstStyle/>
                    <a:p>
                      <a:pPr algn="ctr"/>
                      <a:r>
                        <a:rPr lang="fr-FR" dirty="0"/>
                        <a:t>Elément</a:t>
                      </a:r>
                    </a:p>
                  </a:txBody>
                  <a:tcPr anchor="ctr"/>
                </a:tc>
                <a:tc>
                  <a:txBody>
                    <a:bodyPr/>
                    <a:lstStyle/>
                    <a:p>
                      <a:pPr algn="ctr"/>
                      <a:r>
                        <a:rPr lang="fr-FR" dirty="0"/>
                        <a:t>Opérations</a:t>
                      </a:r>
                    </a:p>
                  </a:txBody>
                  <a:tcPr anchor="ctr"/>
                </a:tc>
                <a:extLst>
                  <a:ext uri="{0D108BD9-81ED-4DB2-BD59-A6C34878D82A}">
                    <a16:rowId xmlns:a16="http://schemas.microsoft.com/office/drawing/2014/main" val="818032633"/>
                  </a:ext>
                </a:extLst>
              </a:tr>
              <a:tr h="586411">
                <a:tc>
                  <a:txBody>
                    <a:bodyPr/>
                    <a:lstStyle/>
                    <a:p>
                      <a:pPr algn="ctr"/>
                      <a:r>
                        <a:rPr lang="fr-FR" dirty="0"/>
                        <a:t>104</a:t>
                      </a:r>
                    </a:p>
                  </a:txBody>
                  <a:tcPr anchor="ctr"/>
                </a:tc>
                <a:tc rowSpan="3">
                  <a:txBody>
                    <a:bodyPr/>
                    <a:lstStyle/>
                    <a:p>
                      <a:pPr algn="ctr"/>
                      <a:endParaRPr lang="fr-FR" dirty="0"/>
                    </a:p>
                  </a:txBody>
                  <a:tcPr anchor="ctr"/>
                </a:tc>
                <a:extLst>
                  <a:ext uri="{0D108BD9-81ED-4DB2-BD59-A6C34878D82A}">
                    <a16:rowId xmlns:a16="http://schemas.microsoft.com/office/drawing/2014/main" val="186919508"/>
                  </a:ext>
                </a:extLst>
              </a:tr>
              <a:tr h="586411">
                <a:tc>
                  <a:txBody>
                    <a:bodyPr/>
                    <a:lstStyle/>
                    <a:p>
                      <a:pPr algn="ctr"/>
                      <a:r>
                        <a:rPr lang="fr-FR" dirty="0"/>
                        <a:t>104</a:t>
                      </a:r>
                    </a:p>
                  </a:txBody>
                  <a:tcPr anchor="ctr"/>
                </a:tc>
                <a:tc vMerge="1">
                  <a:txBody>
                    <a:bodyPr/>
                    <a:lstStyle/>
                    <a:p>
                      <a:pPr algn="ctr"/>
                      <a:endParaRPr lang="fr-FR" dirty="0"/>
                    </a:p>
                  </a:txBody>
                  <a:tcPr anchor="ctr"/>
                </a:tc>
                <a:extLst>
                  <a:ext uri="{0D108BD9-81ED-4DB2-BD59-A6C34878D82A}">
                    <a16:rowId xmlns:a16="http://schemas.microsoft.com/office/drawing/2014/main" val="3143737863"/>
                  </a:ext>
                </a:extLst>
              </a:tr>
              <a:tr h="586411">
                <a:tc>
                  <a:txBody>
                    <a:bodyPr/>
                    <a:lstStyle/>
                    <a:p>
                      <a:pPr algn="ctr"/>
                      <a:r>
                        <a:rPr lang="fr-FR" dirty="0"/>
                        <a:t>104</a:t>
                      </a:r>
                    </a:p>
                  </a:txBody>
                  <a:tcPr anchor="ctr"/>
                </a:tc>
                <a:tc vMerge="1">
                  <a:txBody>
                    <a:bodyPr/>
                    <a:lstStyle/>
                    <a:p>
                      <a:pPr algn="ctr"/>
                      <a:endParaRPr lang="fr-FR" dirty="0"/>
                    </a:p>
                  </a:txBody>
                  <a:tcPr anchor="ctr"/>
                </a:tc>
                <a:extLst>
                  <a:ext uri="{0D108BD9-81ED-4DB2-BD59-A6C34878D82A}">
                    <a16:rowId xmlns:a16="http://schemas.microsoft.com/office/drawing/2014/main" val="2264303840"/>
                  </a:ext>
                </a:extLst>
              </a:tr>
            </a:tbl>
          </a:graphicData>
        </a:graphic>
      </p:graphicFrame>
      <p:sp>
        <p:nvSpPr>
          <p:cNvPr id="5" name="Rounded Rectangle 4"/>
          <p:cNvSpPr/>
          <p:nvPr/>
        </p:nvSpPr>
        <p:spPr>
          <a:xfrm>
            <a:off x="1681393" y="646713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0" name="Rounded Rectangle 29"/>
          <p:cNvSpPr/>
          <p:nvPr/>
        </p:nvSpPr>
        <p:spPr>
          <a:xfrm>
            <a:off x="2224318" y="646713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1" name="Rounded Rectangle 30"/>
          <p:cNvSpPr/>
          <p:nvPr/>
        </p:nvSpPr>
        <p:spPr>
          <a:xfrm>
            <a:off x="2767243" y="6469331"/>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2" name="Rounded Rectangle 31"/>
          <p:cNvSpPr/>
          <p:nvPr/>
        </p:nvSpPr>
        <p:spPr>
          <a:xfrm>
            <a:off x="3321810" y="646494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3" name="Rounded Rectangle 32"/>
          <p:cNvSpPr/>
          <p:nvPr/>
        </p:nvSpPr>
        <p:spPr>
          <a:xfrm>
            <a:off x="3864735" y="646494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4" name="Rounded Rectangle 33"/>
          <p:cNvSpPr/>
          <p:nvPr/>
        </p:nvSpPr>
        <p:spPr>
          <a:xfrm>
            <a:off x="4407660" y="646713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5" name="Rounded Rectangle 34"/>
          <p:cNvSpPr/>
          <p:nvPr/>
        </p:nvSpPr>
        <p:spPr>
          <a:xfrm>
            <a:off x="4952802" y="646494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6" name="Rounded Rectangle 35"/>
          <p:cNvSpPr/>
          <p:nvPr/>
        </p:nvSpPr>
        <p:spPr>
          <a:xfrm>
            <a:off x="5495727" y="646494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7" name="Rounded Rectangle 36"/>
          <p:cNvSpPr/>
          <p:nvPr/>
        </p:nvSpPr>
        <p:spPr>
          <a:xfrm>
            <a:off x="6038652" y="646713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8" name="Rounded Rectangle 37"/>
          <p:cNvSpPr/>
          <p:nvPr/>
        </p:nvSpPr>
        <p:spPr>
          <a:xfrm>
            <a:off x="1681393" y="7019211"/>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9" name="Rounded Rectangle 38"/>
          <p:cNvSpPr/>
          <p:nvPr/>
        </p:nvSpPr>
        <p:spPr>
          <a:xfrm>
            <a:off x="2224318" y="7019211"/>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0" name="Rounded Rectangle 39"/>
          <p:cNvSpPr/>
          <p:nvPr/>
        </p:nvSpPr>
        <p:spPr>
          <a:xfrm>
            <a:off x="2767243" y="7021404"/>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1" name="Rounded Rectangle 40"/>
          <p:cNvSpPr/>
          <p:nvPr/>
        </p:nvSpPr>
        <p:spPr>
          <a:xfrm>
            <a:off x="3321810" y="701701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2" name="Rounded Rectangle 41"/>
          <p:cNvSpPr/>
          <p:nvPr/>
        </p:nvSpPr>
        <p:spPr>
          <a:xfrm>
            <a:off x="3864735" y="701701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3" name="Rounded Rectangle 42"/>
          <p:cNvSpPr/>
          <p:nvPr/>
        </p:nvSpPr>
        <p:spPr>
          <a:xfrm>
            <a:off x="4407660" y="7019211"/>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4" name="Rounded Rectangle 43"/>
          <p:cNvSpPr/>
          <p:nvPr/>
        </p:nvSpPr>
        <p:spPr>
          <a:xfrm>
            <a:off x="4952802" y="701701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5" name="Rounded Rectangle 44"/>
          <p:cNvSpPr/>
          <p:nvPr/>
        </p:nvSpPr>
        <p:spPr>
          <a:xfrm>
            <a:off x="5495727" y="701701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6" name="Rounded Rectangle 45"/>
          <p:cNvSpPr/>
          <p:nvPr/>
        </p:nvSpPr>
        <p:spPr>
          <a:xfrm>
            <a:off x="6038652" y="7019211"/>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7" name="Rounded Rectangle 46"/>
          <p:cNvSpPr/>
          <p:nvPr/>
        </p:nvSpPr>
        <p:spPr>
          <a:xfrm>
            <a:off x="1681393" y="7580056"/>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8" name="Rounded Rectangle 47"/>
          <p:cNvSpPr/>
          <p:nvPr/>
        </p:nvSpPr>
        <p:spPr>
          <a:xfrm>
            <a:off x="2224318" y="7580056"/>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9" name="Rounded Rectangle 48"/>
          <p:cNvSpPr/>
          <p:nvPr/>
        </p:nvSpPr>
        <p:spPr>
          <a:xfrm>
            <a:off x="2767243" y="7582249"/>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0" name="Rounded Rectangle 49"/>
          <p:cNvSpPr/>
          <p:nvPr/>
        </p:nvSpPr>
        <p:spPr>
          <a:xfrm>
            <a:off x="3321810" y="757786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1" name="Rounded Rectangle 50"/>
          <p:cNvSpPr/>
          <p:nvPr/>
        </p:nvSpPr>
        <p:spPr>
          <a:xfrm>
            <a:off x="3864735" y="757786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2" name="Rounded Rectangle 51"/>
          <p:cNvSpPr/>
          <p:nvPr/>
        </p:nvSpPr>
        <p:spPr>
          <a:xfrm>
            <a:off x="4407660" y="7580056"/>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3" name="Rounded Rectangle 52"/>
          <p:cNvSpPr/>
          <p:nvPr/>
        </p:nvSpPr>
        <p:spPr>
          <a:xfrm>
            <a:off x="4952802" y="757786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4" name="Rounded Rectangle 53"/>
          <p:cNvSpPr/>
          <p:nvPr/>
        </p:nvSpPr>
        <p:spPr>
          <a:xfrm>
            <a:off x="5495727" y="757786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5" name="Rounded Rectangle 54"/>
          <p:cNvSpPr/>
          <p:nvPr/>
        </p:nvSpPr>
        <p:spPr>
          <a:xfrm>
            <a:off x="6038652" y="7580056"/>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6" name="Rounded Rectangle 55"/>
          <p:cNvSpPr/>
          <p:nvPr/>
        </p:nvSpPr>
        <p:spPr>
          <a:xfrm>
            <a:off x="211597" y="5389068"/>
            <a:ext cx="3468861" cy="3855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planning des phases à remplir</a:t>
            </a:r>
          </a:p>
        </p:txBody>
      </p:sp>
      <p:sp>
        <p:nvSpPr>
          <p:cNvPr id="57" name="Rectangle 56"/>
          <p:cNvSpPr/>
          <p:nvPr/>
        </p:nvSpPr>
        <p:spPr>
          <a:xfrm>
            <a:off x="252642" y="975576"/>
            <a:ext cx="6694028" cy="492443"/>
          </a:xfrm>
          <a:prstGeom prst="rect">
            <a:avLst/>
          </a:prstGeom>
        </p:spPr>
        <p:txBody>
          <a:bodyPr wrap="square">
            <a:spAutoFit/>
          </a:bodyPr>
          <a:lstStyle/>
          <a:p>
            <a:r>
              <a:rPr lang="fr-FR" sz="1300" b="1" dirty="0">
                <a:ea typeface="Calibri Light" panose="020F0302020204030204" pitchFamily="34" charset="0"/>
                <a:cs typeface="Calibri Light" panose="020F0302020204030204" pitchFamily="34" charset="0"/>
              </a:rPr>
              <a:t>A l’aide des images du plan, des abréviations données dans le cours et de vos connaissances, remplir le planning des phases en bas de page pour l’élément 104 : </a:t>
            </a:r>
            <a:r>
              <a:rPr lang="fr-FR" sz="1300" dirty="0">
                <a:effectLst/>
                <a:ea typeface="Calibri Light" panose="020F0302020204030204" pitchFamily="34" charset="0"/>
                <a:cs typeface="Calibri Light" panose="020F0302020204030204" pitchFamily="34" charset="0"/>
              </a:rPr>
              <a:t>  </a:t>
            </a:r>
            <a:endParaRPr lang="fr-BE" sz="1300" dirty="0">
              <a:effectLst/>
              <a:ea typeface="Calibri Light" panose="020F0302020204030204" pitchFamily="34" charset="0"/>
              <a:cs typeface="Calibri Light" panose="020F0302020204030204" pitchFamily="34" charset="0"/>
            </a:endParaRPr>
          </a:p>
        </p:txBody>
      </p:sp>
      <p:pic>
        <p:nvPicPr>
          <p:cNvPr id="60" name="Picture 59"/>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377605" y="1619510"/>
            <a:ext cx="6446276" cy="34115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4" name="Rounded Rectangle 63"/>
          <p:cNvSpPr/>
          <p:nvPr/>
        </p:nvSpPr>
        <p:spPr>
          <a:xfrm>
            <a:off x="6107435" y="4807831"/>
            <a:ext cx="581273" cy="3542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104</a:t>
            </a:r>
          </a:p>
        </p:txBody>
      </p:sp>
      <p:sp>
        <p:nvSpPr>
          <p:cNvPr id="59" name="Rectangle 58">
            <a:extLst>
              <a:ext uri="{FF2B5EF4-FFF2-40B4-BE49-F238E27FC236}">
                <a16:creationId xmlns:a16="http://schemas.microsoft.com/office/drawing/2014/main" id="{82E07CAA-7826-4D47-85F8-0F56DEB9F85E}"/>
              </a:ext>
            </a:extLst>
          </p:cNvPr>
          <p:cNvSpPr/>
          <p:nvPr/>
        </p:nvSpPr>
        <p:spPr>
          <a:xfrm>
            <a:off x="262376" y="8270862"/>
            <a:ext cx="6694028" cy="492443"/>
          </a:xfrm>
          <a:prstGeom prst="rect">
            <a:avLst/>
          </a:prstGeom>
        </p:spPr>
        <p:txBody>
          <a:bodyPr wrap="square">
            <a:spAutoFit/>
          </a:bodyPr>
          <a:lstStyle/>
          <a:p>
            <a:r>
              <a:rPr lang="fr-FR" sz="1300" b="1" dirty="0">
                <a:ea typeface="Calibri Light" panose="020F0302020204030204" pitchFamily="34" charset="0"/>
                <a:cs typeface="Calibri Light" panose="020F0302020204030204" pitchFamily="34" charset="0"/>
              </a:rPr>
              <a:t>Note : Pour une seule pièce, plusieurs possibilité sont justes, en fonction des machines disponibles à l’atelier.</a:t>
            </a:r>
            <a:endParaRPr lang="fr-BE" sz="1300" dirty="0">
              <a:effectLst/>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602086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11598" y="323833"/>
            <a:ext cx="6795587" cy="444096"/>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2286" dirty="0"/>
              <a:t>Evaluation : Le planning des phases</a:t>
            </a:r>
          </a:p>
        </p:txBody>
      </p:sp>
      <p:graphicFrame>
        <p:nvGraphicFramePr>
          <p:cNvPr id="4" name="Table 3"/>
          <p:cNvGraphicFramePr>
            <a:graphicFrameLocks noGrp="1"/>
          </p:cNvGraphicFramePr>
          <p:nvPr>
            <p:extLst/>
          </p:nvPr>
        </p:nvGraphicFramePr>
        <p:xfrm>
          <a:off x="211597" y="7621070"/>
          <a:ext cx="6795587" cy="2170056"/>
        </p:xfrm>
        <a:graphic>
          <a:graphicData uri="http://schemas.openxmlformats.org/drawingml/2006/table">
            <a:tbl>
              <a:tblPr firstRow="1" bandRow="1">
                <a:tableStyleId>{5940675A-B579-460E-94D1-54222C63F5DA}</a:tableStyleId>
              </a:tblPr>
              <a:tblGrid>
                <a:gridCol w="1283828">
                  <a:extLst>
                    <a:ext uri="{9D8B030D-6E8A-4147-A177-3AD203B41FA5}">
                      <a16:colId xmlns:a16="http://schemas.microsoft.com/office/drawing/2014/main" val="2540644830"/>
                    </a:ext>
                  </a:extLst>
                </a:gridCol>
                <a:gridCol w="5511759">
                  <a:extLst>
                    <a:ext uri="{9D8B030D-6E8A-4147-A177-3AD203B41FA5}">
                      <a16:colId xmlns:a16="http://schemas.microsoft.com/office/drawing/2014/main" val="1950610652"/>
                    </a:ext>
                  </a:extLst>
                </a:gridCol>
              </a:tblGrid>
              <a:tr h="410823">
                <a:tc>
                  <a:txBody>
                    <a:bodyPr/>
                    <a:lstStyle/>
                    <a:p>
                      <a:pPr algn="ctr"/>
                      <a:r>
                        <a:rPr lang="fr-FR" dirty="0"/>
                        <a:t>Elément</a:t>
                      </a:r>
                    </a:p>
                  </a:txBody>
                  <a:tcPr anchor="ctr"/>
                </a:tc>
                <a:tc>
                  <a:txBody>
                    <a:bodyPr/>
                    <a:lstStyle/>
                    <a:p>
                      <a:pPr algn="ctr"/>
                      <a:r>
                        <a:rPr lang="fr-FR" dirty="0"/>
                        <a:t>Opérations</a:t>
                      </a:r>
                    </a:p>
                  </a:txBody>
                  <a:tcPr anchor="ctr"/>
                </a:tc>
                <a:extLst>
                  <a:ext uri="{0D108BD9-81ED-4DB2-BD59-A6C34878D82A}">
                    <a16:rowId xmlns:a16="http://schemas.microsoft.com/office/drawing/2014/main" val="818032633"/>
                  </a:ext>
                </a:extLst>
              </a:tr>
              <a:tr h="586411">
                <a:tc>
                  <a:txBody>
                    <a:bodyPr/>
                    <a:lstStyle/>
                    <a:p>
                      <a:pPr algn="ctr"/>
                      <a:r>
                        <a:rPr lang="fr-FR" dirty="0"/>
                        <a:t>……</a:t>
                      </a:r>
                    </a:p>
                  </a:txBody>
                  <a:tcPr anchor="ctr"/>
                </a:tc>
                <a:tc rowSpan="3">
                  <a:txBody>
                    <a:bodyPr/>
                    <a:lstStyle/>
                    <a:p>
                      <a:pPr algn="ctr"/>
                      <a:endParaRPr lang="fr-FR" dirty="0"/>
                    </a:p>
                  </a:txBody>
                  <a:tcPr anchor="ctr"/>
                </a:tc>
                <a:extLst>
                  <a:ext uri="{0D108BD9-81ED-4DB2-BD59-A6C34878D82A}">
                    <a16:rowId xmlns:a16="http://schemas.microsoft.com/office/drawing/2014/main" val="186919508"/>
                  </a:ext>
                </a:extLst>
              </a:tr>
              <a:tr h="586411">
                <a:tc>
                  <a:txBody>
                    <a:bodyPr/>
                    <a:lstStyle/>
                    <a:p>
                      <a:pPr algn="ctr"/>
                      <a:r>
                        <a:rPr lang="fr-FR" dirty="0"/>
                        <a:t>……</a:t>
                      </a:r>
                    </a:p>
                  </a:txBody>
                  <a:tcPr anchor="ctr"/>
                </a:tc>
                <a:tc vMerge="1">
                  <a:txBody>
                    <a:bodyPr/>
                    <a:lstStyle/>
                    <a:p>
                      <a:pPr algn="ctr"/>
                      <a:endParaRPr lang="fr-FR" dirty="0"/>
                    </a:p>
                  </a:txBody>
                  <a:tcPr anchor="ctr"/>
                </a:tc>
                <a:extLst>
                  <a:ext uri="{0D108BD9-81ED-4DB2-BD59-A6C34878D82A}">
                    <a16:rowId xmlns:a16="http://schemas.microsoft.com/office/drawing/2014/main" val="3143737863"/>
                  </a:ext>
                </a:extLst>
              </a:tr>
              <a:tr h="586411">
                <a:tc>
                  <a:txBody>
                    <a:bodyPr/>
                    <a:lstStyle/>
                    <a:p>
                      <a:pPr algn="ctr"/>
                      <a:r>
                        <a:rPr lang="fr-FR" dirty="0"/>
                        <a:t>……</a:t>
                      </a:r>
                    </a:p>
                  </a:txBody>
                  <a:tcPr anchor="ctr"/>
                </a:tc>
                <a:tc vMerge="1">
                  <a:txBody>
                    <a:bodyPr/>
                    <a:lstStyle/>
                    <a:p>
                      <a:pPr algn="ctr"/>
                      <a:endParaRPr lang="fr-FR" dirty="0"/>
                    </a:p>
                  </a:txBody>
                  <a:tcPr anchor="ctr"/>
                </a:tc>
                <a:extLst>
                  <a:ext uri="{0D108BD9-81ED-4DB2-BD59-A6C34878D82A}">
                    <a16:rowId xmlns:a16="http://schemas.microsoft.com/office/drawing/2014/main" val="2264303840"/>
                  </a:ext>
                </a:extLst>
              </a:tr>
            </a:tbl>
          </a:graphicData>
        </a:graphic>
      </p:graphicFrame>
      <p:sp>
        <p:nvSpPr>
          <p:cNvPr id="5" name="Rounded Rectangle 4"/>
          <p:cNvSpPr/>
          <p:nvPr/>
        </p:nvSpPr>
        <p:spPr>
          <a:xfrm>
            <a:off x="1681393" y="821055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0" name="Rounded Rectangle 29"/>
          <p:cNvSpPr/>
          <p:nvPr/>
        </p:nvSpPr>
        <p:spPr>
          <a:xfrm>
            <a:off x="2224318" y="821055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1" name="Rounded Rectangle 30"/>
          <p:cNvSpPr/>
          <p:nvPr/>
        </p:nvSpPr>
        <p:spPr>
          <a:xfrm>
            <a:off x="2767243" y="821274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2" name="Rounded Rectangle 31"/>
          <p:cNvSpPr/>
          <p:nvPr/>
        </p:nvSpPr>
        <p:spPr>
          <a:xfrm>
            <a:off x="3321810" y="8208357"/>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3" name="Rounded Rectangle 32"/>
          <p:cNvSpPr/>
          <p:nvPr/>
        </p:nvSpPr>
        <p:spPr>
          <a:xfrm>
            <a:off x="3864735" y="8208357"/>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4" name="Rounded Rectangle 33"/>
          <p:cNvSpPr/>
          <p:nvPr/>
        </p:nvSpPr>
        <p:spPr>
          <a:xfrm>
            <a:off x="4407660" y="821055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5" name="Rounded Rectangle 34"/>
          <p:cNvSpPr/>
          <p:nvPr/>
        </p:nvSpPr>
        <p:spPr>
          <a:xfrm>
            <a:off x="4952802" y="8208357"/>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6" name="Rounded Rectangle 35"/>
          <p:cNvSpPr/>
          <p:nvPr/>
        </p:nvSpPr>
        <p:spPr>
          <a:xfrm>
            <a:off x="5495727" y="8208357"/>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7" name="Rounded Rectangle 36"/>
          <p:cNvSpPr/>
          <p:nvPr/>
        </p:nvSpPr>
        <p:spPr>
          <a:xfrm>
            <a:off x="6038652" y="821055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8" name="Rounded Rectangle 37"/>
          <p:cNvSpPr/>
          <p:nvPr/>
        </p:nvSpPr>
        <p:spPr>
          <a:xfrm>
            <a:off x="1681393" y="876262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39" name="Rounded Rectangle 38"/>
          <p:cNvSpPr/>
          <p:nvPr/>
        </p:nvSpPr>
        <p:spPr>
          <a:xfrm>
            <a:off x="2224318" y="876262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0" name="Rounded Rectangle 39"/>
          <p:cNvSpPr/>
          <p:nvPr/>
        </p:nvSpPr>
        <p:spPr>
          <a:xfrm>
            <a:off x="2767243" y="8764816"/>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1" name="Rounded Rectangle 40"/>
          <p:cNvSpPr/>
          <p:nvPr/>
        </p:nvSpPr>
        <p:spPr>
          <a:xfrm>
            <a:off x="3321810" y="876043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2" name="Rounded Rectangle 41"/>
          <p:cNvSpPr/>
          <p:nvPr/>
        </p:nvSpPr>
        <p:spPr>
          <a:xfrm>
            <a:off x="3864735" y="876043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3" name="Rounded Rectangle 42"/>
          <p:cNvSpPr/>
          <p:nvPr/>
        </p:nvSpPr>
        <p:spPr>
          <a:xfrm>
            <a:off x="4407660" y="876262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4" name="Rounded Rectangle 43"/>
          <p:cNvSpPr/>
          <p:nvPr/>
        </p:nvSpPr>
        <p:spPr>
          <a:xfrm>
            <a:off x="4952802" y="876043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5" name="Rounded Rectangle 44"/>
          <p:cNvSpPr/>
          <p:nvPr/>
        </p:nvSpPr>
        <p:spPr>
          <a:xfrm>
            <a:off x="5495727" y="8760430"/>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6" name="Rounded Rectangle 45"/>
          <p:cNvSpPr/>
          <p:nvPr/>
        </p:nvSpPr>
        <p:spPr>
          <a:xfrm>
            <a:off x="6038652" y="8762623"/>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7" name="Rounded Rectangle 46"/>
          <p:cNvSpPr/>
          <p:nvPr/>
        </p:nvSpPr>
        <p:spPr>
          <a:xfrm>
            <a:off x="1681393" y="932346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8" name="Rounded Rectangle 47"/>
          <p:cNvSpPr/>
          <p:nvPr/>
        </p:nvSpPr>
        <p:spPr>
          <a:xfrm>
            <a:off x="2224318" y="932346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49" name="Rounded Rectangle 48"/>
          <p:cNvSpPr/>
          <p:nvPr/>
        </p:nvSpPr>
        <p:spPr>
          <a:xfrm>
            <a:off x="2767243" y="9325661"/>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0" name="Rounded Rectangle 49"/>
          <p:cNvSpPr/>
          <p:nvPr/>
        </p:nvSpPr>
        <p:spPr>
          <a:xfrm>
            <a:off x="3321810" y="932127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1" name="Rounded Rectangle 50"/>
          <p:cNvSpPr/>
          <p:nvPr/>
        </p:nvSpPr>
        <p:spPr>
          <a:xfrm>
            <a:off x="3864735" y="932127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2" name="Rounded Rectangle 51"/>
          <p:cNvSpPr/>
          <p:nvPr/>
        </p:nvSpPr>
        <p:spPr>
          <a:xfrm>
            <a:off x="4407660" y="932346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3" name="Rounded Rectangle 52"/>
          <p:cNvSpPr/>
          <p:nvPr/>
        </p:nvSpPr>
        <p:spPr>
          <a:xfrm>
            <a:off x="4952802" y="932127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4" name="Rounded Rectangle 53"/>
          <p:cNvSpPr/>
          <p:nvPr/>
        </p:nvSpPr>
        <p:spPr>
          <a:xfrm>
            <a:off x="5495727" y="9321275"/>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5" name="Rounded Rectangle 54"/>
          <p:cNvSpPr/>
          <p:nvPr/>
        </p:nvSpPr>
        <p:spPr>
          <a:xfrm>
            <a:off x="6038652" y="9323468"/>
            <a:ext cx="438608" cy="290137"/>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400" dirty="0"/>
          </a:p>
        </p:txBody>
      </p:sp>
      <p:sp>
        <p:nvSpPr>
          <p:cNvPr id="56" name="Rounded Rectangle 55"/>
          <p:cNvSpPr/>
          <p:nvPr/>
        </p:nvSpPr>
        <p:spPr>
          <a:xfrm>
            <a:off x="211597" y="7132480"/>
            <a:ext cx="3468861" cy="38550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planning des phases à remplir</a:t>
            </a:r>
          </a:p>
        </p:txBody>
      </p:sp>
      <p:sp>
        <p:nvSpPr>
          <p:cNvPr id="57" name="Rectangle 56"/>
          <p:cNvSpPr/>
          <p:nvPr/>
        </p:nvSpPr>
        <p:spPr>
          <a:xfrm>
            <a:off x="211597" y="1362088"/>
            <a:ext cx="6694028" cy="692497"/>
          </a:xfrm>
          <a:prstGeom prst="rect">
            <a:avLst/>
          </a:prstGeom>
        </p:spPr>
        <p:txBody>
          <a:bodyPr wrap="square">
            <a:spAutoFit/>
          </a:bodyPr>
          <a:lstStyle/>
          <a:p>
            <a:r>
              <a:rPr lang="fr-FR" sz="1300" b="1" dirty="0">
                <a:ea typeface="Calibri Light" panose="020F0302020204030204" pitchFamily="34" charset="0"/>
                <a:cs typeface="Calibri Light" panose="020F0302020204030204" pitchFamily="34" charset="0"/>
              </a:rPr>
              <a:t>A l’aide des images du plan, des abréviations données dans le cours et de vos connaissances, remplir le planning des phases en bas de page pour les éléments 101,102 et 104 </a:t>
            </a:r>
            <a:r>
              <a:rPr lang="fr-FR" sz="1300" b="1">
                <a:ea typeface="Calibri Light" panose="020F0302020204030204" pitchFamily="34" charset="0"/>
                <a:cs typeface="Calibri Light" panose="020F0302020204030204" pitchFamily="34" charset="0"/>
              </a:rPr>
              <a:t>jusqu’à l’assemblage </a:t>
            </a:r>
            <a:r>
              <a:rPr lang="fr-FR" sz="1300" b="1" dirty="0">
                <a:ea typeface="Calibri Light" panose="020F0302020204030204" pitchFamily="34" charset="0"/>
                <a:cs typeface="Calibri Light" panose="020F0302020204030204" pitchFamily="34" charset="0"/>
              </a:rPr>
              <a:t>: </a:t>
            </a:r>
            <a:r>
              <a:rPr lang="fr-FR" sz="1300" dirty="0">
                <a:effectLst/>
                <a:ea typeface="Calibri Light" panose="020F0302020204030204" pitchFamily="34" charset="0"/>
                <a:cs typeface="Calibri Light" panose="020F0302020204030204" pitchFamily="34" charset="0"/>
              </a:rPr>
              <a:t>  </a:t>
            </a:r>
            <a:endParaRPr lang="fr-BE" sz="1300" dirty="0">
              <a:effectLst/>
              <a:ea typeface="Calibri Light" panose="020F0302020204030204" pitchFamily="34" charset="0"/>
              <a:cs typeface="Calibri Light" panose="020F0302020204030204" pitchFamily="34" charset="0"/>
            </a:endParaRPr>
          </a:p>
        </p:txBody>
      </p:sp>
      <p:sp>
        <p:nvSpPr>
          <p:cNvPr id="58" name="TextBox 57"/>
          <p:cNvSpPr txBox="1"/>
          <p:nvPr/>
        </p:nvSpPr>
        <p:spPr>
          <a:xfrm>
            <a:off x="211597" y="911120"/>
            <a:ext cx="6795587" cy="307777"/>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1400" dirty="0"/>
              <a:t>Nom :…………………..                      Prénom : …………………..         Classe : …………..</a:t>
            </a:r>
          </a:p>
        </p:txBody>
      </p:sp>
      <p:graphicFrame>
        <p:nvGraphicFramePr>
          <p:cNvPr id="59" name="Table 58"/>
          <p:cNvGraphicFramePr>
            <a:graphicFrameLocks noGrp="1"/>
          </p:cNvGraphicFramePr>
          <p:nvPr>
            <p:extLst>
              <p:ext uri="{D42A27DB-BD31-4B8C-83A1-F6EECF244321}">
                <p14:modId xmlns:p14="http://schemas.microsoft.com/office/powerpoint/2010/main" val="3816570848"/>
              </p:ext>
            </p:extLst>
          </p:nvPr>
        </p:nvGraphicFramePr>
        <p:xfrm>
          <a:off x="211597" y="2072159"/>
          <a:ext cx="6795586" cy="2464308"/>
        </p:xfrm>
        <a:graphic>
          <a:graphicData uri="http://schemas.openxmlformats.org/drawingml/2006/table">
            <a:tbl>
              <a:tblPr firstRow="1" bandRow="1">
                <a:tableStyleId>{616DA210-FB5B-4158-B5E0-FEB733F419BA}</a:tableStyleId>
              </a:tblPr>
              <a:tblGrid>
                <a:gridCol w="5820903">
                  <a:extLst>
                    <a:ext uri="{9D8B030D-6E8A-4147-A177-3AD203B41FA5}">
                      <a16:colId xmlns:a16="http://schemas.microsoft.com/office/drawing/2014/main" val="2393483778"/>
                    </a:ext>
                  </a:extLst>
                </a:gridCol>
                <a:gridCol w="974683">
                  <a:extLst>
                    <a:ext uri="{9D8B030D-6E8A-4147-A177-3AD203B41FA5}">
                      <a16:colId xmlns:a16="http://schemas.microsoft.com/office/drawing/2014/main" val="3160532985"/>
                    </a:ext>
                  </a:extLst>
                </a:gridCol>
              </a:tblGrid>
              <a:tr h="370840">
                <a:tc gridSpan="2">
                  <a:txBody>
                    <a:bodyPr/>
                    <a:lstStyle/>
                    <a:p>
                      <a:pPr algn="l"/>
                      <a:r>
                        <a:rPr lang="fr-FR" dirty="0">
                          <a:solidFill>
                            <a:schemeClr val="bg1"/>
                          </a:solidFill>
                        </a:rPr>
                        <a:t>Critère d’évaluation : </a:t>
                      </a:r>
                    </a:p>
                  </a:txBody>
                  <a:tcPr anchor="ctr">
                    <a:solidFill>
                      <a:schemeClr val="tx1"/>
                    </a:solidFill>
                  </a:tcPr>
                </a:tc>
                <a:tc hMerge="1">
                  <a:txBody>
                    <a:bodyPr/>
                    <a:lstStyle/>
                    <a:p>
                      <a:endParaRPr lang="fr-FR" dirty="0"/>
                    </a:p>
                  </a:txBody>
                  <a:tcPr/>
                </a:tc>
                <a:extLst>
                  <a:ext uri="{0D108BD9-81ED-4DB2-BD59-A6C34878D82A}">
                    <a16:rowId xmlns:a16="http://schemas.microsoft.com/office/drawing/2014/main" val="3008872673"/>
                  </a:ext>
                </a:extLst>
              </a:tr>
              <a:tr h="370840">
                <a:tc>
                  <a:txBody>
                    <a:bodyPr/>
                    <a:lstStyle/>
                    <a:p>
                      <a:pPr algn="l"/>
                      <a:r>
                        <a:rPr lang="fr-FR" dirty="0"/>
                        <a:t>Les opérations sont ordonnées de manière cohérente</a:t>
                      </a:r>
                    </a:p>
                    <a:p>
                      <a:pPr marL="285750" indent="-285750" algn="l">
                        <a:buFont typeface="Arial" panose="020B0604020202020204" pitchFamily="34" charset="0"/>
                        <a:buChar char="•"/>
                      </a:pPr>
                      <a:r>
                        <a:rPr lang="fr-FR" dirty="0"/>
                        <a:t>       1 point par opérations</a:t>
                      </a:r>
                      <a:r>
                        <a:rPr lang="fr-FR" baseline="0" dirty="0"/>
                        <a:t> mal ordonnées</a:t>
                      </a:r>
                    </a:p>
                  </a:txBody>
                  <a:tcPr anchor="ctr"/>
                </a:tc>
                <a:tc>
                  <a:txBody>
                    <a:bodyPr/>
                    <a:lstStyle/>
                    <a:p>
                      <a:pPr algn="l"/>
                      <a:endParaRPr lang="fr-FR" dirty="0"/>
                    </a:p>
                  </a:txBody>
                  <a:tcPr anchor="ctr"/>
                </a:tc>
                <a:extLst>
                  <a:ext uri="{0D108BD9-81ED-4DB2-BD59-A6C34878D82A}">
                    <a16:rowId xmlns:a16="http://schemas.microsoft.com/office/drawing/2014/main" val="660090843"/>
                  </a:ext>
                </a:extLst>
              </a:tr>
              <a:tr h="370840">
                <a:tc>
                  <a:txBody>
                    <a:bodyPr/>
                    <a:lstStyle/>
                    <a:p>
                      <a:pPr algn="l"/>
                      <a:r>
                        <a:rPr lang="fr-FR" dirty="0"/>
                        <a:t>Les opérations correspondent à l’élément</a:t>
                      </a:r>
                    </a:p>
                    <a:p>
                      <a:pPr marL="285750" indent="-285750" algn="l">
                        <a:buFont typeface="Arial" panose="020B0604020202020204" pitchFamily="34" charset="0"/>
                        <a:buChar char="•"/>
                      </a:pPr>
                      <a:r>
                        <a:rPr lang="fr-FR" dirty="0"/>
                        <a:t>       1 point par opérations</a:t>
                      </a:r>
                      <a:r>
                        <a:rPr lang="fr-FR" baseline="0" dirty="0"/>
                        <a:t> erronées (que l’élément n’a pas besoin)</a:t>
                      </a:r>
                    </a:p>
                  </a:txBody>
                  <a:tcPr anchor="ctr"/>
                </a:tc>
                <a:tc>
                  <a:txBody>
                    <a:bodyPr/>
                    <a:lstStyle/>
                    <a:p>
                      <a:pPr algn="l"/>
                      <a:endParaRPr lang="fr-FR" dirty="0"/>
                    </a:p>
                  </a:txBody>
                  <a:tcPr anchor="ctr"/>
                </a:tc>
                <a:extLst>
                  <a:ext uri="{0D108BD9-81ED-4DB2-BD59-A6C34878D82A}">
                    <a16:rowId xmlns:a16="http://schemas.microsoft.com/office/drawing/2014/main" val="3469507390"/>
                  </a:ext>
                </a:extLst>
              </a:tr>
              <a:tr h="370840">
                <a:tc>
                  <a:txBody>
                    <a:bodyPr/>
                    <a:lstStyle/>
                    <a:p>
                      <a:pPr algn="l"/>
                      <a:r>
                        <a:rPr lang="fr-FR" dirty="0"/>
                        <a:t>Les opérations sont ordonnés</a:t>
                      </a:r>
                      <a:r>
                        <a:rPr lang="fr-FR" baseline="0" dirty="0"/>
                        <a:t> par un trait ou liés à une opération</a:t>
                      </a:r>
                      <a:endParaRPr lang="fr-FR" dirty="0"/>
                    </a:p>
                    <a:p>
                      <a:pPr marL="285750" indent="-285750" algn="l">
                        <a:buFont typeface="Arial" panose="020B0604020202020204" pitchFamily="34" charset="0"/>
                        <a:buChar char="•"/>
                      </a:pPr>
                      <a:r>
                        <a:rPr lang="fr-FR" dirty="0"/>
                        <a:t>       0,5 point pour</a:t>
                      </a:r>
                      <a:r>
                        <a:rPr lang="fr-FR" baseline="0" dirty="0"/>
                        <a:t> les opérations non reliées</a:t>
                      </a:r>
                    </a:p>
                  </a:txBody>
                  <a:tcPr anchor="ctr"/>
                </a:tc>
                <a:tc>
                  <a:txBody>
                    <a:bodyPr/>
                    <a:lstStyle/>
                    <a:p>
                      <a:pPr algn="l"/>
                      <a:endParaRPr lang="fr-FR"/>
                    </a:p>
                  </a:txBody>
                  <a:tcPr anchor="ctr"/>
                </a:tc>
                <a:extLst>
                  <a:ext uri="{0D108BD9-81ED-4DB2-BD59-A6C34878D82A}">
                    <a16:rowId xmlns:a16="http://schemas.microsoft.com/office/drawing/2014/main" val="3127172265"/>
                  </a:ext>
                </a:extLst>
              </a:tr>
              <a:tr h="370840">
                <a:tc>
                  <a:txBody>
                    <a:bodyPr/>
                    <a:lstStyle/>
                    <a:p>
                      <a:pPr algn="l"/>
                      <a:r>
                        <a:rPr lang="fr-FR" dirty="0"/>
                        <a:t>Les éléments sont indiqués</a:t>
                      </a:r>
                    </a:p>
                    <a:p>
                      <a:pPr marL="285750" indent="-285750" algn="l">
                        <a:buFont typeface="Arial" panose="020B0604020202020204" pitchFamily="34" charset="0"/>
                        <a:buChar char="•"/>
                      </a:pPr>
                      <a:r>
                        <a:rPr lang="fr-FR" dirty="0"/>
                        <a:t>       1 point par élément non indiqué</a:t>
                      </a:r>
                      <a:endParaRPr lang="fr-FR" baseline="0" dirty="0"/>
                    </a:p>
                  </a:txBody>
                  <a:tcPr anchor="ctr"/>
                </a:tc>
                <a:tc>
                  <a:txBody>
                    <a:bodyPr/>
                    <a:lstStyle/>
                    <a:p>
                      <a:pPr algn="l"/>
                      <a:endParaRPr lang="fr-FR" dirty="0"/>
                    </a:p>
                  </a:txBody>
                  <a:tcPr anchor="ctr"/>
                </a:tc>
                <a:extLst>
                  <a:ext uri="{0D108BD9-81ED-4DB2-BD59-A6C34878D82A}">
                    <a16:rowId xmlns:a16="http://schemas.microsoft.com/office/drawing/2014/main" val="2340588810"/>
                  </a:ext>
                </a:extLst>
              </a:tr>
            </a:tbl>
          </a:graphicData>
        </a:graphic>
      </p:graphicFrame>
      <p:pic>
        <p:nvPicPr>
          <p:cNvPr id="60" name="Picture 59"/>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2796569" y="4658048"/>
            <a:ext cx="2719073" cy="14390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1" name="Picture 60"/>
          <p:cNvPicPr>
            <a:picLocks noChangeAspect="1"/>
          </p:cNvPicPr>
          <p:nvPr/>
        </p:nvPicPr>
        <p:blipFill>
          <a:blip r:embed="rId4">
            <a:grayscl/>
            <a:extLst>
              <a:ext uri="{BEBA8EAE-BF5A-486C-A8C5-ECC9F3942E4B}">
                <a14:imgProps xmlns:a14="http://schemas.microsoft.com/office/drawing/2010/main">
                  <a14:imgLayer r:embed="rId5">
                    <a14:imgEffect>
                      <a14:brightnessContrast contrast="-20000"/>
                    </a14:imgEffect>
                  </a14:imgLayer>
                </a14:imgProps>
              </a:ext>
            </a:extLst>
          </a:blip>
          <a:stretch>
            <a:fillRect/>
          </a:stretch>
        </p:blipFill>
        <p:spPr>
          <a:xfrm>
            <a:off x="279223" y="5380586"/>
            <a:ext cx="2767840" cy="16193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2" name="Rounded Rectangle 61"/>
          <p:cNvSpPr/>
          <p:nvPr/>
        </p:nvSpPr>
        <p:spPr>
          <a:xfrm>
            <a:off x="290827" y="5138696"/>
            <a:ext cx="581273" cy="3542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101</a:t>
            </a:r>
          </a:p>
        </p:txBody>
      </p:sp>
      <p:sp>
        <p:nvSpPr>
          <p:cNvPr id="64" name="Rounded Rectangle 63"/>
          <p:cNvSpPr/>
          <p:nvPr/>
        </p:nvSpPr>
        <p:spPr>
          <a:xfrm>
            <a:off x="3207069" y="5934021"/>
            <a:ext cx="581273" cy="3542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104</a:t>
            </a:r>
          </a:p>
        </p:txBody>
      </p:sp>
      <p:pic>
        <p:nvPicPr>
          <p:cNvPr id="68" name="Picture 67"/>
          <p:cNvPicPr>
            <a:picLocks noChangeAspect="1"/>
          </p:cNvPicPr>
          <p:nvPr/>
        </p:nvPicPr>
        <p:blipFill>
          <a:blip r:embed="rId6"/>
          <a:stretch>
            <a:fillRect/>
          </a:stretch>
        </p:blipFill>
        <p:spPr>
          <a:xfrm>
            <a:off x="4989965" y="5720320"/>
            <a:ext cx="2097373" cy="165633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6" name="Rounded Rectangle 65"/>
          <p:cNvSpPr/>
          <p:nvPr/>
        </p:nvSpPr>
        <p:spPr>
          <a:xfrm>
            <a:off x="6387612" y="7214188"/>
            <a:ext cx="581273" cy="35423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t>102</a:t>
            </a:r>
          </a:p>
        </p:txBody>
      </p:sp>
    </p:spTree>
    <p:extLst>
      <p:ext uri="{BB962C8B-B14F-4D97-AF65-F5344CB8AC3E}">
        <p14:creationId xmlns:p14="http://schemas.microsoft.com/office/powerpoint/2010/main" val="2188491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6352</TotalTime>
  <Words>560</Words>
  <Application>Microsoft Office PowerPoint</Application>
  <PresentationFormat>Personnalisé</PresentationFormat>
  <Paragraphs>115</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Arial</vt:lpstr>
      <vt:lpstr>Calibri</vt:lpstr>
      <vt:lpstr>Calibri Light</vt:lpstr>
      <vt:lpstr>Office Theme</vt:lpstr>
      <vt:lpstr>Présentation PowerPoint</vt:lpstr>
      <vt:lpstr>Présentation PowerPoint</vt:lpstr>
      <vt:lpstr>Présentation PowerPoint</vt:lpstr>
      <vt:lpstr>Présentation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Özkaraca</dc:creator>
  <cp:lastModifiedBy>Kevin Özkaraca</cp:lastModifiedBy>
  <cp:revision>376</cp:revision>
  <cp:lastPrinted>2024-02-24T10:04:44Z</cp:lastPrinted>
  <dcterms:created xsi:type="dcterms:W3CDTF">2024-02-18T10:34:22Z</dcterms:created>
  <dcterms:modified xsi:type="dcterms:W3CDTF">2024-08-03T08:33:00Z</dcterms:modified>
</cp:coreProperties>
</file>