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handoutMasterIdLst>
    <p:handoutMasterId r:id="rId7"/>
  </p:handoutMasterIdLst>
  <p:sldIdLst>
    <p:sldId id="334" r:id="rId2"/>
    <p:sldId id="335" r:id="rId3"/>
    <p:sldId id="336" r:id="rId4"/>
    <p:sldId id="337" r:id="rId5"/>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24/03/2025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24/03/2025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24/03/2025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24/03/2025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24/03/2025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24/03/2025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24/03/2025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24/03/2025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24/03/2025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2.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388533"/>
            <a:ext cx="14797158" cy="9231348"/>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dirty="0">
              <a:cs typeface="Arial" panose="020B0604020202020204" pitchFamily="34" charset="0"/>
            </a:endParaRPr>
          </a:p>
          <a:p>
            <a:pPr marL="72000"/>
            <a:r>
              <a:rPr lang="fr-FR" b="1" dirty="0">
                <a:cs typeface="Arial" panose="020B0604020202020204" pitchFamily="34" charset="0"/>
              </a:rPr>
              <a:t>Question de compréhension</a:t>
            </a:r>
          </a:p>
          <a:p>
            <a:pPr marL="72000"/>
            <a:endParaRPr lang="fr-FR" dirty="0">
              <a:cs typeface="Arial" panose="020B0604020202020204" pitchFamily="34" charset="0"/>
            </a:endParaRPr>
          </a:p>
          <a:p>
            <a:pPr marL="72000"/>
            <a:r>
              <a:rPr lang="fr-FR" dirty="0">
                <a:cs typeface="Arial" panose="020B0604020202020204" pitchFamily="34" charset="0"/>
              </a:rPr>
              <a:t>Qu’est ce qu’une feuillure ? </a:t>
            </a:r>
          </a:p>
          <a:p>
            <a:pPr marL="72000">
              <a:lnSpc>
                <a:spcPct val="150000"/>
              </a:lnSpc>
            </a:pPr>
            <a:r>
              <a:rPr lang="fr-FR" dirty="0">
                <a:cs typeface="Arial" panose="020B0604020202020204" pitchFamily="34" charset="0"/>
              </a:rPr>
              <a:t>…………………………………………………………………………………………………………………. </a:t>
            </a:r>
          </a:p>
          <a:p>
            <a:pPr marL="72000">
              <a:lnSpc>
                <a:spcPct val="150000"/>
              </a:lnSpc>
            </a:pPr>
            <a:r>
              <a:rPr lang="fr-FR" dirty="0">
                <a:cs typeface="Arial" panose="020B0604020202020204" pitchFamily="34" charset="0"/>
              </a:rPr>
              <a:t>Dans le texte au paragraphe 1 que représentent les cloisons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au paragraphe 2 comment appelle-t-on le terme qui désigne la réalisation de deux pièces où « l’une est l’image inverse de l’autre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Que signifie « assembler à blanc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paragraphe 4 que signifie « à titre indicatif » ?</a:t>
            </a:r>
          </a:p>
          <a:p>
            <a:pPr marL="72000">
              <a:lnSpc>
                <a:spcPct val="150000"/>
              </a:lnSpc>
            </a:pPr>
            <a:r>
              <a:rPr lang="fr-FR" dirty="0">
                <a:cs typeface="Arial" panose="020B0604020202020204" pitchFamily="34" charset="0"/>
              </a:rPr>
              <a:t>…………………………………………………………………………………………………………………..</a:t>
            </a:r>
          </a:p>
          <a:p>
            <a:pPr marL="72000">
              <a:lnSpc>
                <a:spcPct val="150000"/>
              </a:lnSpc>
            </a:pPr>
            <a:r>
              <a:rPr lang="fr-FR" dirty="0">
                <a:cs typeface="Arial" panose="020B0604020202020204" pitchFamily="34" charset="0"/>
              </a:rPr>
              <a:t>Dans le texte paragraphe 1 que signifie « avoir sous la main » dans la phrase : « C était ce que j’avais sous la main »</a:t>
            </a:r>
          </a:p>
          <a:p>
            <a:pPr marL="72000">
              <a:lnSpc>
                <a:spcPct val="150000"/>
              </a:lnSpc>
            </a:pPr>
            <a:r>
              <a:rPr lang="fr-FR" dirty="0">
                <a:cs typeface="Arial" panose="020B0604020202020204" pitchFamily="34" charset="0"/>
              </a:rPr>
              <a:t>…………………………………………………………………………………………………………………..</a:t>
            </a:r>
          </a:p>
          <a:p>
            <a:pPr marL="72000">
              <a:lnSpc>
                <a:spcPct val="150000"/>
              </a:lnSpc>
            </a:pPr>
            <a:endParaRPr lang="fr-FR" dirty="0">
              <a:cs typeface="Arial" panose="020B0604020202020204" pitchFamily="34" charset="0"/>
            </a:endParaRPr>
          </a:p>
          <a:p>
            <a:pPr marL="72000">
              <a:lnSpc>
                <a:spcPct val="150000"/>
              </a:lnSpc>
            </a:pPr>
            <a:r>
              <a:rPr lang="fr-FR" b="1" dirty="0">
                <a:cs typeface="Arial" panose="020B0604020202020204" pitchFamily="34" charset="0"/>
              </a:rPr>
              <a:t>Analyse du texte</a:t>
            </a:r>
          </a:p>
          <a:p>
            <a:pPr marL="72000">
              <a:lnSpc>
                <a:spcPct val="150000"/>
              </a:lnSpc>
            </a:pPr>
            <a:endParaRPr lang="fr-FR" dirty="0">
              <a:cs typeface="Arial" panose="020B0604020202020204" pitchFamily="34" charset="0"/>
            </a:endParaRPr>
          </a:p>
          <a:p>
            <a:pPr marL="357750" indent="-285750">
              <a:lnSpc>
                <a:spcPct val="150000"/>
              </a:lnSpc>
              <a:buFont typeface="Arial" panose="020B0604020202020204" pitchFamily="34" charset="0"/>
              <a:buChar char="•"/>
            </a:pPr>
            <a:r>
              <a:rPr lang="fr-FR" dirty="0">
                <a:cs typeface="Arial" panose="020B0604020202020204" pitchFamily="34" charset="0"/>
              </a:rPr>
              <a:t>Dans le texte paragraphe 3 souligner les verbes à l’impératif</a:t>
            </a:r>
          </a:p>
          <a:p>
            <a:pPr marL="357750" indent="-285750">
              <a:lnSpc>
                <a:spcPct val="150000"/>
              </a:lnSpc>
              <a:buFont typeface="Arial" panose="020B0604020202020204" pitchFamily="34" charset="0"/>
              <a:buChar char="•"/>
            </a:pPr>
            <a:endParaRPr lang="fr-FR" dirty="0">
              <a:cs typeface="Arial" panose="020B0604020202020204" pitchFamily="34" charset="0"/>
            </a:endParaRPr>
          </a:p>
          <a:p>
            <a:pPr marL="357750" indent="-285750">
              <a:lnSpc>
                <a:spcPct val="150000"/>
              </a:lnSpc>
              <a:buFont typeface="Arial" panose="020B0604020202020204" pitchFamily="34" charset="0"/>
              <a:buChar char="•"/>
            </a:pPr>
            <a:r>
              <a:rPr lang="fr-FR" dirty="0">
                <a:cs typeface="Arial" panose="020B0604020202020204" pitchFamily="34" charset="0"/>
              </a:rPr>
              <a:t>Dans le texte paragraphe 4 souligner les verbes à l’infinitif</a:t>
            </a: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lnSpc>
                <a:spcPct val="150000"/>
              </a:lnSpc>
            </a:pPr>
            <a:endParaRPr lang="fr-FR" dirty="0">
              <a:cs typeface="Arial" panose="020B0604020202020204" pitchFamily="34" charset="0"/>
            </a:endParaRPr>
          </a:p>
          <a:p>
            <a:pPr marL="72000"/>
            <a:endParaRPr lang="fr-FR"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boite à épice</a:t>
            </a:r>
          </a:p>
        </p:txBody>
      </p:sp>
      <p:sp>
        <p:nvSpPr>
          <p:cNvPr id="8" name="Rectangle 7">
            <a:extLst>
              <a:ext uri="{FF2B5EF4-FFF2-40B4-BE49-F238E27FC236}">
                <a16:creationId xmlns:a16="http://schemas.microsoft.com/office/drawing/2014/main" id="{BD59B1C0-F3ED-4AC4-8452-B2B14361ECC9}"/>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Questions</a:t>
            </a:r>
          </a:p>
        </p:txBody>
      </p:sp>
      <p:sp>
        <p:nvSpPr>
          <p:cNvPr id="9" name="Rectangle 8">
            <a:extLst>
              <a:ext uri="{FF2B5EF4-FFF2-40B4-BE49-F238E27FC236}">
                <a16:creationId xmlns:a16="http://schemas.microsoft.com/office/drawing/2014/main" id="{1F561DA7-44E1-43D2-BBBF-157D41E90530}"/>
              </a:ext>
            </a:extLst>
          </p:cNvPr>
          <p:cNvSpPr/>
          <p:nvPr/>
        </p:nvSpPr>
        <p:spPr>
          <a:xfrm>
            <a:off x="11176474" y="7989596"/>
            <a:ext cx="3763201" cy="2630285"/>
          </a:xfrm>
          <a:prstGeom prst="rect">
            <a:avLst/>
          </a:prstGeom>
          <a:solidFill>
            <a:schemeClr val="bg1"/>
          </a:solid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72000"/>
            <a:r>
              <a:rPr lang="fr-FR" dirty="0">
                <a:cs typeface="Arial" panose="020B0604020202020204" pitchFamily="34" charset="0"/>
              </a:rPr>
              <a:t>Nom : 		……………………… </a:t>
            </a:r>
          </a:p>
          <a:p>
            <a:pPr marL="72000"/>
            <a:endParaRPr lang="fr-FR" dirty="0">
              <a:cs typeface="Arial" panose="020B0604020202020204" pitchFamily="34" charset="0"/>
            </a:endParaRPr>
          </a:p>
          <a:p>
            <a:pPr marL="72000"/>
            <a:r>
              <a:rPr lang="fr-FR" dirty="0">
                <a:cs typeface="Arial" panose="020B0604020202020204" pitchFamily="34" charset="0"/>
              </a:rPr>
              <a:t>Prénom : 	………………………</a:t>
            </a:r>
          </a:p>
          <a:p>
            <a:pPr marL="72000"/>
            <a:endParaRPr lang="fr-FR" dirty="0">
              <a:cs typeface="Arial" panose="020B0604020202020204" pitchFamily="34" charset="0"/>
            </a:endParaRPr>
          </a:p>
          <a:p>
            <a:pPr marL="72000"/>
            <a:r>
              <a:rPr lang="fr-FR" dirty="0">
                <a:cs typeface="Arial" panose="020B0604020202020204" pitchFamily="34" charset="0"/>
              </a:rPr>
              <a:t>Classe : 	………………………</a:t>
            </a:r>
          </a:p>
          <a:p>
            <a:pPr marL="72000"/>
            <a:endParaRPr lang="fr-FR" dirty="0">
              <a:cs typeface="Arial" panose="020B0604020202020204" pitchFamily="34" charset="0"/>
            </a:endParaRPr>
          </a:p>
          <a:p>
            <a:pPr marL="72000"/>
            <a:r>
              <a:rPr lang="fr-FR" dirty="0">
                <a:cs typeface="Arial" panose="020B0604020202020204" pitchFamily="34" charset="0"/>
              </a:rPr>
              <a:t>Note : 		…………………../20</a:t>
            </a:r>
          </a:p>
        </p:txBody>
      </p:sp>
    </p:spTree>
    <p:extLst>
      <p:ext uri="{BB962C8B-B14F-4D97-AF65-F5344CB8AC3E}">
        <p14:creationId xmlns:p14="http://schemas.microsoft.com/office/powerpoint/2010/main" val="306332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boite à épice</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Le texte</a:t>
            </a:r>
          </a:p>
        </p:txBody>
      </p:sp>
      <p:pic>
        <p:nvPicPr>
          <p:cNvPr id="2" name="Picture 1">
            <a:extLst>
              <a:ext uri="{FF2B5EF4-FFF2-40B4-BE49-F238E27FC236}">
                <a16:creationId xmlns:a16="http://schemas.microsoft.com/office/drawing/2014/main" id="{A3934E4D-0693-4D92-99F7-468C318C7BE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Effect>
                      <a14:brightnessContrast contrast="20000"/>
                    </a14:imgEffect>
                  </a14:imgLayer>
                </a14:imgProps>
              </a:ext>
            </a:extLst>
          </a:blip>
          <a:stretch>
            <a:fillRect/>
          </a:stretch>
        </p:blipFill>
        <p:spPr>
          <a:xfrm>
            <a:off x="369722" y="1582111"/>
            <a:ext cx="4991797" cy="4413628"/>
          </a:xfrm>
          <a:prstGeom prst="rect">
            <a:avLst/>
          </a:prstGeom>
        </p:spPr>
      </p:pic>
      <p:pic>
        <p:nvPicPr>
          <p:cNvPr id="3" name="Picture 2">
            <a:extLst>
              <a:ext uri="{FF2B5EF4-FFF2-40B4-BE49-F238E27FC236}">
                <a16:creationId xmlns:a16="http://schemas.microsoft.com/office/drawing/2014/main" id="{5F645BCF-820B-4A5D-B675-32A8DD039A0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200000"/>
                    </a14:imgEffect>
                    <a14:imgEffect>
                      <a14:brightnessContrast contrast="20000"/>
                    </a14:imgEffect>
                  </a14:imgLayer>
                </a14:imgProps>
              </a:ext>
            </a:extLst>
          </a:blip>
          <a:stretch>
            <a:fillRect/>
          </a:stretch>
        </p:blipFill>
        <p:spPr>
          <a:xfrm>
            <a:off x="621256" y="5787680"/>
            <a:ext cx="4488727" cy="4762847"/>
          </a:xfrm>
          <a:prstGeom prst="rect">
            <a:avLst/>
          </a:prstGeom>
        </p:spPr>
      </p:pic>
      <p:cxnSp>
        <p:nvCxnSpPr>
          <p:cNvPr id="5" name="Straight Connector 4">
            <a:extLst>
              <a:ext uri="{FF2B5EF4-FFF2-40B4-BE49-F238E27FC236}">
                <a16:creationId xmlns:a16="http://schemas.microsoft.com/office/drawing/2014/main" id="{864B936C-8BFF-441D-BEC1-C39802C29F0D}"/>
              </a:ext>
            </a:extLst>
          </p:cNvPr>
          <p:cNvCxnSpPr/>
          <p:nvPr/>
        </p:nvCxnSpPr>
        <p:spPr>
          <a:xfrm>
            <a:off x="5672667" y="1991005"/>
            <a:ext cx="0" cy="8009467"/>
          </a:xfrm>
          <a:prstGeom prst="line">
            <a:avLst/>
          </a:prstGeom>
          <a:ln w="28575"/>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3AD7D808-360F-4B5D-8838-15FE5EFB44A4}"/>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saturation sat="200000"/>
                    </a14:imgEffect>
                    <a14:imgEffect>
                      <a14:brightnessContrast contrast="20000"/>
                    </a14:imgEffect>
                  </a14:imgLayer>
                </a14:imgProps>
              </a:ext>
            </a:extLst>
          </a:blip>
          <a:stretch>
            <a:fillRect/>
          </a:stretch>
        </p:blipFill>
        <p:spPr>
          <a:xfrm>
            <a:off x="5830733" y="2391543"/>
            <a:ext cx="4315427" cy="6792273"/>
          </a:xfrm>
          <a:prstGeom prst="rect">
            <a:avLst/>
          </a:prstGeom>
        </p:spPr>
      </p:pic>
      <p:pic>
        <p:nvPicPr>
          <p:cNvPr id="8" name="Picture 7">
            <a:extLst>
              <a:ext uri="{FF2B5EF4-FFF2-40B4-BE49-F238E27FC236}">
                <a16:creationId xmlns:a16="http://schemas.microsoft.com/office/drawing/2014/main" id="{953975A8-9099-48BB-8A50-CD9A37C0D07B}"/>
              </a:ext>
            </a:extLst>
          </p:cNvPr>
          <p:cNvPicPr>
            <a:picLocks noChangeAspect="1"/>
          </p:cNvPicPr>
          <p:nvPr/>
        </p:nvPicPr>
        <p:blipFill>
          <a:blip r:embed="rId8"/>
          <a:stretch>
            <a:fillRect/>
          </a:stretch>
        </p:blipFill>
        <p:spPr>
          <a:xfrm>
            <a:off x="10423309" y="1991005"/>
            <a:ext cx="4239217" cy="838317"/>
          </a:xfrm>
          <a:prstGeom prst="rect">
            <a:avLst/>
          </a:prstGeom>
        </p:spPr>
      </p:pic>
      <p:cxnSp>
        <p:nvCxnSpPr>
          <p:cNvPr id="13" name="Straight Connector 12">
            <a:extLst>
              <a:ext uri="{FF2B5EF4-FFF2-40B4-BE49-F238E27FC236}">
                <a16:creationId xmlns:a16="http://schemas.microsoft.com/office/drawing/2014/main" id="{61C18FD3-02CD-4286-B15D-A98E8576290C}"/>
              </a:ext>
            </a:extLst>
          </p:cNvPr>
          <p:cNvCxnSpPr/>
          <p:nvPr/>
        </p:nvCxnSpPr>
        <p:spPr>
          <a:xfrm>
            <a:off x="10423309" y="1991005"/>
            <a:ext cx="0" cy="8009467"/>
          </a:xfrm>
          <a:prstGeom prst="line">
            <a:avLst/>
          </a:prstGeom>
          <a:ln w="28575"/>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116E28DA-FB61-43B0-8D72-2A1BF3F00D02}"/>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Effect>
                      <a14:saturation sat="200000"/>
                    </a14:imgEffect>
                    <a14:imgEffect>
                      <a14:brightnessContrast contrast="20000"/>
                    </a14:imgEffect>
                  </a14:imgLayer>
                </a14:imgProps>
              </a:ext>
            </a:extLst>
          </a:blip>
          <a:stretch>
            <a:fillRect/>
          </a:stretch>
        </p:blipFill>
        <p:spPr>
          <a:xfrm>
            <a:off x="10828621" y="2954012"/>
            <a:ext cx="3705742" cy="2610214"/>
          </a:xfrm>
          <a:prstGeom prst="rect">
            <a:avLst/>
          </a:prstGeom>
        </p:spPr>
      </p:pic>
      <p:pic>
        <p:nvPicPr>
          <p:cNvPr id="11" name="Picture 10">
            <a:extLst>
              <a:ext uri="{FF2B5EF4-FFF2-40B4-BE49-F238E27FC236}">
                <a16:creationId xmlns:a16="http://schemas.microsoft.com/office/drawing/2014/main" id="{46F64C80-2BEA-4232-B814-F2320FEBC1B1}"/>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25000"/>
                    </a14:imgEffect>
                    <a14:imgEffect>
                      <a14:saturation sat="200000"/>
                    </a14:imgEffect>
                    <a14:imgEffect>
                      <a14:brightnessContrast contrast="20000"/>
                    </a14:imgEffect>
                  </a14:imgLayer>
                </a14:imgProps>
              </a:ext>
            </a:extLst>
          </a:blip>
          <a:stretch>
            <a:fillRect/>
          </a:stretch>
        </p:blipFill>
        <p:spPr>
          <a:xfrm>
            <a:off x="10856315" y="5686588"/>
            <a:ext cx="2368618" cy="4700795"/>
          </a:xfrm>
          <a:prstGeom prst="rect">
            <a:avLst/>
          </a:prstGeom>
        </p:spPr>
      </p:pic>
    </p:spTree>
    <p:extLst>
      <p:ext uri="{BB962C8B-B14F-4D97-AF65-F5344CB8AC3E}">
        <p14:creationId xmlns:p14="http://schemas.microsoft.com/office/powerpoint/2010/main" val="402060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0"/>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dirty="0"/>
          </a:p>
          <a:p>
            <a:pPr marL="72000"/>
            <a:r>
              <a:rPr lang="fr-FR" dirty="0"/>
              <a:t>La vitesse de coupe est un paramètre essentiel en menuiserie et en usinage du bois. Elle influence la qualité de finition, la sécurité et la durabilité des outils. Une vitesse bien réglée permet une coupe nette et limite l’usure prématurée des fers ou des fraises.</a:t>
            </a:r>
          </a:p>
          <a:p>
            <a:pPr marL="72000"/>
            <a:endParaRPr lang="fr-FR" dirty="0"/>
          </a:p>
          <a:p>
            <a:pPr marL="72000"/>
            <a:r>
              <a:rPr lang="fr-FR" dirty="0"/>
              <a:t>Calculer la vitesse de coupe pour un outils de 0,160 m et une vitesse de coupe de 4200 tours minute</a:t>
            </a:r>
          </a:p>
          <a:p>
            <a:pPr marL="72000"/>
            <a:endParaRPr lang="fr-FR" dirty="0"/>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endParaRPr lang="fr-FR" dirty="0"/>
          </a:p>
          <a:p>
            <a:pPr marL="72000"/>
            <a:r>
              <a:rPr lang="fr-FR" dirty="0"/>
              <a:t>Calculer la vitesse de coupe pour un outils de 140 mm et une vitesse de coupe de 4500 tour minute</a:t>
            </a:r>
          </a:p>
          <a:p>
            <a:pPr marL="72000"/>
            <a:endParaRPr lang="fr-FR" dirty="0"/>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endParaRPr lang="fr-FR" dirty="0"/>
          </a:p>
          <a:p>
            <a:pPr marL="72000"/>
            <a:r>
              <a:rPr lang="fr-FR" dirty="0"/>
              <a:t>Calculer la vitesse de coupe pour un outils de 145 mm et une vitesse de coupe de 4500 tour minute et convertissez la en kilomètre heure (</a:t>
            </a:r>
            <a:r>
              <a:rPr lang="pt-BR" dirty="0"/>
              <a:t>1 m/s = </a:t>
            </a:r>
            <a:r>
              <a:rPr lang="pt-BR" b="1" dirty="0"/>
              <a:t>3,6 km/h)</a:t>
            </a:r>
            <a:endParaRPr lang="fr-FR" dirty="0"/>
          </a:p>
          <a:p>
            <a:pPr marL="72000"/>
            <a:endParaRPr lang="fr-FR" dirty="0"/>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r>
              <a:rPr lang="fr-FR" dirty="0">
                <a:cs typeface="Arial" panose="020B0604020202020204" pitchFamily="34" charset="0"/>
              </a:rPr>
              <a:t>…………………………………………………………………………………………………………………..</a:t>
            </a:r>
          </a:p>
          <a:p>
            <a:pPr marL="72000"/>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sz="1600" dirty="0">
              <a:cs typeface="Arial" panose="020B0604020202020204" pitchFamily="34" charset="0"/>
            </a:endParaRPr>
          </a:p>
          <a:p>
            <a:pPr marL="72000"/>
            <a:r>
              <a:rPr lang="fr-FR" sz="1600" b="1" dirty="0">
                <a:cs typeface="Arial" panose="020B0604020202020204" pitchFamily="34" charset="0"/>
              </a:rPr>
              <a:t>La formule :</a:t>
            </a: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r>
              <a:rPr lang="fr-FR" sz="1600" b="1" dirty="0"/>
              <a:t>V</a:t>
            </a:r>
            <a:r>
              <a:rPr lang="fr-FR" sz="1600" dirty="0"/>
              <a:t> : vitesse de coupe (ou vitesse linéaire) en mètres par seconde (</a:t>
            </a:r>
            <a:r>
              <a:rPr lang="fr-FR" sz="1600" b="1" dirty="0"/>
              <a:t>m/s</a:t>
            </a:r>
            <a:r>
              <a:rPr lang="fr-FR" sz="1600" dirty="0"/>
              <a:t>)</a:t>
            </a:r>
          </a:p>
          <a:p>
            <a:pPr marL="72000"/>
            <a:r>
              <a:rPr lang="fr-FR" sz="1600" b="1" dirty="0"/>
              <a:t>π</a:t>
            </a:r>
            <a:r>
              <a:rPr lang="fr-FR" sz="1600" dirty="0"/>
              <a:t> : constante mathématique (</a:t>
            </a:r>
            <a:r>
              <a:rPr lang="fr-FR" sz="1600" b="1" dirty="0"/>
              <a:t>3,14</a:t>
            </a:r>
            <a:r>
              <a:rPr lang="fr-FR" sz="1600" dirty="0"/>
              <a:t>)</a:t>
            </a:r>
          </a:p>
          <a:p>
            <a:pPr marL="72000"/>
            <a:r>
              <a:rPr lang="fr-FR" sz="1600" b="1" dirty="0"/>
              <a:t>D</a:t>
            </a:r>
            <a:r>
              <a:rPr lang="fr-FR" sz="1600" dirty="0"/>
              <a:t> : diamètre de l’outil en mètres (</a:t>
            </a:r>
            <a:r>
              <a:rPr lang="fr-FR" sz="1600" b="1" dirty="0"/>
              <a:t>m</a:t>
            </a:r>
            <a:r>
              <a:rPr lang="fr-FR" sz="1600" dirty="0"/>
              <a:t>)</a:t>
            </a:r>
          </a:p>
          <a:p>
            <a:pPr marL="72000"/>
            <a:r>
              <a:rPr lang="fr-FR" sz="1600" b="1" dirty="0"/>
              <a:t>S</a:t>
            </a:r>
            <a:r>
              <a:rPr lang="fr-FR" sz="1600" dirty="0"/>
              <a:t> : fréquence de rotation en tours par minute (</a:t>
            </a:r>
            <a:r>
              <a:rPr lang="fr-FR" sz="1600" b="1" dirty="0"/>
              <a:t>tr/min</a:t>
            </a:r>
            <a:r>
              <a:rPr lang="fr-FR" sz="1600" dirty="0"/>
              <a:t>)</a:t>
            </a:r>
          </a:p>
          <a:p>
            <a:pPr marL="72000"/>
            <a:r>
              <a:rPr lang="fr-FR" sz="1600" b="1" dirty="0"/>
              <a:t>60</a:t>
            </a:r>
            <a:r>
              <a:rPr lang="fr-FR" sz="1600" dirty="0"/>
              <a:t> : conversion des minutes en secondes</a:t>
            </a:r>
          </a:p>
          <a:p>
            <a:pPr marL="72000"/>
            <a:endParaRPr lang="fr-FR" sz="1600" dirty="0"/>
          </a:p>
          <a:p>
            <a:pPr marL="72000"/>
            <a:r>
              <a:rPr lang="fr-FR" sz="1600" dirty="0"/>
              <a:t>La vitesse de coupe V correspond à la vitesse à laquelle le tranchant de l’outil se déplace à la périphérie du diamètre.</a:t>
            </a:r>
          </a:p>
          <a:p>
            <a:pPr marL="72000"/>
            <a:endParaRPr lang="fr-FR" sz="1600" dirty="0"/>
          </a:p>
          <a:p>
            <a:pPr marL="72000"/>
            <a:r>
              <a:rPr lang="fr-FR" sz="1600" b="1" dirty="0"/>
              <a:t>Explication : </a:t>
            </a:r>
          </a:p>
          <a:p>
            <a:pPr marL="72000"/>
            <a:endParaRPr lang="fr-FR" sz="1600" b="1" dirty="0"/>
          </a:p>
          <a:p>
            <a:pPr marL="72000"/>
            <a:r>
              <a:rPr lang="fr-FR" sz="1600" b="1" dirty="0"/>
              <a:t>Le produit π×D </a:t>
            </a:r>
            <a:r>
              <a:rPr lang="fr-FR" sz="1600" dirty="0"/>
              <a:t>donne la circonférence de l’outil, c’est-à-dire la distance parcourue par un point situé sur le bord de l’outil en un tour.</a:t>
            </a:r>
          </a:p>
          <a:p>
            <a:pPr marL="72000"/>
            <a:r>
              <a:rPr lang="fr-FR" sz="1600" b="1" dirty="0"/>
              <a:t>En multipliant cette circonférence par la fréquence de rotation S</a:t>
            </a:r>
            <a:r>
              <a:rPr lang="fr-FR" sz="1600" dirty="0"/>
              <a:t>, on obtient la distance parcourue par le tranchant en une minute.</a:t>
            </a:r>
          </a:p>
          <a:p>
            <a:pPr marL="72000"/>
            <a:r>
              <a:rPr lang="fr-FR" sz="1600" b="1" dirty="0"/>
              <a:t>Enfin, la division par 60</a:t>
            </a:r>
            <a:r>
              <a:rPr lang="fr-FR" sz="1600" dirty="0"/>
              <a:t> permet d’obtenir cette valeur en mètres par seconde (</a:t>
            </a:r>
            <a:r>
              <a:rPr lang="fr-FR" sz="1600" b="1" dirty="0"/>
              <a:t>m/s</a:t>
            </a:r>
            <a:r>
              <a:rPr lang="fr-FR" sz="1600" dirty="0"/>
              <a:t>), qui est l’unité standard pour la vitesse de coupe.</a:t>
            </a:r>
          </a:p>
          <a:p>
            <a:pPr marL="72000"/>
            <a:endParaRPr lang="fr-FR" sz="1600" dirty="0"/>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endParaRPr lang="fr-FR" sz="14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 vitesse de coupe</a:t>
            </a:r>
          </a:p>
        </p:txBody>
      </p:sp>
      <p:pic>
        <p:nvPicPr>
          <p:cNvPr id="2" name="Picture 1">
            <a:extLst>
              <a:ext uri="{FF2B5EF4-FFF2-40B4-BE49-F238E27FC236}">
                <a16:creationId xmlns:a16="http://schemas.microsoft.com/office/drawing/2014/main" id="{EFC5D97B-D204-4C78-B6EA-507468CFBBC6}"/>
              </a:ext>
            </a:extLst>
          </p:cNvPr>
          <p:cNvPicPr>
            <a:picLocks noChangeAspect="1"/>
          </p:cNvPicPr>
          <p:nvPr/>
        </p:nvPicPr>
        <p:blipFill>
          <a:blip r:embed="rId2"/>
          <a:stretch>
            <a:fillRect/>
          </a:stretch>
        </p:blipFill>
        <p:spPr>
          <a:xfrm>
            <a:off x="729648" y="1938010"/>
            <a:ext cx="2585866" cy="1279323"/>
          </a:xfrm>
          <a:prstGeom prst="rect">
            <a:avLst/>
          </a:prstGeom>
        </p:spPr>
      </p:pic>
    </p:spTree>
    <p:extLst>
      <p:ext uri="{BB962C8B-B14F-4D97-AF65-F5344CB8AC3E}">
        <p14:creationId xmlns:p14="http://schemas.microsoft.com/office/powerpoint/2010/main" val="25883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0"/>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dirty="0"/>
          </a:p>
          <a:p>
            <a:pPr marL="72000"/>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sz="1600" dirty="0">
              <a:cs typeface="Arial" panose="020B0604020202020204" pitchFamily="34" charset="0"/>
            </a:endParaRPr>
          </a:p>
          <a:p>
            <a:pPr marL="72000"/>
            <a:r>
              <a:rPr lang="fr-FR" sz="1600" b="1" dirty="0">
                <a:cs typeface="Arial" panose="020B0604020202020204" pitchFamily="34" charset="0"/>
              </a:rPr>
              <a:t>La formule :</a:t>
            </a: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r>
              <a:rPr lang="fr-FR" sz="1600" b="1" dirty="0"/>
              <a:t>V</a:t>
            </a:r>
            <a:r>
              <a:rPr lang="fr-FR" sz="1600" dirty="0"/>
              <a:t> : vitesse de coupe (ou vitesse linéaire) en mètres par seconde (</a:t>
            </a:r>
            <a:r>
              <a:rPr lang="fr-FR" sz="1600" b="1" dirty="0"/>
              <a:t>m/s</a:t>
            </a:r>
            <a:r>
              <a:rPr lang="fr-FR" sz="1600" dirty="0"/>
              <a:t>)</a:t>
            </a:r>
          </a:p>
          <a:p>
            <a:pPr marL="72000"/>
            <a:r>
              <a:rPr lang="fr-FR" sz="1600" b="1" dirty="0"/>
              <a:t>π</a:t>
            </a:r>
            <a:r>
              <a:rPr lang="fr-FR" sz="1600" dirty="0"/>
              <a:t> : constante mathématique (</a:t>
            </a:r>
            <a:r>
              <a:rPr lang="fr-FR" sz="1600" b="1" dirty="0"/>
              <a:t>3,14</a:t>
            </a:r>
            <a:r>
              <a:rPr lang="fr-FR" sz="1600" dirty="0"/>
              <a:t>)</a:t>
            </a:r>
          </a:p>
          <a:p>
            <a:pPr marL="72000"/>
            <a:r>
              <a:rPr lang="fr-FR" sz="1600" b="1" dirty="0"/>
              <a:t>D</a:t>
            </a:r>
            <a:r>
              <a:rPr lang="fr-FR" sz="1600" dirty="0"/>
              <a:t> : diamètre de l’outil en mètres (</a:t>
            </a:r>
            <a:r>
              <a:rPr lang="fr-FR" sz="1600" b="1" dirty="0"/>
              <a:t>m</a:t>
            </a:r>
            <a:r>
              <a:rPr lang="fr-FR" sz="1600" dirty="0"/>
              <a:t>)</a:t>
            </a:r>
          </a:p>
          <a:p>
            <a:pPr marL="72000"/>
            <a:r>
              <a:rPr lang="fr-FR" sz="1600" b="1" dirty="0"/>
              <a:t>S</a:t>
            </a:r>
            <a:r>
              <a:rPr lang="fr-FR" sz="1600" dirty="0"/>
              <a:t> : fréquence de rotation en tours par minute (</a:t>
            </a:r>
            <a:r>
              <a:rPr lang="fr-FR" sz="1600" b="1" dirty="0"/>
              <a:t>tr/min</a:t>
            </a:r>
            <a:r>
              <a:rPr lang="fr-FR" sz="1600" dirty="0"/>
              <a:t>)</a:t>
            </a:r>
          </a:p>
          <a:p>
            <a:pPr marL="72000"/>
            <a:r>
              <a:rPr lang="fr-FR" sz="1600" b="1" dirty="0"/>
              <a:t>60</a:t>
            </a:r>
            <a:r>
              <a:rPr lang="fr-FR" sz="1600" dirty="0"/>
              <a:t> : conversion des minutes en secondes</a:t>
            </a:r>
          </a:p>
          <a:p>
            <a:pPr marL="72000"/>
            <a:endParaRPr lang="fr-FR" sz="1600" dirty="0"/>
          </a:p>
          <a:p>
            <a:pPr marL="72000"/>
            <a:r>
              <a:rPr lang="fr-FR" sz="1600" dirty="0"/>
              <a:t>La vitesse de coupe V correspond à la vitesse à laquelle le tranchant de l’outil se déplace à la périphérie du diamètre.</a:t>
            </a:r>
          </a:p>
          <a:p>
            <a:pPr marL="72000"/>
            <a:endParaRPr lang="fr-FR" sz="1600" dirty="0"/>
          </a:p>
          <a:p>
            <a:pPr marL="72000"/>
            <a:r>
              <a:rPr lang="fr-FR" sz="1600" b="1" dirty="0"/>
              <a:t>Explication : </a:t>
            </a:r>
          </a:p>
          <a:p>
            <a:pPr marL="72000"/>
            <a:endParaRPr lang="fr-FR" sz="1600" b="1" dirty="0"/>
          </a:p>
          <a:p>
            <a:pPr marL="72000"/>
            <a:r>
              <a:rPr lang="fr-FR" sz="1600" b="1" dirty="0"/>
              <a:t>Le produit π×D </a:t>
            </a:r>
            <a:r>
              <a:rPr lang="fr-FR" sz="1600" dirty="0"/>
              <a:t>donne la circonférence de l’outil, c’est-à-dire la distance parcourue par un point situé sur le bord de l’outil en un tour.</a:t>
            </a:r>
          </a:p>
          <a:p>
            <a:pPr marL="72000"/>
            <a:r>
              <a:rPr lang="fr-FR" sz="1600" b="1" dirty="0"/>
              <a:t>En multipliant cette circonférence par la fréquence de rotation S</a:t>
            </a:r>
            <a:r>
              <a:rPr lang="fr-FR" sz="1600" dirty="0"/>
              <a:t>, on obtient la distance parcourue par le tranchant en une minute.</a:t>
            </a:r>
          </a:p>
          <a:p>
            <a:pPr marL="72000"/>
            <a:r>
              <a:rPr lang="fr-FR" sz="1600" b="1" dirty="0"/>
              <a:t>Enfin, la division par 60</a:t>
            </a:r>
            <a:r>
              <a:rPr lang="fr-FR" sz="1600" dirty="0"/>
              <a:t> permet d’obtenir cette valeur en mètres par seconde (</a:t>
            </a:r>
            <a:r>
              <a:rPr lang="fr-FR" sz="1600" b="1" dirty="0"/>
              <a:t>m/s</a:t>
            </a:r>
            <a:r>
              <a:rPr lang="fr-FR" sz="1600" dirty="0"/>
              <a:t>), qui est l’unité standard pour la vitesse de coupe.</a:t>
            </a:r>
          </a:p>
          <a:p>
            <a:pPr marL="72000"/>
            <a:endParaRPr lang="fr-FR" sz="1600" dirty="0"/>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endParaRPr lang="fr-FR" sz="14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Correction</a:t>
            </a:r>
          </a:p>
        </p:txBody>
      </p:sp>
      <p:pic>
        <p:nvPicPr>
          <p:cNvPr id="2" name="Picture 1">
            <a:extLst>
              <a:ext uri="{FF2B5EF4-FFF2-40B4-BE49-F238E27FC236}">
                <a16:creationId xmlns:a16="http://schemas.microsoft.com/office/drawing/2014/main" id="{EFC5D97B-D204-4C78-B6EA-507468CFBBC6}"/>
              </a:ext>
            </a:extLst>
          </p:cNvPr>
          <p:cNvPicPr>
            <a:picLocks noChangeAspect="1"/>
          </p:cNvPicPr>
          <p:nvPr/>
        </p:nvPicPr>
        <p:blipFill>
          <a:blip r:embed="rId2"/>
          <a:stretch>
            <a:fillRect/>
          </a:stretch>
        </p:blipFill>
        <p:spPr>
          <a:xfrm>
            <a:off x="729648" y="1938010"/>
            <a:ext cx="2585866" cy="1279323"/>
          </a:xfrm>
          <a:prstGeom prst="rect">
            <a:avLst/>
          </a:prstGeom>
        </p:spPr>
      </p:pic>
      <p:pic>
        <p:nvPicPr>
          <p:cNvPr id="3" name="Picture 2">
            <a:extLst>
              <a:ext uri="{FF2B5EF4-FFF2-40B4-BE49-F238E27FC236}">
                <a16:creationId xmlns:a16="http://schemas.microsoft.com/office/drawing/2014/main" id="{238B08E4-D7A0-4152-BBCA-C475E1A0AFBD}"/>
              </a:ext>
            </a:extLst>
          </p:cNvPr>
          <p:cNvPicPr>
            <a:picLocks noChangeAspect="1"/>
          </p:cNvPicPr>
          <p:nvPr/>
        </p:nvPicPr>
        <p:blipFill>
          <a:blip r:embed="rId3"/>
          <a:stretch>
            <a:fillRect/>
          </a:stretch>
        </p:blipFill>
        <p:spPr>
          <a:xfrm>
            <a:off x="4296938" y="731222"/>
            <a:ext cx="6525471" cy="3692897"/>
          </a:xfrm>
          <a:prstGeom prst="rect">
            <a:avLst/>
          </a:prstGeom>
        </p:spPr>
      </p:pic>
    </p:spTree>
    <p:extLst>
      <p:ext uri="{BB962C8B-B14F-4D97-AF65-F5344CB8AC3E}">
        <p14:creationId xmlns:p14="http://schemas.microsoft.com/office/powerpoint/2010/main" val="23583023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4597</TotalTime>
  <Words>680</Words>
  <Application>Microsoft Office PowerPoint</Application>
  <PresentationFormat>Custom</PresentationFormat>
  <Paragraphs>120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Comic Sans MS</vt:lpstr>
      <vt:lpstr>JetBrains Mono</vt:lpstr>
      <vt:lpstr>OpenDyslexic</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818</cp:revision>
  <cp:lastPrinted>2024-10-27T15:54:24Z</cp:lastPrinted>
  <dcterms:created xsi:type="dcterms:W3CDTF">2024-10-21T13:12:09Z</dcterms:created>
  <dcterms:modified xsi:type="dcterms:W3CDTF">2025-03-24T22:04:08Z</dcterms:modified>
</cp:coreProperties>
</file>