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
  </p:notesMasterIdLst>
  <p:handoutMasterIdLst>
    <p:handoutMasterId r:id="rId8"/>
  </p:handoutMasterIdLst>
  <p:sldIdLst>
    <p:sldId id="257" r:id="rId2"/>
    <p:sldId id="256" r:id="rId3"/>
    <p:sldId id="258" r:id="rId4"/>
    <p:sldId id="270" r:id="rId5"/>
    <p:sldId id="259" r:id="rId6"/>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autoAdjust="0"/>
    <p:restoredTop sz="94660"/>
  </p:normalViewPr>
  <p:slideViewPr>
    <p:cSldViewPr snapToGrid="0">
      <p:cViewPr>
        <p:scale>
          <a:sx n="125" d="100"/>
          <a:sy n="125" d="100"/>
        </p:scale>
        <p:origin x="1878" y="-774"/>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28/05/2024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28/05/2024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smtClean="0"/>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28/05/2024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28/05/2024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28/05/2024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28/05/2024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smtClean="0"/>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28/05/2024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28/05/2024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smtClean="0"/>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smtClean="0"/>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28/05/2024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28/05/2024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28/05/2024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smtClean="0"/>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smtClean="0"/>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28/05/2024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smtClean="0"/>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smtClean="0"/>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28/05/2024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28/05/2024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3.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smtClean="0"/>
              <a:t>Organisation </a:t>
            </a:r>
            <a:r>
              <a:rPr lang="fr-FR" sz="2286" smtClean="0"/>
              <a:t>des séances</a:t>
            </a:r>
            <a:endParaRPr lang="fr-FR" sz="2286" dirty="0"/>
          </a:p>
        </p:txBody>
      </p:sp>
      <p:graphicFrame>
        <p:nvGraphicFramePr>
          <p:cNvPr id="2" name="Table 1"/>
          <p:cNvGraphicFramePr>
            <a:graphicFrameLocks noGrp="1"/>
          </p:cNvGraphicFramePr>
          <p:nvPr>
            <p:extLst>
              <p:ext uri="{D42A27DB-BD31-4B8C-83A1-F6EECF244321}">
                <p14:modId xmlns:p14="http://schemas.microsoft.com/office/powerpoint/2010/main" val="2864061521"/>
              </p:ext>
            </p:extLst>
          </p:nvPr>
        </p:nvGraphicFramePr>
        <p:xfrm>
          <a:off x="211598" y="936421"/>
          <a:ext cx="6795588" cy="3235960"/>
        </p:xfrm>
        <a:graphic>
          <a:graphicData uri="http://schemas.openxmlformats.org/drawingml/2006/table">
            <a:tbl>
              <a:tblPr firstRow="1" bandRow="1">
                <a:tableStyleId>{5940675A-B579-460E-94D1-54222C63F5DA}</a:tableStyleId>
              </a:tblPr>
              <a:tblGrid>
                <a:gridCol w="916162">
                  <a:extLst>
                    <a:ext uri="{9D8B030D-6E8A-4147-A177-3AD203B41FA5}">
                      <a16:colId xmlns:a16="http://schemas.microsoft.com/office/drawing/2014/main" val="3251450707"/>
                    </a:ext>
                  </a:extLst>
                </a:gridCol>
                <a:gridCol w="2944369">
                  <a:extLst>
                    <a:ext uri="{9D8B030D-6E8A-4147-A177-3AD203B41FA5}">
                      <a16:colId xmlns:a16="http://schemas.microsoft.com/office/drawing/2014/main" val="3705291744"/>
                    </a:ext>
                  </a:extLst>
                </a:gridCol>
                <a:gridCol w="2935057">
                  <a:extLst>
                    <a:ext uri="{9D8B030D-6E8A-4147-A177-3AD203B41FA5}">
                      <a16:colId xmlns:a16="http://schemas.microsoft.com/office/drawing/2014/main" val="3176880349"/>
                    </a:ext>
                  </a:extLst>
                </a:gridCol>
              </a:tblGrid>
              <a:tr h="370840">
                <a:tc>
                  <a:txBody>
                    <a:bodyPr/>
                    <a:lstStyle/>
                    <a:p>
                      <a:pPr algn="ctr"/>
                      <a:r>
                        <a:rPr lang="fr-FR" sz="1400" dirty="0" smtClean="0"/>
                        <a:t>Séances</a:t>
                      </a:r>
                      <a:r>
                        <a:rPr lang="fr-FR" sz="1400" baseline="0" dirty="0" smtClean="0"/>
                        <a:t> :</a:t>
                      </a:r>
                      <a:endParaRPr lang="fr-FR" sz="1400" dirty="0"/>
                    </a:p>
                  </a:txBody>
                  <a:tcPr anchor="ctr"/>
                </a:tc>
                <a:tc>
                  <a:txBody>
                    <a:bodyPr/>
                    <a:lstStyle/>
                    <a:p>
                      <a:pPr algn="ctr"/>
                      <a:r>
                        <a:rPr lang="fr-FR" sz="1400" dirty="0" smtClean="0"/>
                        <a:t>Sujets traités</a:t>
                      </a:r>
                      <a:endParaRPr lang="fr-FR" sz="1400" dirty="0"/>
                    </a:p>
                  </a:txBody>
                  <a:tcPr anchor="ctr"/>
                </a:tc>
                <a:tc>
                  <a:txBody>
                    <a:bodyPr/>
                    <a:lstStyle/>
                    <a:p>
                      <a:pPr algn="ctr"/>
                      <a:r>
                        <a:rPr lang="fr-FR" sz="1400" dirty="0" smtClean="0"/>
                        <a:t>Compétences et savoirs associés</a:t>
                      </a:r>
                      <a:endParaRPr lang="fr-FR" sz="1400" dirty="0"/>
                    </a:p>
                  </a:txBody>
                  <a:tcPr anchor="ctr"/>
                </a:tc>
                <a:extLst>
                  <a:ext uri="{0D108BD9-81ED-4DB2-BD59-A6C34878D82A}">
                    <a16:rowId xmlns:a16="http://schemas.microsoft.com/office/drawing/2014/main" val="3340108277"/>
                  </a:ext>
                </a:extLst>
              </a:tr>
              <a:tr h="894919">
                <a:tc>
                  <a:txBody>
                    <a:bodyPr/>
                    <a:lstStyle/>
                    <a:p>
                      <a:pPr algn="ctr"/>
                      <a:r>
                        <a:rPr lang="fr-FR" sz="1400" dirty="0" smtClean="0"/>
                        <a:t>1</a:t>
                      </a:r>
                      <a:endParaRPr lang="fr-FR" sz="1400" dirty="0"/>
                    </a:p>
                  </a:txBody>
                  <a:tcPr anchor="ctr"/>
                </a:tc>
                <a:tc>
                  <a:txBody>
                    <a:bodyPr/>
                    <a:lstStyle/>
                    <a:p>
                      <a:pPr marL="0" marR="0" lvl="0" indent="0" algn="l" defTabSz="719907" rtl="0" eaLnBrk="1" fontAlgn="auto" latinLnBrk="0" hangingPunct="1">
                        <a:lnSpc>
                          <a:spcPct val="100000"/>
                        </a:lnSpc>
                        <a:spcBef>
                          <a:spcPts val="0"/>
                        </a:spcBef>
                        <a:spcAft>
                          <a:spcPts val="0"/>
                        </a:spcAft>
                        <a:buClrTx/>
                        <a:buSzTx/>
                        <a:buFontTx/>
                        <a:buNone/>
                        <a:tabLst/>
                        <a:defRPr/>
                      </a:pPr>
                      <a:r>
                        <a:rPr lang="fr-FR" sz="1400" baseline="0" dirty="0" smtClean="0"/>
                        <a:t>Révision des prérequis</a:t>
                      </a:r>
                    </a:p>
                    <a:p>
                      <a:pPr algn="l"/>
                      <a:r>
                        <a:rPr lang="fr-FR" sz="1400" dirty="0" smtClean="0"/>
                        <a:t>Mise </a:t>
                      </a:r>
                      <a:r>
                        <a:rPr lang="fr-FR" sz="1400" dirty="0" smtClean="0"/>
                        <a:t>en situation</a:t>
                      </a:r>
                    </a:p>
                    <a:p>
                      <a:pPr algn="l"/>
                      <a:r>
                        <a:rPr lang="fr-FR" sz="1400" dirty="0" smtClean="0"/>
                        <a:t>Découverte</a:t>
                      </a:r>
                      <a:r>
                        <a:rPr lang="fr-FR" sz="1400" baseline="0" dirty="0" smtClean="0"/>
                        <a:t> du document</a:t>
                      </a:r>
                    </a:p>
                  </a:txBody>
                  <a:tcPr anchor="ctr"/>
                </a:tc>
                <a:tc rowSpan="3">
                  <a:txBody>
                    <a:bodyPr/>
                    <a:lstStyle/>
                    <a:p>
                      <a:pPr marL="285750" indent="-285750" algn="l">
                        <a:buFont typeface="Arial" panose="020B0604020202020204" pitchFamily="34" charset="0"/>
                        <a:buChar char="•"/>
                      </a:pPr>
                      <a:r>
                        <a:rPr lang="fr-FR" sz="1400" baseline="0" dirty="0" smtClean="0"/>
                        <a:t>Identifier les différents documents de suivi (planning, fiche suiveuse, fiche de stock, fiche qualité, fiche de maintenance…)</a:t>
                      </a:r>
                    </a:p>
                    <a:p>
                      <a:pPr marL="285750" indent="-285750" algn="l">
                        <a:buFont typeface="Arial" panose="020B0604020202020204" pitchFamily="34" charset="0"/>
                        <a:buChar char="•"/>
                      </a:pPr>
                      <a:endParaRPr lang="fr-FR" sz="1400" baseline="0" dirty="0" smtClean="0"/>
                    </a:p>
                    <a:p>
                      <a:pPr marL="285750" indent="-285750" algn="l">
                        <a:buFont typeface="Arial" panose="020B0604020202020204" pitchFamily="34" charset="0"/>
                        <a:buChar char="•"/>
                      </a:pPr>
                      <a:r>
                        <a:rPr lang="fr-FR" sz="1400" baseline="0" dirty="0" smtClean="0"/>
                        <a:t>Recenser les données liées :</a:t>
                      </a:r>
                    </a:p>
                    <a:p>
                      <a:pPr marL="0" indent="0" algn="l">
                        <a:buFont typeface="Arial" panose="020B0604020202020204" pitchFamily="34" charset="0"/>
                        <a:buNone/>
                      </a:pPr>
                      <a:r>
                        <a:rPr lang="fr-FR" sz="1400" baseline="0" dirty="0" smtClean="0"/>
                        <a:t>          à la matière d’œuvre</a:t>
                      </a:r>
                    </a:p>
                    <a:p>
                      <a:pPr marL="0" indent="0" algn="l">
                        <a:buFont typeface="Arial" panose="020B0604020202020204" pitchFamily="34" charset="0"/>
                        <a:buNone/>
                      </a:pPr>
                      <a:r>
                        <a:rPr lang="fr-FR" sz="1400" baseline="0" dirty="0" smtClean="0"/>
                        <a:t>          aux moyens humains/ matériels</a:t>
                      </a:r>
                    </a:p>
                    <a:p>
                      <a:pPr marL="0" indent="0" algn="l">
                        <a:buFont typeface="Arial" panose="020B0604020202020204" pitchFamily="34" charset="0"/>
                        <a:buNone/>
                      </a:pPr>
                      <a:r>
                        <a:rPr lang="fr-FR" sz="1400" baseline="0" dirty="0" smtClean="0"/>
                        <a:t>          aux processus de fabrication</a:t>
                      </a:r>
                    </a:p>
                    <a:p>
                      <a:pPr marL="0" indent="0" algn="l">
                        <a:buFont typeface="Arial" panose="020B0604020202020204" pitchFamily="34" charset="0"/>
                        <a:buNone/>
                      </a:pPr>
                      <a:r>
                        <a:rPr lang="fr-FR" sz="1400" baseline="0" dirty="0" smtClean="0"/>
                        <a:t>    </a:t>
                      </a:r>
                    </a:p>
                    <a:p>
                      <a:pPr marL="285750" indent="-285750" algn="l">
                        <a:buFont typeface="Arial" panose="020B0604020202020204" pitchFamily="34" charset="0"/>
                        <a:buChar char="•"/>
                      </a:pPr>
                      <a:r>
                        <a:rPr lang="fr-FR" sz="1400" dirty="0" smtClean="0"/>
                        <a:t>Renseigner les </a:t>
                      </a:r>
                      <a:r>
                        <a:rPr lang="fr-FR" sz="1400" dirty="0" smtClean="0"/>
                        <a:t>documents</a:t>
                      </a:r>
                    </a:p>
                    <a:p>
                      <a:pPr marL="285750" indent="-285750" algn="l">
                        <a:buFont typeface="Arial" panose="020B0604020202020204" pitchFamily="34" charset="0"/>
                        <a:buChar char="•"/>
                      </a:pPr>
                      <a:endParaRPr lang="fr-FR" sz="1400" dirty="0"/>
                    </a:p>
                  </a:txBody>
                  <a:tcPr anchor="ctr"/>
                </a:tc>
                <a:extLst>
                  <a:ext uri="{0D108BD9-81ED-4DB2-BD59-A6C34878D82A}">
                    <a16:rowId xmlns:a16="http://schemas.microsoft.com/office/drawing/2014/main" val="677923607"/>
                  </a:ext>
                </a:extLst>
              </a:tr>
              <a:tr h="1052399">
                <a:tc>
                  <a:txBody>
                    <a:bodyPr/>
                    <a:lstStyle/>
                    <a:p>
                      <a:pPr algn="ctr"/>
                      <a:r>
                        <a:rPr lang="fr-FR" sz="1400" dirty="0" smtClean="0"/>
                        <a:t>2</a:t>
                      </a:r>
                      <a:endParaRPr lang="fr-FR" sz="1400" dirty="0"/>
                    </a:p>
                  </a:txBody>
                  <a:tcPr anchor="ctr"/>
                </a:tc>
                <a:tc>
                  <a:txBody>
                    <a:bodyPr/>
                    <a:lstStyle/>
                    <a:p>
                      <a:pPr algn="l"/>
                      <a:r>
                        <a:rPr lang="fr-FR" sz="1400" baseline="0" dirty="0" smtClean="0"/>
                        <a:t>Découverte du vocabulaire</a:t>
                      </a:r>
                    </a:p>
                    <a:p>
                      <a:pPr algn="l"/>
                      <a:r>
                        <a:rPr lang="fr-FR" sz="1400" baseline="0" dirty="0" smtClean="0"/>
                        <a:t>Explication du planning des phases</a:t>
                      </a:r>
                    </a:p>
                    <a:p>
                      <a:pPr algn="l"/>
                      <a:r>
                        <a:rPr lang="fr-FR" sz="1400" baseline="0" dirty="0" smtClean="0"/>
                        <a:t>Mise en application des acquis </a:t>
                      </a:r>
                      <a:endParaRPr lang="fr-FR" sz="1400" baseline="0" dirty="0" smtClean="0"/>
                    </a:p>
                  </a:txBody>
                  <a:tcPr anchor="ctr"/>
                </a:tc>
                <a:tc vMerge="1">
                  <a:txBody>
                    <a:bodyPr/>
                    <a:lstStyle/>
                    <a:p>
                      <a:pPr marL="0" marR="0" lvl="0" indent="0" algn="l" defTabSz="719907" rtl="0" eaLnBrk="1" fontAlgn="auto" latinLnBrk="0" hangingPunct="1">
                        <a:lnSpc>
                          <a:spcPct val="100000"/>
                        </a:lnSpc>
                        <a:spcBef>
                          <a:spcPts val="0"/>
                        </a:spcBef>
                        <a:spcAft>
                          <a:spcPts val="0"/>
                        </a:spcAft>
                        <a:buClrTx/>
                        <a:buSzTx/>
                        <a:buFontTx/>
                        <a:buNone/>
                        <a:tabLst/>
                        <a:defRPr/>
                      </a:pPr>
                      <a:endParaRPr lang="fr-FR" sz="1400" baseline="0" dirty="0" smtClean="0"/>
                    </a:p>
                  </a:txBody>
                  <a:tcPr anchor="ctr"/>
                </a:tc>
                <a:extLst>
                  <a:ext uri="{0D108BD9-81ED-4DB2-BD59-A6C34878D82A}">
                    <a16:rowId xmlns:a16="http://schemas.microsoft.com/office/drawing/2014/main" val="1532663305"/>
                  </a:ext>
                </a:extLst>
              </a:tr>
              <a:tr h="370840">
                <a:tc>
                  <a:txBody>
                    <a:bodyPr/>
                    <a:lstStyle/>
                    <a:p>
                      <a:pPr algn="ctr"/>
                      <a:r>
                        <a:rPr lang="fr-FR" sz="1400" dirty="0" smtClean="0"/>
                        <a:t>3</a:t>
                      </a:r>
                      <a:endParaRPr lang="fr-FR" sz="1400" dirty="0"/>
                    </a:p>
                  </a:txBody>
                  <a:tcPr anchor="ctr"/>
                </a:tc>
                <a:tc>
                  <a:txBody>
                    <a:bodyPr/>
                    <a:lstStyle/>
                    <a:p>
                      <a:pPr algn="l"/>
                      <a:r>
                        <a:rPr lang="fr-FR" sz="1400" dirty="0" smtClean="0"/>
                        <a:t>Evaluation :</a:t>
                      </a:r>
                      <a:r>
                        <a:rPr lang="fr-FR" sz="1400" baseline="0" dirty="0" smtClean="0"/>
                        <a:t> remplir un planning des phases sur un ouvrage réalisé en </a:t>
                      </a:r>
                      <a:r>
                        <a:rPr lang="fr-FR" sz="1400" baseline="0" dirty="0" smtClean="0"/>
                        <a:t>atelier</a:t>
                      </a:r>
                    </a:p>
                  </a:txBody>
                  <a:tcPr anchor="ctr"/>
                </a:tc>
                <a:tc vMerge="1">
                  <a:txBody>
                    <a:bodyPr/>
                    <a:lstStyle/>
                    <a:p>
                      <a:pPr algn="l"/>
                      <a:endParaRPr lang="fr-FR" sz="1400" dirty="0"/>
                    </a:p>
                  </a:txBody>
                  <a:tcPr anchor="ctr"/>
                </a:tc>
                <a:extLst>
                  <a:ext uri="{0D108BD9-81ED-4DB2-BD59-A6C34878D82A}">
                    <a16:rowId xmlns:a16="http://schemas.microsoft.com/office/drawing/2014/main" val="4168287243"/>
                  </a:ext>
                </a:extLst>
              </a:tr>
            </a:tbl>
          </a:graphicData>
        </a:graphic>
      </p:graphicFrame>
    </p:spTree>
    <p:extLst>
      <p:ext uri="{BB962C8B-B14F-4D97-AF65-F5344CB8AC3E}">
        <p14:creationId xmlns:p14="http://schemas.microsoft.com/office/powerpoint/2010/main" val="9305383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39364529"/>
              </p:ext>
            </p:extLst>
          </p:nvPr>
        </p:nvGraphicFramePr>
        <p:xfrm>
          <a:off x="183147" y="257511"/>
          <a:ext cx="6842090" cy="2860762"/>
        </p:xfrm>
        <a:graphic>
          <a:graphicData uri="http://schemas.openxmlformats.org/drawingml/2006/table">
            <a:tbl>
              <a:tblPr firstRow="1" bandRow="1">
                <a:tableStyleId>{C083E6E3-FA7D-4D7B-A595-EF9225AFEA82}</a:tableStyleId>
              </a:tblPr>
              <a:tblGrid>
                <a:gridCol w="3421045">
                  <a:extLst>
                    <a:ext uri="{9D8B030D-6E8A-4147-A177-3AD203B41FA5}">
                      <a16:colId xmlns:a16="http://schemas.microsoft.com/office/drawing/2014/main" val="1415968613"/>
                    </a:ext>
                  </a:extLst>
                </a:gridCol>
                <a:gridCol w="3421045">
                  <a:extLst>
                    <a:ext uri="{9D8B030D-6E8A-4147-A177-3AD203B41FA5}">
                      <a16:colId xmlns:a16="http://schemas.microsoft.com/office/drawing/2014/main" val="3360888931"/>
                    </a:ext>
                  </a:extLst>
                </a:gridCol>
              </a:tblGrid>
              <a:tr h="2650789">
                <a:tc>
                  <a:txBody>
                    <a:bodyPr/>
                    <a:lstStyle/>
                    <a:p>
                      <a:pPr algn="ctr"/>
                      <a:r>
                        <a:rPr lang="fr-FR" sz="3000" dirty="0" smtClean="0"/>
                        <a:t>Le planning </a:t>
                      </a:r>
                    </a:p>
                    <a:p>
                      <a:pPr algn="ctr"/>
                      <a:r>
                        <a:rPr lang="fr-FR" sz="3000" dirty="0" smtClean="0"/>
                        <a:t>des phases</a:t>
                      </a:r>
                      <a:endParaRPr lang="fr-FR" sz="3000" dirty="0"/>
                    </a:p>
                  </a:txBody>
                  <a:tcPr marL="87081" marR="87081" marT="43541" marB="43541" anchor="ctr"/>
                </a:tc>
                <a:tc>
                  <a:txBody>
                    <a:bodyPr/>
                    <a:lstStyle/>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smtClean="0"/>
                    </a:p>
                    <a:p>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93178712"/>
              </p:ext>
            </p:extLst>
          </p:nvPr>
        </p:nvGraphicFramePr>
        <p:xfrm>
          <a:off x="183147" y="3259003"/>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Capacités générales utilisées</a:t>
                      </a:r>
                      <a:r>
                        <a:rPr lang="fr-FR" sz="1300" b="1" baseline="0" dirty="0" smtClean="0"/>
                        <a:t> pour la séquence : </a:t>
                      </a:r>
                      <a:r>
                        <a:rPr lang="fr-FR" sz="1300" baseline="0" dirty="0" smtClean="0"/>
                        <a:t>C2.5</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261984617"/>
              </p:ext>
            </p:extLst>
          </p:nvPr>
        </p:nvGraphicFramePr>
        <p:xfrm>
          <a:off x="183147" y="3722054"/>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Compétence</a:t>
                      </a:r>
                      <a:r>
                        <a:rPr lang="fr-FR" sz="1300" baseline="0" dirty="0" smtClean="0"/>
                        <a:t> : Etablir les documents de suivi de réalisation</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770891235"/>
              </p:ext>
            </p:extLst>
          </p:nvPr>
        </p:nvGraphicFramePr>
        <p:xfrm>
          <a:off x="183147" y="4185105"/>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Savoir associés</a:t>
                      </a:r>
                      <a:r>
                        <a:rPr lang="fr-FR" sz="1300" b="1" baseline="0" dirty="0" smtClean="0"/>
                        <a:t> </a:t>
                      </a:r>
                      <a:r>
                        <a:rPr lang="fr-FR" sz="1300" baseline="0" dirty="0" smtClean="0"/>
                        <a:t>: S.2 La communication technique</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598709355"/>
              </p:ext>
            </p:extLst>
          </p:nvPr>
        </p:nvGraphicFramePr>
        <p:xfrm>
          <a:off x="183147" y="4648156"/>
          <a:ext cx="6842090" cy="35316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353162">
                <a:tc>
                  <a:txBody>
                    <a:bodyPr/>
                    <a:lstStyle/>
                    <a:p>
                      <a:r>
                        <a:rPr lang="fr-FR" sz="1300" b="1" dirty="0" smtClean="0"/>
                        <a:t>Contexte</a:t>
                      </a:r>
                      <a:r>
                        <a:rPr lang="fr-FR" sz="1300" dirty="0" smtClean="0"/>
                        <a:t> : Monsieur Dupont est un client qui a besoin d’un tabouret</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5829901"/>
              </p:ext>
            </p:extLst>
          </p:nvPr>
        </p:nvGraphicFramePr>
        <p:xfrm>
          <a:off x="183147" y="5111206"/>
          <a:ext cx="6842090" cy="704088"/>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704088">
                <a:tc>
                  <a:txBody>
                    <a:bodyPr/>
                    <a:lstStyle/>
                    <a:p>
                      <a:r>
                        <a:rPr lang="fr-FR" sz="1300" b="1" dirty="0" smtClean="0"/>
                        <a:t>Mise en situation </a:t>
                      </a:r>
                      <a:r>
                        <a:rPr lang="fr-FR" sz="1300" dirty="0" smtClean="0"/>
                        <a:t>: Monsieur Dupont à besoin que</a:t>
                      </a:r>
                      <a:r>
                        <a:rPr lang="fr-FR" sz="1300" baseline="0" dirty="0" smtClean="0"/>
                        <a:t> vous fabriquiez</a:t>
                      </a:r>
                      <a:r>
                        <a:rPr lang="fr-FR" sz="1300" dirty="0" smtClean="0"/>
                        <a:t> un tabouret.</a:t>
                      </a:r>
                      <a:r>
                        <a:rPr lang="fr-FR" sz="1300" baseline="0" dirty="0" smtClean="0"/>
                        <a:t> Afin de répondre à son besoin vous déterminez le planning de phases qui correspond à l’ordre d’usinage des pièces pour la réalisation de l’ouvrage</a:t>
                      </a:r>
                      <a:endParaRPr lang="fr-FR" sz="13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202631082"/>
              </p:ext>
            </p:extLst>
          </p:nvPr>
        </p:nvGraphicFramePr>
        <p:xfrm>
          <a:off x="183147" y="6709015"/>
          <a:ext cx="6842090" cy="1199602"/>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1115425">
                <a:tc>
                  <a:txBody>
                    <a:bodyPr/>
                    <a:lstStyle/>
                    <a:p>
                      <a:r>
                        <a:rPr lang="fr-FR" sz="1300" b="1" dirty="0" smtClean="0"/>
                        <a:t>Objectif</a:t>
                      </a:r>
                      <a:r>
                        <a:rPr lang="fr-FR" sz="1300" dirty="0" smtClean="0"/>
                        <a:t> : L’élève doit être capable de :</a:t>
                      </a:r>
                    </a:p>
                    <a:p>
                      <a:pPr marL="285750" indent="-285750" algn="l">
                        <a:buFont typeface="Arial" panose="020B0604020202020204" pitchFamily="34" charset="0"/>
                        <a:buChar char="•"/>
                      </a:pPr>
                      <a:r>
                        <a:rPr lang="fr-FR" sz="1200" baseline="0" dirty="0" smtClean="0"/>
                        <a:t>Identifier les différents documents de suivi (planning, fiche suiveuse, fiche de stock, fiche qualité, fiche de maintenance…)</a:t>
                      </a:r>
                    </a:p>
                    <a:p>
                      <a:pPr marL="285750" indent="-285750" algn="l">
                        <a:buFont typeface="Arial" panose="020B0604020202020204" pitchFamily="34" charset="0"/>
                        <a:buChar char="•"/>
                      </a:pPr>
                      <a:r>
                        <a:rPr lang="fr-FR" sz="1200" baseline="0" dirty="0" smtClean="0"/>
                        <a:t>Recenser les données liées à la matière d’œuvre, aux moyens humains/ matériels, aux processus de fabrication    </a:t>
                      </a:r>
                    </a:p>
                    <a:p>
                      <a:pPr marL="285750" indent="-285750" algn="l">
                        <a:buFont typeface="Arial" panose="020B0604020202020204" pitchFamily="34" charset="0"/>
                        <a:buChar char="•"/>
                      </a:pPr>
                      <a:r>
                        <a:rPr lang="fr-FR" sz="1200" dirty="0" smtClean="0"/>
                        <a:t>Renseigner les </a:t>
                      </a:r>
                      <a:r>
                        <a:rPr lang="fr-FR" sz="1200" dirty="0" smtClean="0"/>
                        <a:t>documents</a:t>
                      </a:r>
                      <a:endParaRPr lang="fr-FR" sz="1200" dirty="0"/>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79876298"/>
              </p:ext>
            </p:extLst>
          </p:nvPr>
        </p:nvGraphicFramePr>
        <p:xfrm>
          <a:off x="183147" y="8054427"/>
          <a:ext cx="6842090" cy="704088"/>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704088">
                <a:tc>
                  <a:txBody>
                    <a:bodyPr/>
                    <a:lstStyle/>
                    <a:p>
                      <a:r>
                        <a:rPr lang="fr-FR" sz="1300" b="1" dirty="0" smtClean="0"/>
                        <a:t>On demande de </a:t>
                      </a:r>
                      <a:r>
                        <a:rPr lang="fr-FR" sz="1300" dirty="0" smtClean="0"/>
                        <a:t>:</a:t>
                      </a:r>
                    </a:p>
                    <a:p>
                      <a:r>
                        <a:rPr lang="fr-FR" sz="1300" baseline="0" dirty="0" smtClean="0"/>
                        <a:t>      1. De déterminer un ordre cohérent dans la fabrication</a:t>
                      </a:r>
                      <a:endParaRPr lang="fr-FR" sz="1300" dirty="0" smtClean="0"/>
                    </a:p>
                    <a:p>
                      <a:r>
                        <a:rPr lang="fr-FR" sz="1300" dirty="0" smtClean="0"/>
                        <a:t>      2.</a:t>
                      </a:r>
                      <a:r>
                        <a:rPr lang="fr-FR" sz="1300" baseline="0" dirty="0" smtClean="0"/>
                        <a:t> De remplir le document pour l’ensemble de l’ouvrage </a:t>
                      </a:r>
                    </a:p>
                  </a:txBody>
                  <a:tcPr marL="87081" marR="87081" marT="43541" marB="43541"/>
                </a:tc>
                <a:extLst>
                  <a:ext uri="{0D108BD9-81ED-4DB2-BD59-A6C34878D82A}">
                    <a16:rowId xmlns:a16="http://schemas.microsoft.com/office/drawing/2014/main" val="1874593451"/>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602991026"/>
              </p:ext>
            </p:extLst>
          </p:nvPr>
        </p:nvGraphicFramePr>
        <p:xfrm>
          <a:off x="183147" y="8904325"/>
          <a:ext cx="6842090" cy="909756"/>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909756">
                <a:tc>
                  <a:txBody>
                    <a:bodyPr/>
                    <a:lstStyle/>
                    <a:p>
                      <a:r>
                        <a:rPr lang="fr-FR" sz="1300" b="1" dirty="0" smtClean="0"/>
                        <a:t>On donne  </a:t>
                      </a:r>
                      <a:r>
                        <a:rPr lang="fr-FR" sz="1300" dirty="0" smtClean="0"/>
                        <a:t>:</a:t>
                      </a:r>
                    </a:p>
                    <a:p>
                      <a:r>
                        <a:rPr lang="fr-FR" sz="1300" dirty="0" smtClean="0"/>
                        <a:t>       1.</a:t>
                      </a:r>
                      <a:r>
                        <a:rPr lang="fr-FR" sz="1300" baseline="0" dirty="0" smtClean="0"/>
                        <a:t> Les informations techniques du documents</a:t>
                      </a:r>
                    </a:p>
                    <a:p>
                      <a:r>
                        <a:rPr lang="fr-FR" sz="1300" dirty="0" smtClean="0"/>
                        <a:t>       2. Les diminutifs utilisés pour les différents</a:t>
                      </a:r>
                      <a:r>
                        <a:rPr lang="fr-FR" sz="1300" baseline="0" dirty="0" smtClean="0"/>
                        <a:t> usinage</a:t>
                      </a:r>
                      <a:endParaRPr lang="fr-FR" sz="1300" dirty="0" smtClean="0"/>
                    </a:p>
                    <a:p>
                      <a:r>
                        <a:rPr lang="fr-FR" sz="1300" dirty="0" smtClean="0"/>
                        <a:t>       3. Les plans </a:t>
                      </a:r>
                      <a:r>
                        <a:rPr lang="fr-FR" sz="1300" baseline="0" dirty="0" smtClean="0"/>
                        <a:t>de l’ouvrage (du tabouret) et la feuille </a:t>
                      </a:r>
                      <a:r>
                        <a:rPr lang="fr-FR" sz="1300" baseline="0" dirty="0" smtClean="0"/>
                        <a:t>de </a:t>
                      </a:r>
                      <a:r>
                        <a:rPr lang="fr-FR" sz="1300" baseline="0" dirty="0" smtClean="0"/>
                        <a:t>débit (prérequis</a:t>
                      </a:r>
                      <a:r>
                        <a:rPr lang="fr-FR" sz="1300" baseline="0" dirty="0" smtClean="0"/>
                        <a:t>)</a:t>
                      </a:r>
                      <a:endParaRPr lang="fr-FR" sz="1300" baseline="0" dirty="0" smtClean="0"/>
                    </a:p>
                  </a:txBody>
                  <a:tcPr marL="87081" marR="87081" marT="43541" marB="43541"/>
                </a:tc>
                <a:extLst>
                  <a:ext uri="{0D108BD9-81ED-4DB2-BD59-A6C34878D82A}">
                    <a16:rowId xmlns:a16="http://schemas.microsoft.com/office/drawing/2014/main" val="1874593451"/>
                  </a:ext>
                </a:extLst>
              </a:tr>
            </a:tbl>
          </a:graphicData>
        </a:graphic>
      </p:graphicFrame>
      <p:pic>
        <p:nvPicPr>
          <p:cNvPr id="2" name="Picture 1"/>
          <p:cNvPicPr>
            <a:picLocks noChangeAspect="1"/>
          </p:cNvPicPr>
          <p:nvPr/>
        </p:nvPicPr>
        <p:blipFill>
          <a:blip r:embed="rId2">
            <a:grayscl/>
          </a:blip>
          <a:stretch>
            <a:fillRect/>
          </a:stretch>
        </p:blipFill>
        <p:spPr>
          <a:xfrm>
            <a:off x="3604192" y="560513"/>
            <a:ext cx="3179034" cy="2078599"/>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814319689"/>
              </p:ext>
            </p:extLst>
          </p:nvPr>
        </p:nvGraphicFramePr>
        <p:xfrm>
          <a:off x="183147" y="5910110"/>
          <a:ext cx="6842090" cy="704088"/>
        </p:xfrm>
        <a:graphic>
          <a:graphicData uri="http://schemas.openxmlformats.org/drawingml/2006/table">
            <a:tbl>
              <a:tblPr firstRow="1" bandRow="1">
                <a:tableStyleId>{5940675A-B579-460E-94D1-54222C63F5DA}</a:tableStyleId>
              </a:tblPr>
              <a:tblGrid>
                <a:gridCol w="6842090">
                  <a:extLst>
                    <a:ext uri="{9D8B030D-6E8A-4147-A177-3AD203B41FA5}">
                      <a16:colId xmlns:a16="http://schemas.microsoft.com/office/drawing/2014/main" val="1415968613"/>
                    </a:ext>
                  </a:extLst>
                </a:gridCol>
              </a:tblGrid>
              <a:tr h="704088">
                <a:tc>
                  <a:txBody>
                    <a:bodyPr/>
                    <a:lstStyle/>
                    <a:p>
                      <a:r>
                        <a:rPr lang="fr-FR" sz="1300" b="1" dirty="0" smtClean="0"/>
                        <a:t>Prérequis : </a:t>
                      </a:r>
                    </a:p>
                    <a:p>
                      <a:pPr marL="285750" indent="-285750">
                        <a:buFont typeface="Arial" panose="020B0604020202020204" pitchFamily="34" charset="0"/>
                        <a:buChar char="•"/>
                      </a:pPr>
                      <a:r>
                        <a:rPr lang="fr-FR" sz="1300" b="0" dirty="0" smtClean="0"/>
                        <a:t>Notion de</a:t>
                      </a:r>
                      <a:r>
                        <a:rPr lang="fr-FR" sz="1300" b="0" baseline="0" dirty="0" smtClean="0"/>
                        <a:t> l’usinage par</a:t>
                      </a:r>
                      <a:r>
                        <a:rPr lang="fr-FR" sz="1300" b="0" dirty="0" smtClean="0"/>
                        <a:t> des machines en atelier</a:t>
                      </a:r>
                    </a:p>
                    <a:p>
                      <a:pPr marL="285750" indent="-285750">
                        <a:buFont typeface="Arial" panose="020B0604020202020204" pitchFamily="34" charset="0"/>
                        <a:buChar char="•"/>
                      </a:pPr>
                      <a:r>
                        <a:rPr lang="fr-FR" sz="1300" b="0" dirty="0" smtClean="0"/>
                        <a:t>Notion de</a:t>
                      </a:r>
                      <a:r>
                        <a:rPr lang="fr-FR" sz="1300" b="0" baseline="0" dirty="0" smtClean="0"/>
                        <a:t> lecture de</a:t>
                      </a:r>
                      <a:r>
                        <a:rPr lang="fr-FR" sz="1300" b="0" dirty="0" smtClean="0"/>
                        <a:t> plans</a:t>
                      </a:r>
                      <a:r>
                        <a:rPr lang="fr-FR" sz="1300" b="0" baseline="0" dirty="0" smtClean="0"/>
                        <a:t> et de rédaction de feuilles de débit pour un ouvrage</a:t>
                      </a:r>
                      <a:endParaRPr lang="fr-FR" sz="1300" b="0" dirty="0"/>
                    </a:p>
                  </a:txBody>
                  <a:tcPr marL="87081" marR="87081" marT="43541" marB="43541"/>
                </a:tc>
                <a:extLst>
                  <a:ext uri="{0D108BD9-81ED-4DB2-BD59-A6C34878D82A}">
                    <a16:rowId xmlns:a16="http://schemas.microsoft.com/office/drawing/2014/main" val="1874593451"/>
                  </a:ext>
                </a:extLst>
              </a:tr>
            </a:tbl>
          </a:graphicData>
        </a:graphic>
      </p:graphicFrame>
    </p:spTree>
    <p:extLst>
      <p:ext uri="{BB962C8B-B14F-4D97-AF65-F5344CB8AC3E}">
        <p14:creationId xmlns:p14="http://schemas.microsoft.com/office/powerpoint/2010/main" val="11857795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61665"/>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a:t>Définition et représentation	1/2</a:t>
            </a:r>
          </a:p>
        </p:txBody>
      </p:sp>
      <p:pic>
        <p:nvPicPr>
          <p:cNvPr id="30" name="Picture 29"/>
          <p:cNvPicPr>
            <a:picLocks noChangeAspect="1"/>
          </p:cNvPicPr>
          <p:nvPr/>
        </p:nvPicPr>
        <p:blipFill>
          <a:blip r:embed="rId2">
            <a:grayscl/>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211598" y="2718095"/>
            <a:ext cx="2421946" cy="2403575"/>
          </a:xfrm>
          <a:prstGeom prst="rect">
            <a:avLst/>
          </a:prstGeom>
        </p:spPr>
      </p:pic>
      <p:pic>
        <p:nvPicPr>
          <p:cNvPr id="31" name="Picture 30"/>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2672337" y="2849402"/>
            <a:ext cx="4276834" cy="2263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2" name="Picture 31"/>
          <p:cNvPicPr>
            <a:picLocks noChangeAspect="1"/>
          </p:cNvPicPr>
          <p:nvPr/>
        </p:nvPicPr>
        <p:blipFill>
          <a:blip r:embed="rId6">
            <a:grayscl/>
            <a:extLst>
              <a:ext uri="{BEBA8EAE-BF5A-486C-A8C5-ECC9F3942E4B}">
                <a14:imgProps xmlns:a14="http://schemas.microsoft.com/office/drawing/2010/main">
                  <a14:imgLayer r:embed="rId7">
                    <a14:imgEffect>
                      <a14:brightnessContrast contrast="-20000"/>
                    </a14:imgEffect>
                  </a14:imgLayer>
                </a14:imgProps>
              </a:ext>
            </a:extLst>
          </a:blip>
          <a:stretch>
            <a:fillRect/>
          </a:stretch>
        </p:blipFill>
        <p:spPr>
          <a:xfrm>
            <a:off x="363998" y="5383101"/>
            <a:ext cx="4007676" cy="2344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3" name="Straight Arrow Connector 32"/>
          <p:cNvCxnSpPr/>
          <p:nvPr/>
        </p:nvCxnSpPr>
        <p:spPr>
          <a:xfrm flipV="1">
            <a:off x="1202026" y="3662242"/>
            <a:ext cx="1830541" cy="47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Rounded Rectangle 33"/>
          <p:cNvSpPr/>
          <p:nvPr/>
        </p:nvSpPr>
        <p:spPr>
          <a:xfrm>
            <a:off x="3451587" y="7579830"/>
            <a:ext cx="875220"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pied</a:t>
            </a:r>
            <a:endParaRPr lang="fr-FR" dirty="0"/>
          </a:p>
        </p:txBody>
      </p:sp>
      <p:sp>
        <p:nvSpPr>
          <p:cNvPr id="35" name="Rounded Rectangle 34"/>
          <p:cNvSpPr/>
          <p:nvPr/>
        </p:nvSpPr>
        <p:spPr>
          <a:xfrm>
            <a:off x="4943250" y="4920094"/>
            <a:ext cx="1932953"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Traverse haute</a:t>
            </a:r>
            <a:endParaRPr lang="fr-FR" dirty="0"/>
          </a:p>
        </p:txBody>
      </p:sp>
      <p:cxnSp>
        <p:nvCxnSpPr>
          <p:cNvPr id="36" name="Straight Arrow Connector 35"/>
          <p:cNvCxnSpPr/>
          <p:nvPr/>
        </p:nvCxnSpPr>
        <p:spPr>
          <a:xfrm>
            <a:off x="497711" y="4662363"/>
            <a:ext cx="1011775" cy="9745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37"/>
          <p:cNvSpPr/>
          <p:nvPr/>
        </p:nvSpPr>
        <p:spPr>
          <a:xfrm>
            <a:off x="211598" y="992109"/>
            <a:ext cx="6795587" cy="1492716"/>
          </a:xfrm>
          <a:prstGeom prst="rect">
            <a:avLst/>
          </a:prstGeom>
        </p:spPr>
        <p:txBody>
          <a:bodyPr wrap="square">
            <a:spAutoFit/>
          </a:bodyPr>
          <a:lstStyle/>
          <a:p>
            <a:pPr algn="just"/>
            <a:r>
              <a:rPr lang="fr-FR" sz="1300" b="1" dirty="0" smtClean="0">
                <a:ea typeface="Calibri Light" panose="020F0302020204030204" pitchFamily="34" charset="0"/>
                <a:cs typeface="Calibri Light" panose="020F0302020204030204" pitchFamily="34" charset="0"/>
              </a:rPr>
              <a:t>Le planning des </a:t>
            </a:r>
            <a:r>
              <a:rPr lang="fr-FR" sz="1300" b="1" dirty="0" smtClean="0">
                <a:ea typeface="Calibri Light" panose="020F0302020204030204" pitchFamily="34" charset="0"/>
                <a:cs typeface="Calibri Light" panose="020F0302020204030204" pitchFamily="34" charset="0"/>
              </a:rPr>
              <a:t>phases, </a:t>
            </a:r>
            <a:r>
              <a:rPr lang="fr-FR" sz="1300" dirty="0" smtClean="0">
                <a:ea typeface="Calibri Light" panose="020F0302020204030204" pitchFamily="34" charset="0"/>
                <a:cs typeface="Calibri Light" panose="020F0302020204030204" pitchFamily="34" charset="0"/>
              </a:rPr>
              <a:t>appelé </a:t>
            </a:r>
            <a:r>
              <a:rPr lang="fr-FR" sz="1300" dirty="0">
                <a:ea typeface="Calibri Light" panose="020F0302020204030204" pitchFamily="34" charset="0"/>
                <a:cs typeface="Calibri Light" panose="020F0302020204030204" pitchFamily="34" charset="0"/>
              </a:rPr>
              <a:t>aussi ordonnancement des phases, </a:t>
            </a:r>
            <a:r>
              <a:rPr lang="fr-FR" sz="1300" dirty="0" smtClean="0">
                <a:ea typeface="Calibri Light" panose="020F0302020204030204" pitchFamily="34" charset="0"/>
                <a:cs typeface="Calibri Light" panose="020F0302020204030204" pitchFamily="34" charset="0"/>
              </a:rPr>
              <a:t>est </a:t>
            </a:r>
            <a:r>
              <a:rPr lang="fr-FR" sz="1300" dirty="0" smtClean="0">
                <a:ea typeface="Calibri Light" panose="020F0302020204030204" pitchFamily="34" charset="0"/>
                <a:cs typeface="Calibri Light" panose="020F0302020204030204" pitchFamily="34" charset="0"/>
              </a:rPr>
              <a:t>un document qui permet </a:t>
            </a:r>
            <a:r>
              <a:rPr lang="fr-FR" sz="1300" dirty="0">
                <a:ea typeface="Calibri Light" panose="020F0302020204030204" pitchFamily="34" charset="0"/>
                <a:cs typeface="Calibri Light" panose="020F0302020204030204" pitchFamily="34" charset="0"/>
              </a:rPr>
              <a:t>de visualiser les différentes phases nécessaires pour réaliser un </a:t>
            </a:r>
            <a:r>
              <a:rPr lang="fr-FR" sz="1300" dirty="0" smtClean="0">
                <a:ea typeface="Calibri Light" panose="020F0302020204030204" pitchFamily="34" charset="0"/>
                <a:cs typeface="Calibri Light" panose="020F0302020204030204" pitchFamily="34" charset="0"/>
              </a:rPr>
              <a:t>ensemble </a:t>
            </a:r>
            <a:r>
              <a:rPr lang="fr-FR" sz="1300" dirty="0">
                <a:ea typeface="Calibri Light" panose="020F0302020204030204" pitchFamily="34" charset="0"/>
                <a:cs typeface="Calibri Light" panose="020F0302020204030204" pitchFamily="34" charset="0"/>
              </a:rPr>
              <a:t>ou un sous ensemble. </a:t>
            </a:r>
            <a:endParaRPr lang="fr-FR" sz="1300" dirty="0" smtClean="0">
              <a:ea typeface="Calibri Light" panose="020F0302020204030204" pitchFamily="34" charset="0"/>
              <a:cs typeface="Calibri Light" panose="020F0302020204030204" pitchFamily="34" charset="0"/>
            </a:endParaRPr>
          </a:p>
          <a:p>
            <a:pPr algn="just"/>
            <a:endParaRPr lang="fr-FR" sz="1300" dirty="0">
              <a:ea typeface="Calibri Light" panose="020F0302020204030204" pitchFamily="34" charset="0"/>
              <a:cs typeface="Calibri Light" panose="020F0302020204030204" pitchFamily="34" charset="0"/>
            </a:endParaRPr>
          </a:p>
          <a:p>
            <a:pPr algn="just"/>
            <a:r>
              <a:rPr lang="fr-FR" sz="1300" dirty="0" smtClean="0">
                <a:ea typeface="Calibri Light" panose="020F0302020204030204" pitchFamily="34" charset="0"/>
                <a:cs typeface="Calibri Light" panose="020F0302020204030204" pitchFamily="34" charset="0"/>
              </a:rPr>
              <a:t>L’objectif </a:t>
            </a:r>
            <a:r>
              <a:rPr lang="fr-FR" sz="1300" dirty="0">
                <a:ea typeface="Calibri Light" panose="020F0302020204030204" pitchFamily="34" charset="0"/>
                <a:cs typeface="Calibri Light" panose="020F0302020204030204" pitchFamily="34" charset="0"/>
              </a:rPr>
              <a:t>du planning des phases est d’ordonnancer et de visualiser toutes les phases d’usinage nécessaires à la réalisation d’un ouvrage. Ce planning est représenté sous la forme d’un  </a:t>
            </a:r>
            <a:r>
              <a:rPr lang="fr-FR" sz="1300" dirty="0" smtClean="0">
                <a:ea typeface="Calibri Light" panose="020F0302020204030204" pitchFamily="34" charset="0"/>
                <a:cs typeface="Calibri Light" panose="020F0302020204030204" pitchFamily="34" charset="0"/>
              </a:rPr>
              <a:t>graphique</a:t>
            </a:r>
            <a:r>
              <a:rPr lang="fr-FR" sz="1300" dirty="0">
                <a:ea typeface="Calibri Light" panose="020F0302020204030204" pitchFamily="34" charset="0"/>
                <a:cs typeface="Calibri Light" panose="020F0302020204030204" pitchFamily="34" charset="0"/>
              </a:rPr>
              <a:t> </a:t>
            </a:r>
            <a:r>
              <a:rPr lang="fr-FR" sz="1300" dirty="0" smtClean="0">
                <a:ea typeface="Calibri Light" panose="020F0302020204030204" pitchFamily="34" charset="0"/>
                <a:cs typeface="Calibri Light" panose="020F0302020204030204" pitchFamily="34" charset="0"/>
              </a:rPr>
              <a:t>et est </a:t>
            </a:r>
            <a:r>
              <a:rPr lang="fr-FR" sz="1300" dirty="0" smtClean="0">
                <a:ea typeface="Calibri Light" panose="020F0302020204030204" pitchFamily="34" charset="0"/>
                <a:cs typeface="Calibri Light" panose="020F0302020204030204" pitchFamily="34" charset="0"/>
              </a:rPr>
              <a:t>un élément complémentaire des documents techniques comme le </a:t>
            </a:r>
            <a:r>
              <a:rPr lang="fr-FR" sz="1300" dirty="0" smtClean="0">
                <a:ea typeface="Calibri Light" panose="020F0302020204030204" pitchFamily="34" charset="0"/>
                <a:cs typeface="Calibri Light" panose="020F0302020204030204" pitchFamily="34" charset="0"/>
              </a:rPr>
              <a:t>plan de l’ouvrage </a:t>
            </a:r>
            <a:r>
              <a:rPr lang="fr-FR" sz="1300" dirty="0" smtClean="0">
                <a:ea typeface="Calibri Light" panose="020F0302020204030204" pitchFamily="34" charset="0"/>
                <a:cs typeface="Calibri Light" panose="020F0302020204030204" pitchFamily="34" charset="0"/>
              </a:rPr>
              <a:t>et la feuille de débit.</a:t>
            </a:r>
            <a:endParaRPr lang="fr-BE" sz="1300" dirty="0">
              <a:effectLst/>
              <a:ea typeface="Calibri Light" panose="020F0302020204030204" pitchFamily="34" charset="0"/>
              <a:cs typeface="Calibri Light" panose="020F03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40901030"/>
              </p:ext>
            </p:extLst>
          </p:nvPr>
        </p:nvGraphicFramePr>
        <p:xfrm>
          <a:off x="497711" y="8242974"/>
          <a:ext cx="6378492" cy="1112520"/>
        </p:xfrm>
        <a:graphic>
          <a:graphicData uri="http://schemas.openxmlformats.org/drawingml/2006/table">
            <a:tbl>
              <a:tblPr firstRow="1" bandRow="1">
                <a:tableStyleId>{5940675A-B579-460E-94D1-54222C63F5DA}</a:tableStyleId>
              </a:tblPr>
              <a:tblGrid>
                <a:gridCol w="1063082">
                  <a:extLst>
                    <a:ext uri="{9D8B030D-6E8A-4147-A177-3AD203B41FA5}">
                      <a16:colId xmlns:a16="http://schemas.microsoft.com/office/drawing/2014/main" val="212542370"/>
                    </a:ext>
                  </a:extLst>
                </a:gridCol>
                <a:gridCol w="737907">
                  <a:extLst>
                    <a:ext uri="{9D8B030D-6E8A-4147-A177-3AD203B41FA5}">
                      <a16:colId xmlns:a16="http://schemas.microsoft.com/office/drawing/2014/main" val="1728294697"/>
                    </a:ext>
                  </a:extLst>
                </a:gridCol>
                <a:gridCol w="1388257">
                  <a:extLst>
                    <a:ext uri="{9D8B030D-6E8A-4147-A177-3AD203B41FA5}">
                      <a16:colId xmlns:a16="http://schemas.microsoft.com/office/drawing/2014/main" val="1605062199"/>
                    </a:ext>
                  </a:extLst>
                </a:gridCol>
                <a:gridCol w="1063082">
                  <a:extLst>
                    <a:ext uri="{9D8B030D-6E8A-4147-A177-3AD203B41FA5}">
                      <a16:colId xmlns:a16="http://schemas.microsoft.com/office/drawing/2014/main" val="3499901401"/>
                    </a:ext>
                  </a:extLst>
                </a:gridCol>
                <a:gridCol w="1063082">
                  <a:extLst>
                    <a:ext uri="{9D8B030D-6E8A-4147-A177-3AD203B41FA5}">
                      <a16:colId xmlns:a16="http://schemas.microsoft.com/office/drawing/2014/main" val="1185396407"/>
                    </a:ext>
                  </a:extLst>
                </a:gridCol>
                <a:gridCol w="1063082">
                  <a:extLst>
                    <a:ext uri="{9D8B030D-6E8A-4147-A177-3AD203B41FA5}">
                      <a16:colId xmlns:a16="http://schemas.microsoft.com/office/drawing/2014/main" val="4273937718"/>
                    </a:ext>
                  </a:extLst>
                </a:gridCol>
              </a:tblGrid>
              <a:tr h="370840">
                <a:tc>
                  <a:txBody>
                    <a:bodyPr/>
                    <a:lstStyle/>
                    <a:p>
                      <a:pPr algn="ctr"/>
                      <a:r>
                        <a:rPr lang="fr-FR" dirty="0" smtClean="0"/>
                        <a:t>Repère</a:t>
                      </a:r>
                      <a:endParaRPr lang="fr-FR" dirty="0"/>
                    </a:p>
                  </a:txBody>
                  <a:tcPr anchor="ctr">
                    <a:solidFill>
                      <a:schemeClr val="bg2"/>
                    </a:solidFill>
                  </a:tcPr>
                </a:tc>
                <a:tc>
                  <a:txBody>
                    <a:bodyPr/>
                    <a:lstStyle/>
                    <a:p>
                      <a:pPr algn="ctr"/>
                      <a:r>
                        <a:rPr lang="fr-FR" dirty="0" smtClean="0"/>
                        <a:t>Nb.</a:t>
                      </a:r>
                      <a:endParaRPr lang="fr-FR" dirty="0"/>
                    </a:p>
                  </a:txBody>
                  <a:tcPr anchor="ctr">
                    <a:solidFill>
                      <a:schemeClr val="bg2"/>
                    </a:solidFill>
                  </a:tcPr>
                </a:tc>
                <a:tc>
                  <a:txBody>
                    <a:bodyPr/>
                    <a:lstStyle/>
                    <a:p>
                      <a:pPr algn="ctr"/>
                      <a:r>
                        <a:rPr lang="fr-FR" dirty="0" smtClean="0"/>
                        <a:t>Désignation</a:t>
                      </a:r>
                      <a:endParaRPr lang="fr-FR" dirty="0"/>
                    </a:p>
                  </a:txBody>
                  <a:tcPr anchor="ctr">
                    <a:solidFill>
                      <a:schemeClr val="bg2"/>
                    </a:solidFill>
                  </a:tcPr>
                </a:tc>
                <a:tc>
                  <a:txBody>
                    <a:bodyPr/>
                    <a:lstStyle/>
                    <a:p>
                      <a:pPr algn="ctr"/>
                      <a:r>
                        <a:rPr lang="fr-FR" dirty="0" smtClean="0"/>
                        <a:t>Longueur</a:t>
                      </a:r>
                      <a:endParaRPr lang="fr-FR" dirty="0"/>
                    </a:p>
                  </a:txBody>
                  <a:tcPr anchor="ctr">
                    <a:solidFill>
                      <a:schemeClr val="bg2"/>
                    </a:solidFill>
                  </a:tcPr>
                </a:tc>
                <a:tc>
                  <a:txBody>
                    <a:bodyPr/>
                    <a:lstStyle/>
                    <a:p>
                      <a:pPr algn="ctr"/>
                      <a:r>
                        <a:rPr lang="fr-FR" dirty="0" smtClean="0"/>
                        <a:t>Largeur</a:t>
                      </a:r>
                      <a:endParaRPr lang="fr-FR" dirty="0"/>
                    </a:p>
                  </a:txBody>
                  <a:tcPr anchor="ctr">
                    <a:solidFill>
                      <a:schemeClr val="bg2"/>
                    </a:solidFill>
                  </a:tcPr>
                </a:tc>
                <a:tc>
                  <a:txBody>
                    <a:bodyPr/>
                    <a:lstStyle/>
                    <a:p>
                      <a:pPr algn="ctr"/>
                      <a:r>
                        <a:rPr lang="fr-FR" dirty="0" smtClean="0"/>
                        <a:t>Epaisseur</a:t>
                      </a:r>
                      <a:endParaRPr lang="fr-FR" dirty="0"/>
                    </a:p>
                  </a:txBody>
                  <a:tcPr anchor="ctr">
                    <a:solidFill>
                      <a:schemeClr val="bg2"/>
                    </a:solidFill>
                  </a:tcPr>
                </a:tc>
                <a:extLst>
                  <a:ext uri="{0D108BD9-81ED-4DB2-BD59-A6C34878D82A}">
                    <a16:rowId xmlns:a16="http://schemas.microsoft.com/office/drawing/2014/main" val="1421037697"/>
                  </a:ext>
                </a:extLst>
              </a:tr>
              <a:tr h="370840">
                <a:tc>
                  <a:txBody>
                    <a:bodyPr/>
                    <a:lstStyle/>
                    <a:p>
                      <a:pPr algn="ctr"/>
                      <a:r>
                        <a:rPr lang="fr-FR" dirty="0" smtClean="0"/>
                        <a:t>101</a:t>
                      </a:r>
                      <a:endParaRPr lang="fr-FR" dirty="0"/>
                    </a:p>
                  </a:txBody>
                  <a:tcPr anchor="ctr"/>
                </a:tc>
                <a:tc>
                  <a:txBody>
                    <a:bodyPr/>
                    <a:lstStyle/>
                    <a:p>
                      <a:pPr algn="ctr"/>
                      <a:r>
                        <a:rPr lang="fr-FR" dirty="0" smtClean="0"/>
                        <a:t>4</a:t>
                      </a:r>
                      <a:endParaRPr lang="fr-FR" dirty="0"/>
                    </a:p>
                  </a:txBody>
                  <a:tcPr anchor="ctr"/>
                </a:tc>
                <a:tc>
                  <a:txBody>
                    <a:bodyPr/>
                    <a:lstStyle/>
                    <a:p>
                      <a:pPr algn="ctr"/>
                      <a:r>
                        <a:rPr lang="fr-FR" dirty="0" smtClean="0"/>
                        <a:t>Pieds</a:t>
                      </a:r>
                      <a:endParaRPr lang="fr-FR" dirty="0"/>
                    </a:p>
                  </a:txBody>
                  <a:tcPr anchor="ctr"/>
                </a:tc>
                <a:tc>
                  <a:txBody>
                    <a:bodyPr/>
                    <a:lstStyle/>
                    <a:p>
                      <a:pPr algn="ctr"/>
                      <a:r>
                        <a:rPr lang="fr-FR" dirty="0" smtClean="0"/>
                        <a:t>450</a:t>
                      </a:r>
                      <a:endParaRPr lang="fr-FR" dirty="0"/>
                    </a:p>
                  </a:txBody>
                  <a:tcPr anchor="ctr"/>
                </a:tc>
                <a:tc>
                  <a:txBody>
                    <a:bodyPr/>
                    <a:lstStyle/>
                    <a:p>
                      <a:pPr algn="ctr"/>
                      <a:r>
                        <a:rPr lang="fr-FR" dirty="0" smtClean="0"/>
                        <a:t>50</a:t>
                      </a:r>
                      <a:endParaRPr lang="fr-FR" dirty="0"/>
                    </a:p>
                  </a:txBody>
                  <a:tcPr anchor="ctr"/>
                </a:tc>
                <a:tc>
                  <a:txBody>
                    <a:bodyPr/>
                    <a:lstStyle/>
                    <a:p>
                      <a:pPr algn="ctr"/>
                      <a:r>
                        <a:rPr lang="fr-FR" dirty="0" smtClean="0"/>
                        <a:t>25</a:t>
                      </a:r>
                      <a:endParaRPr lang="fr-FR" dirty="0"/>
                    </a:p>
                  </a:txBody>
                  <a:tcPr anchor="ctr"/>
                </a:tc>
                <a:extLst>
                  <a:ext uri="{0D108BD9-81ED-4DB2-BD59-A6C34878D82A}">
                    <a16:rowId xmlns:a16="http://schemas.microsoft.com/office/drawing/2014/main" val="445727334"/>
                  </a:ext>
                </a:extLst>
              </a:tr>
              <a:tr h="370840">
                <a:tc>
                  <a:txBody>
                    <a:bodyPr/>
                    <a:lstStyle/>
                    <a:p>
                      <a:pPr algn="ctr"/>
                      <a:r>
                        <a:rPr lang="fr-FR" dirty="0" smtClean="0"/>
                        <a:t>104</a:t>
                      </a:r>
                      <a:endParaRPr lang="fr-FR" dirty="0"/>
                    </a:p>
                  </a:txBody>
                  <a:tcPr anchor="ctr"/>
                </a:tc>
                <a:tc>
                  <a:txBody>
                    <a:bodyPr/>
                    <a:lstStyle/>
                    <a:p>
                      <a:pPr algn="ctr"/>
                      <a:r>
                        <a:rPr lang="fr-FR" dirty="0" smtClean="0"/>
                        <a:t>2</a:t>
                      </a:r>
                      <a:endParaRPr lang="fr-FR" dirty="0"/>
                    </a:p>
                  </a:txBody>
                  <a:tcPr anchor="ctr"/>
                </a:tc>
                <a:tc>
                  <a:txBody>
                    <a:bodyPr/>
                    <a:lstStyle/>
                    <a:p>
                      <a:pPr algn="ctr"/>
                      <a:r>
                        <a:rPr lang="fr-FR" dirty="0" smtClean="0"/>
                        <a:t>Traverse haute</a:t>
                      </a:r>
                      <a:endParaRPr lang="fr-FR" dirty="0"/>
                    </a:p>
                  </a:txBody>
                  <a:tcPr anchor="ctr"/>
                </a:tc>
                <a:tc>
                  <a:txBody>
                    <a:bodyPr/>
                    <a:lstStyle/>
                    <a:p>
                      <a:pPr algn="ctr"/>
                      <a:r>
                        <a:rPr lang="fr-FR" dirty="0" smtClean="0"/>
                        <a:t>288</a:t>
                      </a:r>
                      <a:endParaRPr lang="fr-FR" dirty="0"/>
                    </a:p>
                  </a:txBody>
                  <a:tcPr anchor="ctr"/>
                </a:tc>
                <a:tc>
                  <a:txBody>
                    <a:bodyPr/>
                    <a:lstStyle/>
                    <a:p>
                      <a:pPr algn="ctr"/>
                      <a:r>
                        <a:rPr lang="fr-FR" dirty="0" smtClean="0"/>
                        <a:t>50</a:t>
                      </a:r>
                      <a:endParaRPr lang="fr-FR" dirty="0"/>
                    </a:p>
                  </a:txBody>
                  <a:tcPr anchor="ctr"/>
                </a:tc>
                <a:tc>
                  <a:txBody>
                    <a:bodyPr/>
                    <a:lstStyle/>
                    <a:p>
                      <a:pPr algn="ctr"/>
                      <a:r>
                        <a:rPr lang="fr-FR" dirty="0" smtClean="0"/>
                        <a:t>24</a:t>
                      </a:r>
                      <a:endParaRPr lang="fr-FR" dirty="0"/>
                    </a:p>
                  </a:txBody>
                  <a:tcPr anchor="ctr"/>
                </a:tc>
                <a:extLst>
                  <a:ext uri="{0D108BD9-81ED-4DB2-BD59-A6C34878D82A}">
                    <a16:rowId xmlns:a16="http://schemas.microsoft.com/office/drawing/2014/main" val="3838517725"/>
                  </a:ext>
                </a:extLst>
              </a:tr>
            </a:tbl>
          </a:graphicData>
        </a:graphic>
      </p:graphicFrame>
      <p:sp>
        <p:nvSpPr>
          <p:cNvPr id="4" name="Rectangle 3"/>
          <p:cNvSpPr/>
          <p:nvPr/>
        </p:nvSpPr>
        <p:spPr>
          <a:xfrm>
            <a:off x="363998" y="7998031"/>
            <a:ext cx="6643187" cy="1660319"/>
          </a:xfrm>
          <a:prstGeom prst="rect">
            <a:avLst/>
          </a:prstGeom>
          <a:no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ounded Rectangle 12"/>
          <p:cNvSpPr/>
          <p:nvPr/>
        </p:nvSpPr>
        <p:spPr>
          <a:xfrm>
            <a:off x="5080000" y="7820913"/>
            <a:ext cx="1769747"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Feuille de débit</a:t>
            </a:r>
            <a:endParaRPr lang="fr-FR" dirty="0"/>
          </a:p>
        </p:txBody>
      </p:sp>
    </p:spTree>
    <p:extLst>
      <p:ext uri="{BB962C8B-B14F-4D97-AF65-F5344CB8AC3E}">
        <p14:creationId xmlns:p14="http://schemas.microsoft.com/office/powerpoint/2010/main" val="4018514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61665"/>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smtClean="0"/>
              <a:t>Définition et représentation</a:t>
            </a:r>
            <a:r>
              <a:rPr lang="fr-FR" sz="2400" dirty="0"/>
              <a:t>	</a:t>
            </a:r>
            <a:r>
              <a:rPr lang="fr-FR" sz="2400" dirty="0" smtClean="0"/>
              <a:t>2/2</a:t>
            </a:r>
            <a:endParaRPr lang="fr-FR" sz="2400" dirty="0"/>
          </a:p>
        </p:txBody>
      </p:sp>
      <p:sp>
        <p:nvSpPr>
          <p:cNvPr id="4" name="Rectangle 3"/>
          <p:cNvSpPr/>
          <p:nvPr/>
        </p:nvSpPr>
        <p:spPr>
          <a:xfrm>
            <a:off x="211597" y="1251567"/>
            <a:ext cx="3468861" cy="4893647"/>
          </a:xfrm>
          <a:prstGeom prst="rect">
            <a:avLst/>
          </a:prstGeom>
        </p:spPr>
        <p:txBody>
          <a:bodyPr wrap="square">
            <a:spAutoFit/>
          </a:bodyPr>
          <a:lstStyle/>
          <a:p>
            <a:r>
              <a:rPr lang="fr-FR" sz="1200" b="1" dirty="0" smtClean="0">
                <a:ea typeface="Calibri Light" panose="020F0302020204030204" pitchFamily="34" charset="0"/>
                <a:cs typeface="Calibri Light" panose="020F0302020204030204" pitchFamily="34" charset="0"/>
              </a:rPr>
              <a:t>Le planning des phases </a:t>
            </a:r>
            <a:r>
              <a:rPr lang="fr-FR" sz="1200" dirty="0" smtClean="0">
                <a:ea typeface="Calibri Light" panose="020F0302020204030204" pitchFamily="34" charset="0"/>
                <a:cs typeface="Calibri Light" panose="020F0302020204030204" pitchFamily="34" charset="0"/>
              </a:rPr>
              <a:t>a pour objectif d’organiser le travail à l’atelier, il doit comporté  au minimum :</a:t>
            </a:r>
          </a:p>
          <a:p>
            <a:pPr marL="285750" indent="-285750">
              <a:buFont typeface="Arial" panose="020B0604020202020204" pitchFamily="34" charset="0"/>
              <a:buChar char="•"/>
            </a:pPr>
            <a:r>
              <a:rPr lang="fr-FR" sz="1200" dirty="0">
                <a:effectLst/>
                <a:ea typeface="Calibri Light" panose="020F0302020204030204" pitchFamily="34" charset="0"/>
                <a:cs typeface="Calibri Light" panose="020F0302020204030204" pitchFamily="34" charset="0"/>
              </a:rPr>
              <a:t> </a:t>
            </a:r>
            <a:r>
              <a:rPr lang="fr-FR" sz="1200" dirty="0" smtClean="0">
                <a:effectLst/>
                <a:ea typeface="Calibri Light" panose="020F0302020204030204" pitchFamily="34" charset="0"/>
                <a:cs typeface="Calibri Light" panose="020F0302020204030204" pitchFamily="34" charset="0"/>
              </a:rPr>
              <a:t> Les éléments </a:t>
            </a:r>
            <a:r>
              <a:rPr lang="fr-FR" sz="1200" dirty="0" smtClean="0">
                <a:effectLst/>
                <a:ea typeface="Calibri Light" panose="020F0302020204030204" pitchFamily="34" charset="0"/>
                <a:cs typeface="Calibri Light" panose="020F0302020204030204" pitchFamily="34" charset="0"/>
              </a:rPr>
              <a:t>à réaliser </a:t>
            </a:r>
            <a:r>
              <a:rPr lang="fr-FR" sz="1200" dirty="0" smtClean="0">
                <a:effectLst/>
                <a:ea typeface="Calibri Light" panose="020F0302020204030204" pitchFamily="34" charset="0"/>
                <a:cs typeface="Calibri Light" panose="020F0302020204030204" pitchFamily="34" charset="0"/>
              </a:rPr>
              <a:t>avec </a:t>
            </a:r>
            <a:r>
              <a:rPr lang="fr-FR" sz="1200" dirty="0" smtClean="0">
                <a:effectLst/>
                <a:ea typeface="Calibri Light" panose="020F0302020204030204" pitchFamily="34" charset="0"/>
                <a:cs typeface="Calibri Light" panose="020F0302020204030204" pitchFamily="34" charset="0"/>
              </a:rPr>
              <a:t>leurs </a:t>
            </a:r>
            <a:r>
              <a:rPr lang="fr-FR" sz="1200" dirty="0" smtClean="0">
                <a:effectLst/>
                <a:ea typeface="Calibri Light" panose="020F0302020204030204" pitchFamily="34" charset="0"/>
                <a:cs typeface="Calibri Light" panose="020F0302020204030204" pitchFamily="34" charset="0"/>
              </a:rPr>
              <a:t>repères (que l’on retrouve dans la feuille de débit</a:t>
            </a:r>
          </a:p>
          <a:p>
            <a:pPr marL="285750" indent="-285750">
              <a:buFont typeface="Arial" panose="020B0604020202020204" pitchFamily="34" charset="0"/>
              <a:buChar char="•"/>
            </a:pPr>
            <a:r>
              <a:rPr lang="fr-FR" sz="1200" dirty="0">
                <a:ea typeface="Calibri Light" panose="020F0302020204030204" pitchFamily="34" charset="0"/>
                <a:cs typeface="Calibri Light" panose="020F0302020204030204" pitchFamily="34" charset="0"/>
              </a:rPr>
              <a:t> </a:t>
            </a:r>
            <a:r>
              <a:rPr lang="fr-FR" sz="1200" dirty="0" smtClean="0">
                <a:ea typeface="Calibri Light" panose="020F0302020204030204" pitchFamily="34" charset="0"/>
                <a:cs typeface="Calibri Light" panose="020F0302020204030204" pitchFamily="34" charset="0"/>
              </a:rPr>
              <a:t> Les différentes phases à réaliser dans un ordre logique d’exécution</a:t>
            </a:r>
          </a:p>
          <a:p>
            <a:endParaRPr lang="fr-FR" sz="1200" dirty="0">
              <a:ea typeface="Calibri Light" panose="020F0302020204030204" pitchFamily="34" charset="0"/>
              <a:cs typeface="Calibri Light" panose="020F0302020204030204" pitchFamily="34" charset="0"/>
            </a:endParaRPr>
          </a:p>
          <a:p>
            <a:r>
              <a:rPr lang="fr-FR" sz="1200" dirty="0" smtClean="0">
                <a:ea typeface="Calibri Light" panose="020F0302020204030204" pitchFamily="34" charset="0"/>
                <a:cs typeface="Calibri Light" panose="020F0302020204030204" pitchFamily="34" charset="0"/>
              </a:rPr>
              <a:t>Il permet d’avoir une vision globale de la fabrication et d’usiner l’ouvrage de manière rationnelle</a:t>
            </a:r>
            <a:r>
              <a:rPr lang="fr-FR" sz="1200" dirty="0" smtClean="0">
                <a:ea typeface="Calibri Light" panose="020F0302020204030204" pitchFamily="34" charset="0"/>
                <a:cs typeface="Calibri Light" panose="020F0302020204030204" pitchFamily="34" charset="0"/>
              </a:rPr>
              <a:t>.</a:t>
            </a:r>
          </a:p>
          <a:p>
            <a:endParaRPr lang="fr-FR" sz="1200" dirty="0" smtClean="0">
              <a:ea typeface="Calibri Light" panose="020F0302020204030204" pitchFamily="34" charset="0"/>
              <a:cs typeface="Calibri Light" panose="020F0302020204030204" pitchFamily="34" charset="0"/>
            </a:endParaRPr>
          </a:p>
          <a:p>
            <a:r>
              <a:rPr lang="fr-FR" sz="1200" dirty="0" smtClean="0">
                <a:ea typeface="Calibri Light" panose="020F0302020204030204" pitchFamily="34" charset="0"/>
                <a:cs typeface="Calibri Light" panose="020F0302020204030204" pitchFamily="34" charset="0"/>
              </a:rPr>
              <a:t>Pour le réaliser, on utilise des abréviations qui ne </a:t>
            </a:r>
            <a:r>
              <a:rPr lang="fr-FR" sz="1200" dirty="0">
                <a:ea typeface="Calibri Light" panose="020F0302020204030204" pitchFamily="34" charset="0"/>
                <a:cs typeface="Calibri Light" panose="020F0302020204030204" pitchFamily="34" charset="0"/>
              </a:rPr>
              <a:t>sont </a:t>
            </a:r>
            <a:r>
              <a:rPr lang="fr-FR" sz="1200" dirty="0" smtClean="0">
                <a:ea typeface="Calibri Light" panose="020F0302020204030204" pitchFamily="34" charset="0"/>
                <a:cs typeface="Calibri Light" panose="020F0302020204030204" pitchFamily="34" charset="0"/>
              </a:rPr>
              <a:t>ni normalisées, </a:t>
            </a:r>
            <a:r>
              <a:rPr lang="fr-FR" sz="1200" dirty="0">
                <a:ea typeface="Calibri Light" panose="020F0302020204030204" pitchFamily="34" charset="0"/>
                <a:cs typeface="Calibri Light" panose="020F0302020204030204" pitchFamily="34" charset="0"/>
              </a:rPr>
              <a:t>ni </a:t>
            </a:r>
            <a:r>
              <a:rPr lang="fr-FR" sz="1200" dirty="0" smtClean="0">
                <a:ea typeface="Calibri Light" panose="020F0302020204030204" pitchFamily="34" charset="0"/>
                <a:cs typeface="Calibri Light" panose="020F0302020204030204" pitchFamily="34" charset="0"/>
              </a:rPr>
              <a:t>conventionnelles.</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Non normalisées : Cela veut dire qu'il n'existe pas de règle officielle ou de standard reconnu pour ces abréviations dans le domaine de la menuiserie. Elles ne sont pas établies par une organisation ou une autorité spécifique.</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Non conventionnelles : Cela indique que ces abréviations ne sont pas couramment acceptées ou utilisées de manière uniforme par les professionnels de la menuiserie. Elles peuvent varier d'une personne à l'autre, d'une entreprise à l'autre, ou même d'un projet à l'autre.</a:t>
            </a:r>
            <a:endParaRPr lang="fr-FR" sz="1200" dirty="0" smtClean="0">
              <a:ea typeface="Calibri Light" panose="020F0302020204030204" pitchFamily="34" charset="0"/>
              <a:cs typeface="Calibri Light" panose="020F0302020204030204" pitchFamily="34" charset="0"/>
            </a:endParaRPr>
          </a:p>
          <a:p>
            <a:pPr algn="just"/>
            <a:r>
              <a:rPr lang="fr-FR" sz="1200" dirty="0">
                <a:effectLst/>
                <a:ea typeface="Calibri Light" panose="020F0302020204030204" pitchFamily="34" charset="0"/>
                <a:cs typeface="Calibri Light" panose="020F0302020204030204" pitchFamily="34" charset="0"/>
              </a:rPr>
              <a:t> </a:t>
            </a:r>
            <a:r>
              <a:rPr lang="fr-FR" sz="1200" dirty="0" smtClean="0">
                <a:effectLst/>
                <a:ea typeface="Calibri Light" panose="020F0302020204030204" pitchFamily="34" charset="0"/>
                <a:cs typeface="Calibri Light" panose="020F0302020204030204" pitchFamily="34" charset="0"/>
              </a:rPr>
              <a:t> </a:t>
            </a:r>
            <a:endParaRPr lang="fr-BE" sz="1200" dirty="0">
              <a:effectLst/>
              <a:ea typeface="Calibri Light" panose="020F0302020204030204" pitchFamily="34" charset="0"/>
              <a:cs typeface="Calibri Light" panose="020F03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48054157"/>
              </p:ext>
            </p:extLst>
          </p:nvPr>
        </p:nvGraphicFramePr>
        <p:xfrm>
          <a:off x="3721982" y="1745814"/>
          <a:ext cx="3181616" cy="4303656"/>
        </p:xfrm>
        <a:graphic>
          <a:graphicData uri="http://schemas.openxmlformats.org/drawingml/2006/table">
            <a:tbl>
              <a:tblPr firstRow="1" bandRow="1">
                <a:tableStyleId>{5940675A-B579-460E-94D1-54222C63F5DA}</a:tableStyleId>
              </a:tblPr>
              <a:tblGrid>
                <a:gridCol w="1590808">
                  <a:extLst>
                    <a:ext uri="{9D8B030D-6E8A-4147-A177-3AD203B41FA5}">
                      <a16:colId xmlns:a16="http://schemas.microsoft.com/office/drawing/2014/main" val="564577847"/>
                    </a:ext>
                  </a:extLst>
                </a:gridCol>
                <a:gridCol w="1590808">
                  <a:extLst>
                    <a:ext uri="{9D8B030D-6E8A-4147-A177-3AD203B41FA5}">
                      <a16:colId xmlns:a16="http://schemas.microsoft.com/office/drawing/2014/main" val="3182271460"/>
                    </a:ext>
                  </a:extLst>
                </a:gridCol>
              </a:tblGrid>
              <a:tr h="247410">
                <a:tc>
                  <a:txBody>
                    <a:bodyPr/>
                    <a:lstStyle/>
                    <a:p>
                      <a:pPr algn="ctr"/>
                      <a:r>
                        <a:rPr lang="fr-FR" dirty="0" smtClean="0"/>
                        <a:t>Usinage</a:t>
                      </a:r>
                      <a:endParaRPr lang="fr-FR" dirty="0"/>
                    </a:p>
                  </a:txBody>
                  <a:tcPr anchor="ctr">
                    <a:solidFill>
                      <a:schemeClr val="bg2"/>
                    </a:solidFill>
                  </a:tcPr>
                </a:tc>
                <a:tc>
                  <a:txBody>
                    <a:bodyPr/>
                    <a:lstStyle/>
                    <a:p>
                      <a:pPr algn="ctr"/>
                      <a:r>
                        <a:rPr lang="fr-FR" dirty="0" smtClean="0"/>
                        <a:t>Abréviation</a:t>
                      </a:r>
                      <a:endParaRPr lang="fr-FR" dirty="0"/>
                    </a:p>
                  </a:txBody>
                  <a:tcPr anchor="ctr">
                    <a:solidFill>
                      <a:schemeClr val="bg2"/>
                    </a:solidFill>
                  </a:tcPr>
                </a:tc>
                <a:extLst>
                  <a:ext uri="{0D108BD9-81ED-4DB2-BD59-A6C34878D82A}">
                    <a16:rowId xmlns:a16="http://schemas.microsoft.com/office/drawing/2014/main" val="3805968682"/>
                  </a:ext>
                </a:extLst>
              </a:tr>
              <a:tr h="247410">
                <a:tc>
                  <a:txBody>
                    <a:bodyPr/>
                    <a:lstStyle/>
                    <a:p>
                      <a:pPr algn="ctr"/>
                      <a:r>
                        <a:rPr lang="fr-FR" dirty="0" smtClean="0"/>
                        <a:t>Tronçonnage</a:t>
                      </a:r>
                      <a:endParaRPr lang="fr-FR" dirty="0"/>
                    </a:p>
                  </a:txBody>
                  <a:tcPr anchor="ctr"/>
                </a:tc>
                <a:tc>
                  <a:txBody>
                    <a:bodyPr/>
                    <a:lstStyle/>
                    <a:p>
                      <a:pPr algn="ctr"/>
                      <a:r>
                        <a:rPr lang="fr-FR" dirty="0" smtClean="0"/>
                        <a:t>TRO</a:t>
                      </a:r>
                      <a:endParaRPr lang="fr-FR" dirty="0"/>
                    </a:p>
                  </a:txBody>
                  <a:tcPr anchor="ctr"/>
                </a:tc>
                <a:extLst>
                  <a:ext uri="{0D108BD9-81ED-4DB2-BD59-A6C34878D82A}">
                    <a16:rowId xmlns:a16="http://schemas.microsoft.com/office/drawing/2014/main" val="3157170513"/>
                  </a:ext>
                </a:extLst>
              </a:tr>
              <a:tr h="247410">
                <a:tc>
                  <a:txBody>
                    <a:bodyPr/>
                    <a:lstStyle/>
                    <a:p>
                      <a:pPr algn="ctr"/>
                      <a:r>
                        <a:rPr lang="fr-FR" dirty="0" smtClean="0"/>
                        <a:t>Délignage</a:t>
                      </a:r>
                      <a:endParaRPr lang="fr-FR" dirty="0"/>
                    </a:p>
                  </a:txBody>
                  <a:tcPr anchor="ctr"/>
                </a:tc>
                <a:tc>
                  <a:txBody>
                    <a:bodyPr/>
                    <a:lstStyle/>
                    <a:p>
                      <a:pPr algn="ctr"/>
                      <a:r>
                        <a:rPr lang="fr-FR" dirty="0" smtClean="0"/>
                        <a:t>DEL</a:t>
                      </a:r>
                      <a:endParaRPr lang="fr-FR" dirty="0"/>
                    </a:p>
                  </a:txBody>
                  <a:tcPr anchor="ctr"/>
                </a:tc>
                <a:extLst>
                  <a:ext uri="{0D108BD9-81ED-4DB2-BD59-A6C34878D82A}">
                    <a16:rowId xmlns:a16="http://schemas.microsoft.com/office/drawing/2014/main" val="846603218"/>
                  </a:ext>
                </a:extLst>
              </a:tr>
              <a:tr h="247410">
                <a:tc>
                  <a:txBody>
                    <a:bodyPr/>
                    <a:lstStyle/>
                    <a:p>
                      <a:pPr algn="ctr"/>
                      <a:r>
                        <a:rPr lang="fr-FR" dirty="0" smtClean="0"/>
                        <a:t>Rabotage</a:t>
                      </a:r>
                      <a:endParaRPr lang="fr-FR" dirty="0"/>
                    </a:p>
                  </a:txBody>
                  <a:tcPr anchor="ctr"/>
                </a:tc>
                <a:tc>
                  <a:txBody>
                    <a:bodyPr/>
                    <a:lstStyle/>
                    <a:p>
                      <a:pPr algn="ctr"/>
                      <a:r>
                        <a:rPr lang="fr-FR" dirty="0" smtClean="0"/>
                        <a:t>RAB</a:t>
                      </a:r>
                      <a:endParaRPr lang="fr-FR" dirty="0"/>
                    </a:p>
                  </a:txBody>
                  <a:tcPr anchor="ctr"/>
                </a:tc>
                <a:extLst>
                  <a:ext uri="{0D108BD9-81ED-4DB2-BD59-A6C34878D82A}">
                    <a16:rowId xmlns:a16="http://schemas.microsoft.com/office/drawing/2014/main" val="538938565"/>
                  </a:ext>
                </a:extLst>
              </a:tr>
              <a:tr h="247410">
                <a:tc>
                  <a:txBody>
                    <a:bodyPr/>
                    <a:lstStyle/>
                    <a:p>
                      <a:pPr algn="ctr"/>
                      <a:r>
                        <a:rPr lang="fr-FR" dirty="0" smtClean="0"/>
                        <a:t>Corroyage</a:t>
                      </a:r>
                      <a:endParaRPr lang="fr-FR" dirty="0"/>
                    </a:p>
                  </a:txBody>
                  <a:tcPr anchor="ctr"/>
                </a:tc>
                <a:tc>
                  <a:txBody>
                    <a:bodyPr/>
                    <a:lstStyle/>
                    <a:p>
                      <a:pPr algn="ctr"/>
                      <a:r>
                        <a:rPr lang="fr-FR" dirty="0" smtClean="0"/>
                        <a:t>COR</a:t>
                      </a:r>
                      <a:endParaRPr lang="fr-FR" dirty="0"/>
                    </a:p>
                  </a:txBody>
                  <a:tcPr anchor="ctr"/>
                </a:tc>
                <a:extLst>
                  <a:ext uri="{0D108BD9-81ED-4DB2-BD59-A6C34878D82A}">
                    <a16:rowId xmlns:a16="http://schemas.microsoft.com/office/drawing/2014/main" val="1241955898"/>
                  </a:ext>
                </a:extLst>
              </a:tr>
              <a:tr h="247410">
                <a:tc>
                  <a:txBody>
                    <a:bodyPr/>
                    <a:lstStyle/>
                    <a:p>
                      <a:pPr algn="ctr"/>
                      <a:r>
                        <a:rPr lang="fr-FR" dirty="0" smtClean="0"/>
                        <a:t>Rainurage</a:t>
                      </a:r>
                      <a:endParaRPr lang="fr-FR" dirty="0"/>
                    </a:p>
                  </a:txBody>
                  <a:tcPr anchor="ctr"/>
                </a:tc>
                <a:tc>
                  <a:txBody>
                    <a:bodyPr/>
                    <a:lstStyle/>
                    <a:p>
                      <a:pPr algn="ctr"/>
                      <a:r>
                        <a:rPr lang="fr-FR" dirty="0" smtClean="0"/>
                        <a:t>RAI</a:t>
                      </a:r>
                      <a:endParaRPr lang="fr-FR" dirty="0"/>
                    </a:p>
                  </a:txBody>
                  <a:tcPr anchor="ctr"/>
                </a:tc>
                <a:extLst>
                  <a:ext uri="{0D108BD9-81ED-4DB2-BD59-A6C34878D82A}">
                    <a16:rowId xmlns:a16="http://schemas.microsoft.com/office/drawing/2014/main" val="3318354082"/>
                  </a:ext>
                </a:extLst>
              </a:tr>
              <a:tr h="247410">
                <a:tc>
                  <a:txBody>
                    <a:bodyPr/>
                    <a:lstStyle/>
                    <a:p>
                      <a:pPr algn="ctr"/>
                      <a:r>
                        <a:rPr lang="fr-FR" dirty="0" smtClean="0"/>
                        <a:t>Profilage</a:t>
                      </a:r>
                      <a:endParaRPr lang="fr-FR" dirty="0"/>
                    </a:p>
                  </a:txBody>
                  <a:tcPr anchor="ctr"/>
                </a:tc>
                <a:tc>
                  <a:txBody>
                    <a:bodyPr/>
                    <a:lstStyle/>
                    <a:p>
                      <a:pPr algn="ctr"/>
                      <a:r>
                        <a:rPr lang="fr-FR" dirty="0" smtClean="0"/>
                        <a:t>PRO</a:t>
                      </a:r>
                      <a:endParaRPr lang="fr-FR" dirty="0"/>
                    </a:p>
                  </a:txBody>
                  <a:tcPr anchor="ctr"/>
                </a:tc>
                <a:extLst>
                  <a:ext uri="{0D108BD9-81ED-4DB2-BD59-A6C34878D82A}">
                    <a16:rowId xmlns:a16="http://schemas.microsoft.com/office/drawing/2014/main" val="2910621161"/>
                  </a:ext>
                </a:extLst>
              </a:tr>
              <a:tr h="247410">
                <a:tc>
                  <a:txBody>
                    <a:bodyPr/>
                    <a:lstStyle/>
                    <a:p>
                      <a:pPr algn="ctr"/>
                      <a:r>
                        <a:rPr lang="fr-FR" dirty="0" smtClean="0"/>
                        <a:t>Tenonnage</a:t>
                      </a:r>
                      <a:endParaRPr lang="fr-FR" dirty="0"/>
                    </a:p>
                  </a:txBody>
                  <a:tcPr anchor="ctr"/>
                </a:tc>
                <a:tc>
                  <a:txBody>
                    <a:bodyPr/>
                    <a:lstStyle/>
                    <a:p>
                      <a:pPr algn="ctr"/>
                      <a:r>
                        <a:rPr lang="fr-FR" dirty="0" smtClean="0"/>
                        <a:t>TEN</a:t>
                      </a:r>
                      <a:endParaRPr lang="fr-FR" dirty="0"/>
                    </a:p>
                  </a:txBody>
                  <a:tcPr anchor="ctr"/>
                </a:tc>
                <a:extLst>
                  <a:ext uri="{0D108BD9-81ED-4DB2-BD59-A6C34878D82A}">
                    <a16:rowId xmlns:a16="http://schemas.microsoft.com/office/drawing/2014/main" val="2384331588"/>
                  </a:ext>
                </a:extLst>
              </a:tr>
              <a:tr h="247410">
                <a:tc>
                  <a:txBody>
                    <a:bodyPr/>
                    <a:lstStyle/>
                    <a:p>
                      <a:pPr algn="ctr"/>
                      <a:r>
                        <a:rPr lang="fr-FR" dirty="0" smtClean="0"/>
                        <a:t>Mortaisage</a:t>
                      </a:r>
                      <a:endParaRPr lang="fr-FR" dirty="0"/>
                    </a:p>
                  </a:txBody>
                  <a:tcPr anchor="ctr"/>
                </a:tc>
                <a:tc>
                  <a:txBody>
                    <a:bodyPr/>
                    <a:lstStyle/>
                    <a:p>
                      <a:pPr algn="ctr"/>
                      <a:r>
                        <a:rPr lang="fr-FR" dirty="0" smtClean="0"/>
                        <a:t>MOR</a:t>
                      </a:r>
                      <a:endParaRPr lang="fr-FR" dirty="0"/>
                    </a:p>
                  </a:txBody>
                  <a:tcPr anchor="ctr"/>
                </a:tc>
                <a:extLst>
                  <a:ext uri="{0D108BD9-81ED-4DB2-BD59-A6C34878D82A}">
                    <a16:rowId xmlns:a16="http://schemas.microsoft.com/office/drawing/2014/main" val="2893649626"/>
                  </a:ext>
                </a:extLst>
              </a:tr>
              <a:tr h="247410">
                <a:tc>
                  <a:txBody>
                    <a:bodyPr/>
                    <a:lstStyle/>
                    <a:p>
                      <a:pPr algn="ctr"/>
                      <a:r>
                        <a:rPr lang="fr-FR" dirty="0" smtClean="0"/>
                        <a:t>Perçage</a:t>
                      </a:r>
                      <a:endParaRPr lang="fr-FR" dirty="0"/>
                    </a:p>
                  </a:txBody>
                  <a:tcPr anchor="ctr"/>
                </a:tc>
                <a:tc>
                  <a:txBody>
                    <a:bodyPr/>
                    <a:lstStyle/>
                    <a:p>
                      <a:pPr algn="ctr"/>
                      <a:r>
                        <a:rPr lang="fr-FR" dirty="0" smtClean="0"/>
                        <a:t>PER</a:t>
                      </a:r>
                      <a:endParaRPr lang="fr-FR" dirty="0"/>
                    </a:p>
                  </a:txBody>
                  <a:tcPr anchor="ctr"/>
                </a:tc>
                <a:extLst>
                  <a:ext uri="{0D108BD9-81ED-4DB2-BD59-A6C34878D82A}">
                    <a16:rowId xmlns:a16="http://schemas.microsoft.com/office/drawing/2014/main" val="2594712325"/>
                  </a:ext>
                </a:extLst>
              </a:tr>
              <a:tr h="247410">
                <a:tc>
                  <a:txBody>
                    <a:bodyPr/>
                    <a:lstStyle/>
                    <a:p>
                      <a:pPr algn="ctr"/>
                      <a:r>
                        <a:rPr lang="fr-FR" dirty="0" smtClean="0"/>
                        <a:t>Ponçage</a:t>
                      </a:r>
                      <a:endParaRPr lang="fr-FR" dirty="0"/>
                    </a:p>
                  </a:txBody>
                  <a:tcPr anchor="ctr"/>
                </a:tc>
                <a:tc>
                  <a:txBody>
                    <a:bodyPr/>
                    <a:lstStyle/>
                    <a:p>
                      <a:pPr algn="ctr"/>
                      <a:r>
                        <a:rPr lang="fr-FR" dirty="0" smtClean="0"/>
                        <a:t>PON</a:t>
                      </a:r>
                      <a:endParaRPr lang="fr-FR" dirty="0"/>
                    </a:p>
                  </a:txBody>
                  <a:tcPr anchor="ctr"/>
                </a:tc>
                <a:extLst>
                  <a:ext uri="{0D108BD9-81ED-4DB2-BD59-A6C34878D82A}">
                    <a16:rowId xmlns:a16="http://schemas.microsoft.com/office/drawing/2014/main" val="2867135433"/>
                  </a:ext>
                </a:extLst>
              </a:tr>
              <a:tr h="247410">
                <a:tc>
                  <a:txBody>
                    <a:bodyPr/>
                    <a:lstStyle/>
                    <a:p>
                      <a:pPr algn="ctr"/>
                      <a:r>
                        <a:rPr lang="fr-FR" dirty="0" smtClean="0"/>
                        <a:t>Montage</a:t>
                      </a:r>
                      <a:endParaRPr lang="fr-FR" dirty="0"/>
                    </a:p>
                  </a:txBody>
                  <a:tcPr anchor="ctr"/>
                </a:tc>
                <a:tc>
                  <a:txBody>
                    <a:bodyPr/>
                    <a:lstStyle/>
                    <a:p>
                      <a:pPr algn="ctr"/>
                      <a:r>
                        <a:rPr lang="fr-FR" dirty="0" smtClean="0"/>
                        <a:t>MON</a:t>
                      </a:r>
                      <a:endParaRPr lang="fr-FR" dirty="0"/>
                    </a:p>
                  </a:txBody>
                  <a:tcPr anchor="ctr"/>
                </a:tc>
                <a:extLst>
                  <a:ext uri="{0D108BD9-81ED-4DB2-BD59-A6C34878D82A}">
                    <a16:rowId xmlns:a16="http://schemas.microsoft.com/office/drawing/2014/main" val="3662250094"/>
                  </a:ext>
                </a:extLst>
              </a:tr>
              <a:tr h="247410">
                <a:tc>
                  <a:txBody>
                    <a:bodyPr/>
                    <a:lstStyle/>
                    <a:p>
                      <a:pPr algn="ctr"/>
                      <a:r>
                        <a:rPr lang="fr-FR" dirty="0" smtClean="0"/>
                        <a:t>Finition</a:t>
                      </a:r>
                      <a:endParaRPr lang="fr-FR" dirty="0"/>
                    </a:p>
                  </a:txBody>
                  <a:tcPr anchor="ctr"/>
                </a:tc>
                <a:tc>
                  <a:txBody>
                    <a:bodyPr/>
                    <a:lstStyle/>
                    <a:p>
                      <a:pPr algn="ctr"/>
                      <a:r>
                        <a:rPr lang="fr-FR" dirty="0" smtClean="0"/>
                        <a:t>FIN</a:t>
                      </a:r>
                      <a:endParaRPr lang="fr-FR" dirty="0"/>
                    </a:p>
                  </a:txBody>
                  <a:tcPr anchor="ctr"/>
                </a:tc>
                <a:extLst>
                  <a:ext uri="{0D108BD9-81ED-4DB2-BD59-A6C34878D82A}">
                    <a16:rowId xmlns:a16="http://schemas.microsoft.com/office/drawing/2014/main" val="753994126"/>
                  </a:ext>
                </a:extLst>
              </a:tr>
              <a:tr h="247410">
                <a:tc>
                  <a:txBody>
                    <a:bodyPr/>
                    <a:lstStyle/>
                    <a:p>
                      <a:pPr algn="ctr"/>
                      <a:r>
                        <a:rPr lang="fr-FR" dirty="0" smtClean="0"/>
                        <a:t>Traçage</a:t>
                      </a:r>
                      <a:endParaRPr lang="fr-FR" dirty="0"/>
                    </a:p>
                  </a:txBody>
                  <a:tcPr anchor="ctr"/>
                </a:tc>
                <a:tc>
                  <a:txBody>
                    <a:bodyPr/>
                    <a:lstStyle/>
                    <a:p>
                      <a:pPr algn="ctr"/>
                      <a:r>
                        <a:rPr lang="fr-FR" dirty="0" smtClean="0"/>
                        <a:t>TRA</a:t>
                      </a:r>
                      <a:endParaRPr lang="fr-FR" dirty="0"/>
                    </a:p>
                  </a:txBody>
                  <a:tcPr anchor="ctr"/>
                </a:tc>
                <a:extLst>
                  <a:ext uri="{0D108BD9-81ED-4DB2-BD59-A6C34878D82A}">
                    <a16:rowId xmlns:a16="http://schemas.microsoft.com/office/drawing/2014/main" val="1383729664"/>
                  </a:ext>
                </a:extLst>
              </a:tr>
            </a:tbl>
          </a:graphicData>
        </a:graphic>
      </p:graphicFrame>
      <p:sp>
        <p:nvSpPr>
          <p:cNvPr id="9" name="Rounded Rectangle 8"/>
          <p:cNvSpPr/>
          <p:nvPr/>
        </p:nvSpPr>
        <p:spPr>
          <a:xfrm>
            <a:off x="3754728" y="1215369"/>
            <a:ext cx="3116124"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Exemple d’abréviation</a:t>
            </a:r>
            <a:endParaRPr lang="fr-FR" dirty="0"/>
          </a:p>
        </p:txBody>
      </p:sp>
      <p:sp>
        <p:nvSpPr>
          <p:cNvPr id="10" name="Rounded Rectangle 9"/>
          <p:cNvSpPr/>
          <p:nvPr/>
        </p:nvSpPr>
        <p:spPr>
          <a:xfrm>
            <a:off x="211597" y="6386242"/>
            <a:ext cx="3468861"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Exemple de planning des phases</a:t>
            </a:r>
            <a:endParaRPr lang="fr-FR" dirty="0"/>
          </a:p>
        </p:txBody>
      </p:sp>
      <p:graphicFrame>
        <p:nvGraphicFramePr>
          <p:cNvPr id="7" name="Table 6"/>
          <p:cNvGraphicFramePr>
            <a:graphicFrameLocks noGrp="1"/>
          </p:cNvGraphicFramePr>
          <p:nvPr>
            <p:extLst>
              <p:ext uri="{D42A27DB-BD31-4B8C-83A1-F6EECF244321}">
                <p14:modId xmlns:p14="http://schemas.microsoft.com/office/powerpoint/2010/main" val="2331047431"/>
              </p:ext>
            </p:extLst>
          </p:nvPr>
        </p:nvGraphicFramePr>
        <p:xfrm>
          <a:off x="211597" y="6985290"/>
          <a:ext cx="6762842" cy="1817855"/>
        </p:xfrm>
        <a:graphic>
          <a:graphicData uri="http://schemas.openxmlformats.org/drawingml/2006/table">
            <a:tbl>
              <a:tblPr firstRow="1" bandRow="1">
                <a:tableStyleId>{5940675A-B579-460E-94D1-54222C63F5DA}</a:tableStyleId>
              </a:tblPr>
              <a:tblGrid>
                <a:gridCol w="1277642">
                  <a:extLst>
                    <a:ext uri="{9D8B030D-6E8A-4147-A177-3AD203B41FA5}">
                      <a16:colId xmlns:a16="http://schemas.microsoft.com/office/drawing/2014/main" val="2540644830"/>
                    </a:ext>
                  </a:extLst>
                </a:gridCol>
                <a:gridCol w="5485200">
                  <a:extLst>
                    <a:ext uri="{9D8B030D-6E8A-4147-A177-3AD203B41FA5}">
                      <a16:colId xmlns:a16="http://schemas.microsoft.com/office/drawing/2014/main" val="1950610652"/>
                    </a:ext>
                  </a:extLst>
                </a:gridCol>
              </a:tblGrid>
              <a:tr h="471581">
                <a:tc>
                  <a:txBody>
                    <a:bodyPr/>
                    <a:lstStyle/>
                    <a:p>
                      <a:pPr algn="ctr"/>
                      <a:r>
                        <a:rPr lang="fr-FR" dirty="0" smtClean="0"/>
                        <a:t>Elément</a:t>
                      </a:r>
                      <a:endParaRPr lang="fr-FR" dirty="0"/>
                    </a:p>
                  </a:txBody>
                  <a:tcPr anchor="ctr"/>
                </a:tc>
                <a:tc>
                  <a:txBody>
                    <a:bodyPr/>
                    <a:lstStyle/>
                    <a:p>
                      <a:pPr algn="ctr"/>
                      <a:r>
                        <a:rPr lang="fr-FR" dirty="0" smtClean="0"/>
                        <a:t>Opérations</a:t>
                      </a:r>
                      <a:endParaRPr lang="fr-FR" dirty="0"/>
                    </a:p>
                  </a:txBody>
                  <a:tcPr anchor="ctr"/>
                </a:tc>
                <a:extLst>
                  <a:ext uri="{0D108BD9-81ED-4DB2-BD59-A6C34878D82A}">
                    <a16:rowId xmlns:a16="http://schemas.microsoft.com/office/drawing/2014/main" val="818032633"/>
                  </a:ext>
                </a:extLst>
              </a:tr>
              <a:tr h="673137">
                <a:tc>
                  <a:txBody>
                    <a:bodyPr/>
                    <a:lstStyle/>
                    <a:p>
                      <a:pPr algn="ctr"/>
                      <a:r>
                        <a:rPr lang="fr-FR" dirty="0" smtClean="0"/>
                        <a:t>101</a:t>
                      </a:r>
                      <a:endParaRPr lang="fr-FR" dirty="0"/>
                    </a:p>
                  </a:txBody>
                  <a:tcPr anchor="ctr"/>
                </a:tc>
                <a:tc rowSpan="2">
                  <a:txBody>
                    <a:bodyPr/>
                    <a:lstStyle/>
                    <a:p>
                      <a:pPr algn="ctr"/>
                      <a:endParaRPr lang="fr-FR" dirty="0"/>
                    </a:p>
                  </a:txBody>
                  <a:tcPr anchor="ctr"/>
                </a:tc>
                <a:extLst>
                  <a:ext uri="{0D108BD9-81ED-4DB2-BD59-A6C34878D82A}">
                    <a16:rowId xmlns:a16="http://schemas.microsoft.com/office/drawing/2014/main" val="186919508"/>
                  </a:ext>
                </a:extLst>
              </a:tr>
              <a:tr h="673137">
                <a:tc>
                  <a:txBody>
                    <a:bodyPr/>
                    <a:lstStyle/>
                    <a:p>
                      <a:pPr algn="ctr"/>
                      <a:r>
                        <a:rPr lang="fr-FR" dirty="0" smtClean="0"/>
                        <a:t>102</a:t>
                      </a:r>
                      <a:endParaRPr lang="fr-FR" dirty="0"/>
                    </a:p>
                  </a:txBody>
                  <a:tcPr anchor="ctr"/>
                </a:tc>
                <a:tc vMerge="1">
                  <a:txBody>
                    <a:bodyPr/>
                    <a:lstStyle/>
                    <a:p>
                      <a:pPr algn="ctr"/>
                      <a:endParaRPr lang="fr-FR" dirty="0"/>
                    </a:p>
                  </a:txBody>
                  <a:tcPr anchor="ctr"/>
                </a:tc>
                <a:extLst>
                  <a:ext uri="{0D108BD9-81ED-4DB2-BD59-A6C34878D82A}">
                    <a16:rowId xmlns:a16="http://schemas.microsoft.com/office/drawing/2014/main" val="3143737863"/>
                  </a:ext>
                </a:extLst>
              </a:tr>
            </a:tbl>
          </a:graphicData>
        </a:graphic>
      </p:graphicFrame>
      <p:sp>
        <p:nvSpPr>
          <p:cNvPr id="11" name="Rounded Rectangle 10"/>
          <p:cNvSpPr/>
          <p:nvPr/>
        </p:nvSpPr>
        <p:spPr>
          <a:xfrm>
            <a:off x="1550059"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COR</a:t>
            </a:r>
            <a:endParaRPr lang="fr-FR" sz="1400" dirty="0"/>
          </a:p>
        </p:txBody>
      </p:sp>
      <p:cxnSp>
        <p:nvCxnSpPr>
          <p:cNvPr id="13" name="Straight Connector 12"/>
          <p:cNvCxnSpPr>
            <a:stCxn id="11" idx="3"/>
          </p:cNvCxnSpPr>
          <p:nvPr/>
        </p:nvCxnSpPr>
        <p:spPr>
          <a:xfrm>
            <a:off x="2194638"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16" name="Rounded Rectangle 15"/>
          <p:cNvSpPr/>
          <p:nvPr/>
        </p:nvSpPr>
        <p:spPr>
          <a:xfrm>
            <a:off x="2464458"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TRA</a:t>
            </a:r>
            <a:endParaRPr lang="fr-FR" sz="1400" dirty="0"/>
          </a:p>
        </p:txBody>
      </p:sp>
      <p:cxnSp>
        <p:nvCxnSpPr>
          <p:cNvPr id="17" name="Straight Connector 16"/>
          <p:cNvCxnSpPr>
            <a:stCxn id="16" idx="3"/>
          </p:cNvCxnSpPr>
          <p:nvPr/>
        </p:nvCxnSpPr>
        <p:spPr>
          <a:xfrm>
            <a:off x="3109037"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18" name="Rounded Rectangle 17"/>
          <p:cNvSpPr/>
          <p:nvPr/>
        </p:nvSpPr>
        <p:spPr>
          <a:xfrm>
            <a:off x="3357974"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TRO</a:t>
            </a:r>
            <a:endParaRPr lang="fr-FR" sz="1400" dirty="0"/>
          </a:p>
        </p:txBody>
      </p:sp>
      <p:cxnSp>
        <p:nvCxnSpPr>
          <p:cNvPr id="19" name="Straight Connector 18"/>
          <p:cNvCxnSpPr>
            <a:stCxn id="18" idx="3"/>
          </p:cNvCxnSpPr>
          <p:nvPr/>
        </p:nvCxnSpPr>
        <p:spPr>
          <a:xfrm>
            <a:off x="4002553"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20" name="Rounded Rectangle 19"/>
          <p:cNvSpPr/>
          <p:nvPr/>
        </p:nvSpPr>
        <p:spPr>
          <a:xfrm>
            <a:off x="4252449" y="7629345"/>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MOR</a:t>
            </a:r>
            <a:endParaRPr lang="fr-FR" sz="1400" dirty="0"/>
          </a:p>
        </p:txBody>
      </p:sp>
      <p:cxnSp>
        <p:nvCxnSpPr>
          <p:cNvPr id="22" name="Straight Connector 21"/>
          <p:cNvCxnSpPr>
            <a:stCxn id="20" idx="3"/>
          </p:cNvCxnSpPr>
          <p:nvPr/>
        </p:nvCxnSpPr>
        <p:spPr>
          <a:xfrm>
            <a:off x="4897028" y="7819845"/>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23" name="Rounded Rectangle 22"/>
          <p:cNvSpPr/>
          <p:nvPr/>
        </p:nvSpPr>
        <p:spPr>
          <a:xfrm>
            <a:off x="5146924"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a:t>
            </a:r>
            <a:endParaRPr lang="fr-FR" sz="1400" dirty="0"/>
          </a:p>
        </p:txBody>
      </p:sp>
      <p:cxnSp>
        <p:nvCxnSpPr>
          <p:cNvPr id="24" name="Straight Connector 23"/>
          <p:cNvCxnSpPr>
            <a:stCxn id="23" idx="3"/>
          </p:cNvCxnSpPr>
          <p:nvPr/>
        </p:nvCxnSpPr>
        <p:spPr>
          <a:xfrm>
            <a:off x="5791503" y="7808251"/>
            <a:ext cx="523572"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6" name="Straight Connector 25"/>
          <p:cNvCxnSpPr>
            <a:endCxn id="38" idx="0"/>
          </p:cNvCxnSpPr>
          <p:nvPr/>
        </p:nvCxnSpPr>
        <p:spPr>
          <a:xfrm>
            <a:off x="6315075" y="7808251"/>
            <a:ext cx="47655" cy="429872"/>
          </a:xfrm>
          <a:prstGeom prst="line">
            <a:avLst/>
          </a:prstGeom>
          <a:ln w="28575"/>
        </p:spPr>
        <p:style>
          <a:lnRef idx="2">
            <a:schemeClr val="dk1"/>
          </a:lnRef>
          <a:fillRef idx="1">
            <a:schemeClr val="lt1"/>
          </a:fillRef>
          <a:effectRef idx="0">
            <a:schemeClr val="dk1"/>
          </a:effectRef>
          <a:fontRef idx="minor">
            <a:schemeClr val="dk1"/>
          </a:fontRef>
        </p:style>
      </p:cxnSp>
      <p:sp>
        <p:nvSpPr>
          <p:cNvPr id="28" name="Rounded Rectangle 27"/>
          <p:cNvSpPr/>
          <p:nvPr/>
        </p:nvSpPr>
        <p:spPr>
          <a:xfrm>
            <a:off x="1550059"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COR</a:t>
            </a:r>
            <a:endParaRPr lang="fr-FR" sz="1400" dirty="0"/>
          </a:p>
        </p:txBody>
      </p:sp>
      <p:cxnSp>
        <p:nvCxnSpPr>
          <p:cNvPr id="29" name="Straight Connector 28"/>
          <p:cNvCxnSpPr>
            <a:stCxn id="28" idx="3"/>
          </p:cNvCxnSpPr>
          <p:nvPr/>
        </p:nvCxnSpPr>
        <p:spPr>
          <a:xfrm>
            <a:off x="2194638"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0" name="Rounded Rectangle 29"/>
          <p:cNvSpPr/>
          <p:nvPr/>
        </p:nvSpPr>
        <p:spPr>
          <a:xfrm>
            <a:off x="2464458"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TRA</a:t>
            </a:r>
            <a:endParaRPr lang="fr-FR" sz="1400" dirty="0"/>
          </a:p>
        </p:txBody>
      </p:sp>
      <p:cxnSp>
        <p:nvCxnSpPr>
          <p:cNvPr id="31" name="Straight Connector 30"/>
          <p:cNvCxnSpPr>
            <a:stCxn id="30" idx="3"/>
          </p:cNvCxnSpPr>
          <p:nvPr/>
        </p:nvCxnSpPr>
        <p:spPr>
          <a:xfrm>
            <a:off x="3109037"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2" name="Rounded Rectangle 31"/>
          <p:cNvSpPr/>
          <p:nvPr/>
        </p:nvSpPr>
        <p:spPr>
          <a:xfrm>
            <a:off x="3357974"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TEN</a:t>
            </a:r>
            <a:endParaRPr lang="fr-FR" sz="1400" dirty="0"/>
          </a:p>
        </p:txBody>
      </p:sp>
      <p:cxnSp>
        <p:nvCxnSpPr>
          <p:cNvPr id="33" name="Straight Connector 32"/>
          <p:cNvCxnSpPr>
            <a:stCxn id="32" idx="3"/>
          </p:cNvCxnSpPr>
          <p:nvPr/>
        </p:nvCxnSpPr>
        <p:spPr>
          <a:xfrm>
            <a:off x="4002553"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4" name="Rounded Rectangle 33"/>
          <p:cNvSpPr/>
          <p:nvPr/>
        </p:nvSpPr>
        <p:spPr>
          <a:xfrm>
            <a:off x="4252449" y="8238123"/>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PRO</a:t>
            </a:r>
            <a:endParaRPr lang="fr-FR" sz="1400" dirty="0"/>
          </a:p>
        </p:txBody>
      </p:sp>
      <p:cxnSp>
        <p:nvCxnSpPr>
          <p:cNvPr id="35" name="Straight Connector 34"/>
          <p:cNvCxnSpPr>
            <a:stCxn id="34" idx="3"/>
          </p:cNvCxnSpPr>
          <p:nvPr/>
        </p:nvCxnSpPr>
        <p:spPr>
          <a:xfrm>
            <a:off x="4897028" y="8428623"/>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6" name="Rounded Rectangle 35"/>
          <p:cNvSpPr/>
          <p:nvPr/>
        </p:nvSpPr>
        <p:spPr>
          <a:xfrm>
            <a:off x="5146924"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a:t>
            </a:r>
            <a:endParaRPr lang="fr-FR" sz="1400" dirty="0"/>
          </a:p>
        </p:txBody>
      </p:sp>
      <p:cxnSp>
        <p:nvCxnSpPr>
          <p:cNvPr id="37" name="Straight Connector 36"/>
          <p:cNvCxnSpPr>
            <a:stCxn id="36" idx="3"/>
          </p:cNvCxnSpPr>
          <p:nvPr/>
        </p:nvCxnSpPr>
        <p:spPr>
          <a:xfrm>
            <a:off x="5791503"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8" name="Rounded Rectangle 37"/>
          <p:cNvSpPr/>
          <p:nvPr/>
        </p:nvSpPr>
        <p:spPr>
          <a:xfrm>
            <a:off x="6040440" y="8238123"/>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smtClean="0"/>
              <a:t>MON</a:t>
            </a:r>
            <a:endParaRPr lang="fr-FR" sz="1400" dirty="0"/>
          </a:p>
        </p:txBody>
      </p:sp>
      <p:cxnSp>
        <p:nvCxnSpPr>
          <p:cNvPr id="39" name="Straight Connector 38"/>
          <p:cNvCxnSpPr>
            <a:stCxn id="38" idx="3"/>
          </p:cNvCxnSpPr>
          <p:nvPr/>
        </p:nvCxnSpPr>
        <p:spPr>
          <a:xfrm>
            <a:off x="6685019" y="8428623"/>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41" name="Rectangle 40"/>
          <p:cNvSpPr/>
          <p:nvPr/>
        </p:nvSpPr>
        <p:spPr>
          <a:xfrm>
            <a:off x="146105" y="8847679"/>
            <a:ext cx="6828334" cy="461665"/>
          </a:xfrm>
          <a:prstGeom prst="rect">
            <a:avLst/>
          </a:prstGeom>
        </p:spPr>
        <p:txBody>
          <a:bodyPr wrap="square">
            <a:spAutoFit/>
          </a:bodyPr>
          <a:lstStyle/>
          <a:p>
            <a:r>
              <a:rPr lang="fr-FR" sz="1200" dirty="0" smtClean="0">
                <a:ea typeface="Calibri Light" panose="020F0302020204030204" pitchFamily="34" charset="0"/>
                <a:cs typeface="Calibri Light" panose="020F0302020204030204" pitchFamily="34" charset="0"/>
              </a:rPr>
              <a:t>Dans ce planning, on relie les éléments en fonction de la suite chronologique des opérations à effectuer et en fonction des éléments usinés en même temps (exemple du montage).</a:t>
            </a:r>
          </a:p>
        </p:txBody>
      </p:sp>
    </p:spTree>
    <p:extLst>
      <p:ext uri="{BB962C8B-B14F-4D97-AF65-F5344CB8AC3E}">
        <p14:creationId xmlns:p14="http://schemas.microsoft.com/office/powerpoint/2010/main" val="2386180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smtClean="0"/>
              <a:t>Evaluation : Le planning des phases</a:t>
            </a:r>
            <a:endParaRPr lang="fr-FR" sz="2286" dirty="0"/>
          </a:p>
        </p:txBody>
      </p:sp>
      <p:graphicFrame>
        <p:nvGraphicFramePr>
          <p:cNvPr id="4" name="Table 3"/>
          <p:cNvGraphicFramePr>
            <a:graphicFrameLocks noGrp="1"/>
          </p:cNvGraphicFramePr>
          <p:nvPr>
            <p:extLst>
              <p:ext uri="{D42A27DB-BD31-4B8C-83A1-F6EECF244321}">
                <p14:modId xmlns:p14="http://schemas.microsoft.com/office/powerpoint/2010/main" val="187658527"/>
              </p:ext>
            </p:extLst>
          </p:nvPr>
        </p:nvGraphicFramePr>
        <p:xfrm>
          <a:off x="211597" y="7621070"/>
          <a:ext cx="6795587" cy="2170056"/>
        </p:xfrm>
        <a:graphic>
          <a:graphicData uri="http://schemas.openxmlformats.org/drawingml/2006/table">
            <a:tbl>
              <a:tblPr firstRow="1" bandRow="1">
                <a:tableStyleId>{5940675A-B579-460E-94D1-54222C63F5DA}</a:tableStyleId>
              </a:tblPr>
              <a:tblGrid>
                <a:gridCol w="1283828">
                  <a:extLst>
                    <a:ext uri="{9D8B030D-6E8A-4147-A177-3AD203B41FA5}">
                      <a16:colId xmlns:a16="http://schemas.microsoft.com/office/drawing/2014/main" val="2540644830"/>
                    </a:ext>
                  </a:extLst>
                </a:gridCol>
                <a:gridCol w="5511759">
                  <a:extLst>
                    <a:ext uri="{9D8B030D-6E8A-4147-A177-3AD203B41FA5}">
                      <a16:colId xmlns:a16="http://schemas.microsoft.com/office/drawing/2014/main" val="1950610652"/>
                    </a:ext>
                  </a:extLst>
                </a:gridCol>
              </a:tblGrid>
              <a:tr h="410823">
                <a:tc>
                  <a:txBody>
                    <a:bodyPr/>
                    <a:lstStyle/>
                    <a:p>
                      <a:pPr algn="ctr"/>
                      <a:r>
                        <a:rPr lang="fr-FR" dirty="0" smtClean="0"/>
                        <a:t>Elément</a:t>
                      </a:r>
                      <a:endParaRPr lang="fr-FR" dirty="0"/>
                    </a:p>
                  </a:txBody>
                  <a:tcPr anchor="ctr"/>
                </a:tc>
                <a:tc>
                  <a:txBody>
                    <a:bodyPr/>
                    <a:lstStyle/>
                    <a:p>
                      <a:pPr algn="ctr"/>
                      <a:r>
                        <a:rPr lang="fr-FR" dirty="0" smtClean="0"/>
                        <a:t>Opérations</a:t>
                      </a:r>
                      <a:endParaRPr lang="fr-FR" dirty="0"/>
                    </a:p>
                  </a:txBody>
                  <a:tcPr anchor="ctr"/>
                </a:tc>
                <a:extLst>
                  <a:ext uri="{0D108BD9-81ED-4DB2-BD59-A6C34878D82A}">
                    <a16:rowId xmlns:a16="http://schemas.microsoft.com/office/drawing/2014/main" val="818032633"/>
                  </a:ext>
                </a:extLst>
              </a:tr>
              <a:tr h="586411">
                <a:tc>
                  <a:txBody>
                    <a:bodyPr/>
                    <a:lstStyle/>
                    <a:p>
                      <a:pPr algn="ctr"/>
                      <a:r>
                        <a:rPr lang="fr-FR" dirty="0" smtClean="0"/>
                        <a:t>……</a:t>
                      </a:r>
                      <a:endParaRPr lang="fr-FR" dirty="0"/>
                    </a:p>
                  </a:txBody>
                  <a:tcPr anchor="ctr"/>
                </a:tc>
                <a:tc rowSpan="3">
                  <a:txBody>
                    <a:bodyPr/>
                    <a:lstStyle/>
                    <a:p>
                      <a:pPr algn="ctr"/>
                      <a:endParaRPr lang="fr-FR" dirty="0"/>
                    </a:p>
                  </a:txBody>
                  <a:tcPr anchor="ctr"/>
                </a:tc>
                <a:extLst>
                  <a:ext uri="{0D108BD9-81ED-4DB2-BD59-A6C34878D82A}">
                    <a16:rowId xmlns:a16="http://schemas.microsoft.com/office/drawing/2014/main" val="186919508"/>
                  </a:ext>
                </a:extLst>
              </a:tr>
              <a:tr h="586411">
                <a:tc>
                  <a:txBody>
                    <a:bodyPr/>
                    <a:lstStyle/>
                    <a:p>
                      <a:pPr algn="ctr"/>
                      <a:r>
                        <a:rPr lang="fr-FR" dirty="0" smtClean="0"/>
                        <a:t>……</a:t>
                      </a:r>
                      <a:endParaRPr lang="fr-FR" dirty="0"/>
                    </a:p>
                  </a:txBody>
                  <a:tcPr anchor="ctr"/>
                </a:tc>
                <a:tc vMerge="1">
                  <a:txBody>
                    <a:bodyPr/>
                    <a:lstStyle/>
                    <a:p>
                      <a:pPr algn="ctr"/>
                      <a:endParaRPr lang="fr-FR" dirty="0"/>
                    </a:p>
                  </a:txBody>
                  <a:tcPr anchor="ctr"/>
                </a:tc>
                <a:extLst>
                  <a:ext uri="{0D108BD9-81ED-4DB2-BD59-A6C34878D82A}">
                    <a16:rowId xmlns:a16="http://schemas.microsoft.com/office/drawing/2014/main" val="3143737863"/>
                  </a:ext>
                </a:extLst>
              </a:tr>
              <a:tr h="586411">
                <a:tc>
                  <a:txBody>
                    <a:bodyPr/>
                    <a:lstStyle/>
                    <a:p>
                      <a:pPr algn="ctr"/>
                      <a:r>
                        <a:rPr lang="fr-FR" dirty="0" smtClean="0"/>
                        <a:t>……</a:t>
                      </a:r>
                      <a:endParaRPr lang="fr-FR" dirty="0"/>
                    </a:p>
                  </a:txBody>
                  <a:tcPr anchor="ctr"/>
                </a:tc>
                <a:tc vMerge="1">
                  <a:txBody>
                    <a:bodyPr/>
                    <a:lstStyle/>
                    <a:p>
                      <a:pPr algn="ctr"/>
                      <a:endParaRPr lang="fr-FR" dirty="0"/>
                    </a:p>
                  </a:txBody>
                  <a:tcPr anchor="ctr"/>
                </a:tc>
                <a:extLst>
                  <a:ext uri="{0D108BD9-81ED-4DB2-BD59-A6C34878D82A}">
                    <a16:rowId xmlns:a16="http://schemas.microsoft.com/office/drawing/2014/main" val="2264303840"/>
                  </a:ext>
                </a:extLst>
              </a:tr>
            </a:tbl>
          </a:graphicData>
        </a:graphic>
      </p:graphicFrame>
      <p:sp>
        <p:nvSpPr>
          <p:cNvPr id="5" name="Rounded Rectangle 4"/>
          <p:cNvSpPr/>
          <p:nvPr/>
        </p:nvSpPr>
        <p:spPr>
          <a:xfrm>
            <a:off x="1681393"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0" name="Rounded Rectangle 29"/>
          <p:cNvSpPr/>
          <p:nvPr/>
        </p:nvSpPr>
        <p:spPr>
          <a:xfrm>
            <a:off x="2224318"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1" name="Rounded Rectangle 30"/>
          <p:cNvSpPr/>
          <p:nvPr/>
        </p:nvSpPr>
        <p:spPr>
          <a:xfrm>
            <a:off x="2767243" y="821274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2" name="Rounded Rectangle 31"/>
          <p:cNvSpPr/>
          <p:nvPr/>
        </p:nvSpPr>
        <p:spPr>
          <a:xfrm>
            <a:off x="3321810"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3" name="Rounded Rectangle 32"/>
          <p:cNvSpPr/>
          <p:nvPr/>
        </p:nvSpPr>
        <p:spPr>
          <a:xfrm>
            <a:off x="3864735"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4" name="Rounded Rectangle 33"/>
          <p:cNvSpPr/>
          <p:nvPr/>
        </p:nvSpPr>
        <p:spPr>
          <a:xfrm>
            <a:off x="4407660"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5" name="Rounded Rectangle 34"/>
          <p:cNvSpPr/>
          <p:nvPr/>
        </p:nvSpPr>
        <p:spPr>
          <a:xfrm>
            <a:off x="4952802"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6" name="Rounded Rectangle 35"/>
          <p:cNvSpPr/>
          <p:nvPr/>
        </p:nvSpPr>
        <p:spPr>
          <a:xfrm>
            <a:off x="5495727"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7" name="Rounded Rectangle 36"/>
          <p:cNvSpPr/>
          <p:nvPr/>
        </p:nvSpPr>
        <p:spPr>
          <a:xfrm>
            <a:off x="6038652"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8" name="Rounded Rectangle 37"/>
          <p:cNvSpPr/>
          <p:nvPr/>
        </p:nvSpPr>
        <p:spPr>
          <a:xfrm>
            <a:off x="1681393"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9" name="Rounded Rectangle 38"/>
          <p:cNvSpPr/>
          <p:nvPr/>
        </p:nvSpPr>
        <p:spPr>
          <a:xfrm>
            <a:off x="2224318"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0" name="Rounded Rectangle 39"/>
          <p:cNvSpPr/>
          <p:nvPr/>
        </p:nvSpPr>
        <p:spPr>
          <a:xfrm>
            <a:off x="2767243" y="876481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1" name="Rounded Rectangle 40"/>
          <p:cNvSpPr/>
          <p:nvPr/>
        </p:nvSpPr>
        <p:spPr>
          <a:xfrm>
            <a:off x="3321810"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2" name="Rounded Rectangle 41"/>
          <p:cNvSpPr/>
          <p:nvPr/>
        </p:nvSpPr>
        <p:spPr>
          <a:xfrm>
            <a:off x="3864735"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3" name="Rounded Rectangle 42"/>
          <p:cNvSpPr/>
          <p:nvPr/>
        </p:nvSpPr>
        <p:spPr>
          <a:xfrm>
            <a:off x="4407660"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4" name="Rounded Rectangle 43"/>
          <p:cNvSpPr/>
          <p:nvPr/>
        </p:nvSpPr>
        <p:spPr>
          <a:xfrm>
            <a:off x="4952802"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5" name="Rounded Rectangle 44"/>
          <p:cNvSpPr/>
          <p:nvPr/>
        </p:nvSpPr>
        <p:spPr>
          <a:xfrm>
            <a:off x="5495727"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6" name="Rounded Rectangle 45"/>
          <p:cNvSpPr/>
          <p:nvPr/>
        </p:nvSpPr>
        <p:spPr>
          <a:xfrm>
            <a:off x="6038652"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7" name="Rounded Rectangle 46"/>
          <p:cNvSpPr/>
          <p:nvPr/>
        </p:nvSpPr>
        <p:spPr>
          <a:xfrm>
            <a:off x="1681393"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8" name="Rounded Rectangle 47"/>
          <p:cNvSpPr/>
          <p:nvPr/>
        </p:nvSpPr>
        <p:spPr>
          <a:xfrm>
            <a:off x="2224318"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9" name="Rounded Rectangle 48"/>
          <p:cNvSpPr/>
          <p:nvPr/>
        </p:nvSpPr>
        <p:spPr>
          <a:xfrm>
            <a:off x="2767243" y="932566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0" name="Rounded Rectangle 49"/>
          <p:cNvSpPr/>
          <p:nvPr/>
        </p:nvSpPr>
        <p:spPr>
          <a:xfrm>
            <a:off x="3321810"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1" name="Rounded Rectangle 50"/>
          <p:cNvSpPr/>
          <p:nvPr/>
        </p:nvSpPr>
        <p:spPr>
          <a:xfrm>
            <a:off x="3864735"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2" name="Rounded Rectangle 51"/>
          <p:cNvSpPr/>
          <p:nvPr/>
        </p:nvSpPr>
        <p:spPr>
          <a:xfrm>
            <a:off x="4407660"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3" name="Rounded Rectangle 52"/>
          <p:cNvSpPr/>
          <p:nvPr/>
        </p:nvSpPr>
        <p:spPr>
          <a:xfrm>
            <a:off x="4952802"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4" name="Rounded Rectangle 53"/>
          <p:cNvSpPr/>
          <p:nvPr/>
        </p:nvSpPr>
        <p:spPr>
          <a:xfrm>
            <a:off x="5495727"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5" name="Rounded Rectangle 54"/>
          <p:cNvSpPr/>
          <p:nvPr/>
        </p:nvSpPr>
        <p:spPr>
          <a:xfrm>
            <a:off x="6038652"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6" name="Rounded Rectangle 55"/>
          <p:cNvSpPr/>
          <p:nvPr/>
        </p:nvSpPr>
        <p:spPr>
          <a:xfrm>
            <a:off x="211597" y="7132480"/>
            <a:ext cx="3468861"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planning des phases à remplir</a:t>
            </a:r>
            <a:endParaRPr lang="fr-FR" dirty="0"/>
          </a:p>
        </p:txBody>
      </p:sp>
      <p:sp>
        <p:nvSpPr>
          <p:cNvPr id="57" name="Rectangle 56"/>
          <p:cNvSpPr/>
          <p:nvPr/>
        </p:nvSpPr>
        <p:spPr>
          <a:xfrm>
            <a:off x="211597" y="1362088"/>
            <a:ext cx="6694028" cy="492443"/>
          </a:xfrm>
          <a:prstGeom prst="rect">
            <a:avLst/>
          </a:prstGeom>
        </p:spPr>
        <p:txBody>
          <a:bodyPr wrap="square">
            <a:spAutoFit/>
          </a:bodyPr>
          <a:lstStyle/>
          <a:p>
            <a:r>
              <a:rPr lang="fr-FR" sz="1300" b="1" dirty="0" smtClean="0">
                <a:ea typeface="Calibri Light" panose="020F0302020204030204" pitchFamily="34" charset="0"/>
                <a:cs typeface="Calibri Light" panose="020F0302020204030204" pitchFamily="34" charset="0"/>
              </a:rPr>
              <a:t>A l’aide des images du plan, des abréviations données dans le cours et de vos connaissances, remplir le planning des phases en bas de page pour les éléments 101,102 et 104 : </a:t>
            </a:r>
            <a:r>
              <a:rPr lang="fr-FR" sz="1300" dirty="0" smtClean="0">
                <a:effectLst/>
                <a:ea typeface="Calibri Light" panose="020F0302020204030204" pitchFamily="34" charset="0"/>
                <a:cs typeface="Calibri Light" panose="020F0302020204030204" pitchFamily="34" charset="0"/>
              </a:rPr>
              <a:t>  </a:t>
            </a:r>
            <a:endParaRPr lang="fr-BE" sz="1300" dirty="0">
              <a:effectLst/>
              <a:ea typeface="Calibri Light" panose="020F0302020204030204" pitchFamily="34" charset="0"/>
              <a:cs typeface="Calibri Light" panose="020F0302020204030204" pitchFamily="34" charset="0"/>
            </a:endParaRPr>
          </a:p>
        </p:txBody>
      </p:sp>
      <p:sp>
        <p:nvSpPr>
          <p:cNvPr id="58" name="TextBox 57"/>
          <p:cNvSpPr txBox="1"/>
          <p:nvPr/>
        </p:nvSpPr>
        <p:spPr>
          <a:xfrm>
            <a:off x="211597" y="911120"/>
            <a:ext cx="6795587" cy="307777"/>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400" dirty="0" smtClean="0"/>
              <a:t>Nom :…………………..                      Prénom : …………………..         Classe : …………..</a:t>
            </a:r>
            <a:endParaRPr lang="fr-FR" sz="1400" dirty="0"/>
          </a:p>
        </p:txBody>
      </p:sp>
      <p:graphicFrame>
        <p:nvGraphicFramePr>
          <p:cNvPr id="59" name="Table 58"/>
          <p:cNvGraphicFramePr>
            <a:graphicFrameLocks noGrp="1"/>
          </p:cNvGraphicFramePr>
          <p:nvPr>
            <p:extLst>
              <p:ext uri="{D42A27DB-BD31-4B8C-83A1-F6EECF244321}">
                <p14:modId xmlns:p14="http://schemas.microsoft.com/office/powerpoint/2010/main" val="1901487523"/>
              </p:ext>
            </p:extLst>
          </p:nvPr>
        </p:nvGraphicFramePr>
        <p:xfrm>
          <a:off x="211597" y="1949327"/>
          <a:ext cx="6795586" cy="2464308"/>
        </p:xfrm>
        <a:graphic>
          <a:graphicData uri="http://schemas.openxmlformats.org/drawingml/2006/table">
            <a:tbl>
              <a:tblPr firstRow="1" bandRow="1">
                <a:tableStyleId>{616DA210-FB5B-4158-B5E0-FEB733F419BA}</a:tableStyleId>
              </a:tblPr>
              <a:tblGrid>
                <a:gridCol w="5820903">
                  <a:extLst>
                    <a:ext uri="{9D8B030D-6E8A-4147-A177-3AD203B41FA5}">
                      <a16:colId xmlns:a16="http://schemas.microsoft.com/office/drawing/2014/main" val="2393483778"/>
                    </a:ext>
                  </a:extLst>
                </a:gridCol>
                <a:gridCol w="974683">
                  <a:extLst>
                    <a:ext uri="{9D8B030D-6E8A-4147-A177-3AD203B41FA5}">
                      <a16:colId xmlns:a16="http://schemas.microsoft.com/office/drawing/2014/main" val="3160532985"/>
                    </a:ext>
                  </a:extLst>
                </a:gridCol>
              </a:tblGrid>
              <a:tr h="370840">
                <a:tc gridSpan="2">
                  <a:txBody>
                    <a:bodyPr/>
                    <a:lstStyle/>
                    <a:p>
                      <a:pPr algn="l"/>
                      <a:r>
                        <a:rPr lang="fr-FR" dirty="0" smtClean="0">
                          <a:solidFill>
                            <a:schemeClr val="bg1"/>
                          </a:solidFill>
                        </a:rPr>
                        <a:t>Critère d’évaluation : </a:t>
                      </a:r>
                      <a:endParaRPr lang="fr-FR" dirty="0">
                        <a:solidFill>
                          <a:schemeClr val="bg1"/>
                        </a:solidFill>
                      </a:endParaRPr>
                    </a:p>
                  </a:txBody>
                  <a:tcPr anchor="ctr">
                    <a:solidFill>
                      <a:schemeClr val="tx1"/>
                    </a:solidFill>
                  </a:tcPr>
                </a:tc>
                <a:tc hMerge="1">
                  <a:txBody>
                    <a:bodyPr/>
                    <a:lstStyle/>
                    <a:p>
                      <a:endParaRPr lang="fr-FR" dirty="0"/>
                    </a:p>
                  </a:txBody>
                  <a:tcPr/>
                </a:tc>
                <a:extLst>
                  <a:ext uri="{0D108BD9-81ED-4DB2-BD59-A6C34878D82A}">
                    <a16:rowId xmlns:a16="http://schemas.microsoft.com/office/drawing/2014/main" val="3008872673"/>
                  </a:ext>
                </a:extLst>
              </a:tr>
              <a:tr h="370840">
                <a:tc>
                  <a:txBody>
                    <a:bodyPr/>
                    <a:lstStyle/>
                    <a:p>
                      <a:pPr algn="l"/>
                      <a:r>
                        <a:rPr lang="fr-FR" dirty="0" smtClean="0"/>
                        <a:t>Les opérations sont ordonnées de manière cohérente</a:t>
                      </a:r>
                    </a:p>
                    <a:p>
                      <a:pPr marL="285750" indent="-285750" algn="l">
                        <a:buFont typeface="Arial" panose="020B0604020202020204" pitchFamily="34" charset="0"/>
                        <a:buChar char="•"/>
                      </a:pPr>
                      <a:r>
                        <a:rPr lang="fr-FR" dirty="0" smtClean="0"/>
                        <a:t>       1 point par opérations</a:t>
                      </a:r>
                      <a:r>
                        <a:rPr lang="fr-FR" baseline="0" dirty="0" smtClean="0"/>
                        <a:t> mal ordonnées</a:t>
                      </a:r>
                    </a:p>
                  </a:txBody>
                  <a:tcPr anchor="ctr"/>
                </a:tc>
                <a:tc>
                  <a:txBody>
                    <a:bodyPr/>
                    <a:lstStyle/>
                    <a:p>
                      <a:pPr algn="l"/>
                      <a:endParaRPr lang="fr-FR" dirty="0"/>
                    </a:p>
                  </a:txBody>
                  <a:tcPr anchor="ctr"/>
                </a:tc>
                <a:extLst>
                  <a:ext uri="{0D108BD9-81ED-4DB2-BD59-A6C34878D82A}">
                    <a16:rowId xmlns:a16="http://schemas.microsoft.com/office/drawing/2014/main" val="660090843"/>
                  </a:ext>
                </a:extLst>
              </a:tr>
              <a:tr h="370840">
                <a:tc>
                  <a:txBody>
                    <a:bodyPr/>
                    <a:lstStyle/>
                    <a:p>
                      <a:pPr algn="l"/>
                      <a:r>
                        <a:rPr lang="fr-FR" dirty="0" smtClean="0"/>
                        <a:t>Les opérations correspondent à l’élément</a:t>
                      </a:r>
                    </a:p>
                    <a:p>
                      <a:pPr marL="285750" indent="-285750" algn="l">
                        <a:buFont typeface="Arial" panose="020B0604020202020204" pitchFamily="34" charset="0"/>
                        <a:buChar char="•"/>
                      </a:pPr>
                      <a:r>
                        <a:rPr lang="fr-FR" dirty="0" smtClean="0"/>
                        <a:t>       1 point par opérations</a:t>
                      </a:r>
                      <a:r>
                        <a:rPr lang="fr-FR" baseline="0" dirty="0" smtClean="0"/>
                        <a:t> erronées (que l’élément n’a pas besoin)</a:t>
                      </a:r>
                    </a:p>
                  </a:txBody>
                  <a:tcPr anchor="ctr"/>
                </a:tc>
                <a:tc>
                  <a:txBody>
                    <a:bodyPr/>
                    <a:lstStyle/>
                    <a:p>
                      <a:pPr algn="l"/>
                      <a:endParaRPr lang="fr-FR" dirty="0"/>
                    </a:p>
                  </a:txBody>
                  <a:tcPr anchor="ctr"/>
                </a:tc>
                <a:extLst>
                  <a:ext uri="{0D108BD9-81ED-4DB2-BD59-A6C34878D82A}">
                    <a16:rowId xmlns:a16="http://schemas.microsoft.com/office/drawing/2014/main" val="3469507390"/>
                  </a:ext>
                </a:extLst>
              </a:tr>
              <a:tr h="370840">
                <a:tc>
                  <a:txBody>
                    <a:bodyPr/>
                    <a:lstStyle/>
                    <a:p>
                      <a:pPr algn="l"/>
                      <a:r>
                        <a:rPr lang="fr-FR" dirty="0" smtClean="0"/>
                        <a:t>Les opérations sont ordonnés</a:t>
                      </a:r>
                      <a:r>
                        <a:rPr lang="fr-FR" baseline="0" dirty="0" smtClean="0"/>
                        <a:t> par un trait ou liés à une opération</a:t>
                      </a:r>
                      <a:endParaRPr lang="fr-FR" dirty="0" smtClean="0"/>
                    </a:p>
                    <a:p>
                      <a:pPr marL="285750" indent="-285750" algn="l">
                        <a:buFont typeface="Arial" panose="020B0604020202020204" pitchFamily="34" charset="0"/>
                        <a:buChar char="•"/>
                      </a:pPr>
                      <a:r>
                        <a:rPr lang="fr-FR" dirty="0" smtClean="0"/>
                        <a:t>       0,5 point pour</a:t>
                      </a:r>
                      <a:r>
                        <a:rPr lang="fr-FR" baseline="0" dirty="0" smtClean="0"/>
                        <a:t> les opérations non reliées</a:t>
                      </a:r>
                    </a:p>
                  </a:txBody>
                  <a:tcPr anchor="ctr"/>
                </a:tc>
                <a:tc>
                  <a:txBody>
                    <a:bodyPr/>
                    <a:lstStyle/>
                    <a:p>
                      <a:pPr algn="l"/>
                      <a:endParaRPr lang="fr-FR"/>
                    </a:p>
                  </a:txBody>
                  <a:tcPr anchor="ctr"/>
                </a:tc>
                <a:extLst>
                  <a:ext uri="{0D108BD9-81ED-4DB2-BD59-A6C34878D82A}">
                    <a16:rowId xmlns:a16="http://schemas.microsoft.com/office/drawing/2014/main" val="3127172265"/>
                  </a:ext>
                </a:extLst>
              </a:tr>
              <a:tr h="370840">
                <a:tc>
                  <a:txBody>
                    <a:bodyPr/>
                    <a:lstStyle/>
                    <a:p>
                      <a:pPr algn="l"/>
                      <a:r>
                        <a:rPr lang="fr-FR" dirty="0" smtClean="0"/>
                        <a:t>Les éléments sont indiqués</a:t>
                      </a:r>
                      <a:endParaRPr lang="fr-FR" dirty="0" smtClean="0"/>
                    </a:p>
                    <a:p>
                      <a:pPr marL="285750" indent="-285750" algn="l">
                        <a:buFont typeface="Arial" panose="020B0604020202020204" pitchFamily="34" charset="0"/>
                        <a:buChar char="•"/>
                      </a:pPr>
                      <a:r>
                        <a:rPr lang="fr-FR" dirty="0" smtClean="0"/>
                        <a:t>       1 point par élément non indiqué</a:t>
                      </a:r>
                      <a:endParaRPr lang="fr-FR" baseline="0" dirty="0" smtClean="0"/>
                    </a:p>
                  </a:txBody>
                  <a:tcPr anchor="ctr"/>
                </a:tc>
                <a:tc>
                  <a:txBody>
                    <a:bodyPr/>
                    <a:lstStyle/>
                    <a:p>
                      <a:pPr algn="l"/>
                      <a:endParaRPr lang="fr-FR" dirty="0"/>
                    </a:p>
                  </a:txBody>
                  <a:tcPr anchor="ctr"/>
                </a:tc>
                <a:extLst>
                  <a:ext uri="{0D108BD9-81ED-4DB2-BD59-A6C34878D82A}">
                    <a16:rowId xmlns:a16="http://schemas.microsoft.com/office/drawing/2014/main" val="2340588810"/>
                  </a:ext>
                </a:extLst>
              </a:tr>
            </a:tbl>
          </a:graphicData>
        </a:graphic>
      </p:graphicFrame>
      <p:pic>
        <p:nvPicPr>
          <p:cNvPr id="60" name="Picture 59"/>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2759406" y="4576577"/>
            <a:ext cx="2719073" cy="1439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 name="Picture 60"/>
          <p:cNvPicPr>
            <a:picLocks noChangeAspect="1"/>
          </p:cNvPicPr>
          <p:nvPr/>
        </p:nvPicPr>
        <p:blipFill>
          <a:blip r:embed="rId4">
            <a:grayscl/>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242060" y="5299115"/>
            <a:ext cx="2767840" cy="16193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2" name="Rounded Rectangle 61"/>
          <p:cNvSpPr/>
          <p:nvPr/>
        </p:nvSpPr>
        <p:spPr>
          <a:xfrm>
            <a:off x="290827" y="5070456"/>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101</a:t>
            </a:r>
            <a:endParaRPr lang="fr-FR" dirty="0"/>
          </a:p>
        </p:txBody>
      </p:sp>
      <p:sp>
        <p:nvSpPr>
          <p:cNvPr id="64" name="Rounded Rectangle 63"/>
          <p:cNvSpPr/>
          <p:nvPr/>
        </p:nvSpPr>
        <p:spPr>
          <a:xfrm>
            <a:off x="3207069" y="5838485"/>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104</a:t>
            </a:r>
            <a:endParaRPr lang="fr-FR" dirty="0"/>
          </a:p>
        </p:txBody>
      </p:sp>
      <p:pic>
        <p:nvPicPr>
          <p:cNvPr id="68" name="Picture 67"/>
          <p:cNvPicPr>
            <a:picLocks noChangeAspect="1"/>
          </p:cNvPicPr>
          <p:nvPr/>
        </p:nvPicPr>
        <p:blipFill>
          <a:blip r:embed="rId6"/>
          <a:stretch>
            <a:fillRect/>
          </a:stretch>
        </p:blipFill>
        <p:spPr>
          <a:xfrm>
            <a:off x="4952802" y="5638849"/>
            <a:ext cx="2097373" cy="1656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6" name="Rounded Rectangle 65"/>
          <p:cNvSpPr/>
          <p:nvPr/>
        </p:nvSpPr>
        <p:spPr>
          <a:xfrm>
            <a:off x="6387612" y="7173244"/>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102</a:t>
            </a:r>
            <a:endParaRPr lang="fr-FR" dirty="0"/>
          </a:p>
        </p:txBody>
      </p:sp>
    </p:spTree>
    <p:extLst>
      <p:ext uri="{BB962C8B-B14F-4D97-AF65-F5344CB8AC3E}">
        <p14:creationId xmlns:p14="http://schemas.microsoft.com/office/powerpoint/2010/main" val="1602086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6338</TotalTime>
  <Words>809</Words>
  <Application>Microsoft Office PowerPoint</Application>
  <PresentationFormat>Custom</PresentationFormat>
  <Paragraphs>160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371</cp:revision>
  <cp:lastPrinted>2024-02-24T10:04:44Z</cp:lastPrinted>
  <dcterms:created xsi:type="dcterms:W3CDTF">2024-02-18T10:34:22Z</dcterms:created>
  <dcterms:modified xsi:type="dcterms:W3CDTF">2024-05-28T13:15:57Z</dcterms:modified>
</cp:coreProperties>
</file>