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6" r:id="rId2"/>
    <p:sldId id="332" r:id="rId3"/>
    <p:sldId id="328" r:id="rId4"/>
    <p:sldId id="373" r:id="rId5"/>
    <p:sldId id="374" r:id="rId6"/>
    <p:sldId id="330" r:id="rId7"/>
    <p:sldId id="329" r:id="rId8"/>
    <p:sldId id="331" r:id="rId9"/>
    <p:sldId id="333" r:id="rId10"/>
    <p:sldId id="334" r:id="rId11"/>
    <p:sldId id="335" r:id="rId12"/>
    <p:sldId id="376" r:id="rId13"/>
    <p:sldId id="377" r:id="rId14"/>
    <p:sldId id="375" r:id="rId15"/>
    <p:sldId id="257" r:id="rId16"/>
  </p:sldIdLst>
  <p:sldSz cx="15119350" cy="1079976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1" autoAdjust="0"/>
    <p:restoredTop sz="94660"/>
  </p:normalViewPr>
  <p:slideViewPr>
    <p:cSldViewPr snapToGrid="0">
      <p:cViewPr varScale="1">
        <p:scale>
          <a:sx n="57" d="100"/>
          <a:sy n="57" d="100"/>
        </p:scale>
        <p:origin x="936" y="90"/>
      </p:cViewPr>
      <p:guideLst/>
    </p:cSldViewPr>
  </p:slideViewPr>
  <p:notesTextViewPr>
    <p:cViewPr>
      <p:scale>
        <a:sx n="1" d="1"/>
        <a:sy n="1" d="1"/>
      </p:scale>
      <p:origin x="0" y="0"/>
    </p:cViewPr>
  </p:notesTextViewPr>
  <p:notesViewPr>
    <p:cSldViewPr snapToGrid="0">
      <p:cViewPr varScale="1">
        <p:scale>
          <a:sx n="63" d="100"/>
          <a:sy n="63" d="100"/>
        </p:scale>
        <p:origin x="293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75ECC00-C06A-4323-852F-768318D8586A}" type="datetimeFigureOut">
              <a:rPr lang="fr-FR" smtClean="0"/>
              <a:t>09/02/2025</a:t>
            </a:fld>
            <a:endParaRPr lang="fr-FR"/>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ABB51D9-6F69-4DAA-8ABC-856E3F942C6D}" type="slidenum">
              <a:rPr lang="fr-FR" smtClean="0"/>
              <a:t>‹#›</a:t>
            </a:fld>
            <a:endParaRPr lang="fr-FR"/>
          </a:p>
        </p:txBody>
      </p:sp>
    </p:spTree>
    <p:extLst>
      <p:ext uri="{BB962C8B-B14F-4D97-AF65-F5344CB8AC3E}">
        <p14:creationId xmlns:p14="http://schemas.microsoft.com/office/powerpoint/2010/main" val="3474575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E8DAB01-C85E-4F33-91A5-B6D112914A5D}" type="datetimeFigureOut">
              <a:rPr lang="fr-FR" smtClean="0"/>
              <a:t>09/02/2025</a:t>
            </a:fld>
            <a:endParaRPr lang="fr-FR"/>
          </a:p>
        </p:txBody>
      </p:sp>
      <p:sp>
        <p:nvSpPr>
          <p:cNvPr id="4" name="Slide Image Placeholder 3"/>
          <p:cNvSpPr>
            <a:spLocks noGrp="1" noRot="1" noChangeAspect="1"/>
          </p:cNvSpPr>
          <p:nvPr>
            <p:ph type="sldImg" idx="2"/>
          </p:nvPr>
        </p:nvSpPr>
        <p:spPr>
          <a:xfrm>
            <a:off x="1054100" y="1241425"/>
            <a:ext cx="46894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C334548-E2D7-44E1-B967-56680C8F9839}" type="slidenum">
              <a:rPr lang="fr-FR" smtClean="0"/>
              <a:t>‹#›</a:t>
            </a:fld>
            <a:endParaRPr lang="fr-FR"/>
          </a:p>
        </p:txBody>
      </p:sp>
    </p:spTree>
    <p:extLst>
      <p:ext uri="{BB962C8B-B14F-4D97-AF65-F5344CB8AC3E}">
        <p14:creationId xmlns:p14="http://schemas.microsoft.com/office/powerpoint/2010/main" val="351585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09/02/2025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1583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09/02/2025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0248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09/02/2025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7516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09/02/2025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3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F3118-5675-4AEB-B17B-1E109ACFC119}" type="datetimeFigureOut">
              <a:rPr lang="fr-FR" smtClean="0"/>
              <a:t>09/02/2025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572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F3118-5675-4AEB-B17B-1E109ACFC119}" type="datetimeFigureOut">
              <a:rPr lang="fr-FR" smtClean="0"/>
              <a:t>09/02/2025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77580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F3118-5675-4AEB-B17B-1E109ACFC119}" type="datetimeFigureOut">
              <a:rPr lang="fr-FR" smtClean="0"/>
              <a:t>09/02/2025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699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F3118-5675-4AEB-B17B-1E109ACFC119}" type="datetimeFigureOut">
              <a:rPr lang="fr-FR" smtClean="0"/>
              <a:t>09/02/2025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7302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F3118-5675-4AEB-B17B-1E109ACFC119}" type="datetimeFigureOut">
              <a:rPr lang="fr-FR" smtClean="0"/>
              <a:t>09/02/2025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6831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09/02/2025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410194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09/02/2025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4622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A69F3118-5675-4AEB-B17B-1E109ACFC119}" type="datetimeFigureOut">
              <a:rPr lang="fr-FR" smtClean="0"/>
              <a:t>09/02/2025</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58E63B30-9A6A-4CD3-9B85-CA74AD97BFA7}" type="slidenum">
              <a:rPr lang="fr-FR" smtClean="0"/>
              <a:t>‹#›</a:t>
            </a:fld>
            <a:endParaRPr lang="fr-FR"/>
          </a:p>
        </p:txBody>
      </p:sp>
    </p:spTree>
    <p:extLst>
      <p:ext uri="{BB962C8B-B14F-4D97-AF65-F5344CB8AC3E}">
        <p14:creationId xmlns:p14="http://schemas.microsoft.com/office/powerpoint/2010/main" val="3671067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Documents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de l’ouvrage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Désignations et repères des éléments</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Programme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matériaux composites bois</a:t>
            </a: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sz="16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Ajout complémentaire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Etude des assemblages</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une réalisation et des connaissances techniques détaillées autour d’un projet de menuiserie simple.</a:t>
            </a:r>
          </a:p>
          <a:p>
            <a:pPr marL="72000"/>
            <a:endPar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L’ouvrage est réalisable avec des outils à main. Il permet également d’accompagner les élèves jusqu’à l’utilisation des machines.</a:t>
            </a:r>
          </a:p>
          <a:p>
            <a:pPr marL="72000"/>
            <a:endParaRPr lang="fr-FR" sz="16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b="1" dirty="0">
                <a:latin typeface="Comic Sans MS" panose="030F0702030302020204" pitchFamily="66" charset="0"/>
                <a:ea typeface="JetBrains Mono" panose="02000009000000000000" pitchFamily="49" charset="0"/>
                <a:cs typeface="JetBrains Mono" panose="02000009000000000000" pitchFamily="49" charset="0"/>
              </a:rPr>
              <a:t>Présentation :</a:t>
            </a: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Ce dessous de plat personnalisable peut être réalisé selon deux techniques :</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Avec des entailles droites et des angles perpendiculaires.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En utilisant une épure, permettant des angles variés.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Une fois terminé, l'ouvrage peut être gravé, peint, imprimé ou frappé avec des lettres aux souhaits de l’élève.</a:t>
            </a:r>
          </a:p>
          <a:p>
            <a:pPr marL="72000" algn="ctr"/>
            <a:r>
              <a:rPr lang="fr-FR" sz="1400" dirty="0">
                <a:latin typeface="Comic Sans MS" panose="030F0702030302020204" pitchFamily="66" charset="0"/>
                <a:ea typeface="JetBrains Mono" panose="02000009000000000000" pitchFamily="49" charset="0"/>
                <a:cs typeface="JetBrains Mono" panose="02000009000000000000" pitchFamily="49" charset="0"/>
              </a:rPr>
              <a:t>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dessous de plat</a:t>
            </a:r>
          </a:p>
        </p:txBody>
      </p:sp>
    </p:spTree>
    <p:extLst>
      <p:ext uri="{BB962C8B-B14F-4D97-AF65-F5344CB8AC3E}">
        <p14:creationId xmlns:p14="http://schemas.microsoft.com/office/powerpoint/2010/main" val="128375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dirty="0"/>
              <a:t>La région a lancé un projet pour équiper les élèves de supports pour ordinateurs portables, afin d’améliorer les conditions de travail des élèves. </a:t>
            </a:r>
          </a:p>
          <a:p>
            <a:pPr marL="72000"/>
            <a:endParaRPr lang="fr-FR" dirty="0"/>
          </a:p>
          <a:p>
            <a:pPr marL="72000"/>
            <a:r>
              <a:rPr lang="fr-FR" dirty="0"/>
              <a:t>Ces supports doivent être fonctionnels, robustes, esthétiques. Ce projet permet aux élèves de mettre en pratique leurs compétences en menuiserie et en conception technique, tout en contribuant à un besoin concret.</a:t>
            </a:r>
          </a:p>
          <a:p>
            <a:pPr marL="72000"/>
            <a:endParaRPr lang="fr-FR" dirty="0">
              <a:cs typeface="Arial" panose="020B0604020202020204" pitchFamily="34" charset="0"/>
            </a:endParaRPr>
          </a:p>
          <a:p>
            <a:pPr marL="72000"/>
            <a:r>
              <a:rPr lang="fr-FR" b="1" dirty="0">
                <a:cs typeface="Arial" panose="020B0604020202020204" pitchFamily="34" charset="0"/>
              </a:rPr>
              <a:t>Mise en situation :</a:t>
            </a:r>
          </a:p>
          <a:p>
            <a:pPr marL="72000"/>
            <a:r>
              <a:rPr lang="fr-FR" dirty="0">
                <a:cs typeface="Arial" panose="020B0604020202020204" pitchFamily="34" charset="0"/>
              </a:rPr>
              <a:t>Afin de déterminer si les menuisiers sont remplaçable par l’intelligence artificielle, vous participez à une expérience ou des questions sont posées à des I.A pour effectuer des analyses et des études de situations en menuiserie</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répondre a des questions en réalisant des recherches avec l’I.A ou les moteurs de recherche.</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Tree>
    <p:extLst>
      <p:ext uri="{BB962C8B-B14F-4D97-AF65-F5344CB8AC3E}">
        <p14:creationId xmlns:p14="http://schemas.microsoft.com/office/powerpoint/2010/main" val="306332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3D6DD5-D05F-4784-8EA3-A58DB35FAEFF}"/>
              </a:ext>
            </a:extLst>
          </p:cNvPr>
          <p:cNvSpPr/>
          <p:nvPr/>
        </p:nvSpPr>
        <p:spPr>
          <a:xfrm>
            <a:off x="142517" y="1371599"/>
            <a:ext cx="14797158" cy="9248281"/>
          </a:xfrm>
          <a:prstGeom prst="rect">
            <a:avLst/>
          </a:prstGeom>
          <a:ln w="57150"/>
        </p:spPr>
        <p:style>
          <a:lnRef idx="2">
            <a:schemeClr val="dk1"/>
          </a:lnRef>
          <a:fillRef idx="1">
            <a:schemeClr val="lt1"/>
          </a:fillRef>
          <a:effectRef idx="0">
            <a:schemeClr val="dk1"/>
          </a:effectRef>
          <a:fontRef idx="minor">
            <a:schemeClr val="dk1"/>
          </a:fontRef>
        </p:style>
        <p:txBody>
          <a:bodyPr numCol="2" rtlCol="0" anchor="ctr"/>
          <a:lstStyle/>
          <a:p>
            <a:pPr marL="144000"/>
            <a:endParaRPr lang="fr-FR" sz="1600" b="1" dirty="0"/>
          </a:p>
          <a:p>
            <a:pPr marL="144000"/>
            <a:endParaRPr lang="fr-FR" b="1" dirty="0"/>
          </a:p>
          <a:p>
            <a:pPr marL="144000"/>
            <a:r>
              <a:rPr lang="fr-FR" b="1" dirty="0" err="1"/>
              <a:t>ChatGPT</a:t>
            </a:r>
            <a:r>
              <a:rPr lang="fr-FR" b="1" dirty="0"/>
              <a:t> (</a:t>
            </a:r>
            <a:r>
              <a:rPr lang="fr-FR" b="1" dirty="0" err="1"/>
              <a:t>OpenIA</a:t>
            </a:r>
            <a:r>
              <a:rPr lang="fr-FR" b="1" dirty="0"/>
              <a:t>):</a:t>
            </a:r>
          </a:p>
          <a:p>
            <a:pPr marL="144000"/>
            <a:endParaRPr lang="fr-FR" dirty="0"/>
          </a:p>
          <a:p>
            <a:pPr marL="144000"/>
            <a:r>
              <a:rPr lang="fr-FR" dirty="0"/>
              <a:t>la menuiserie sera impactée par l’intelligence artificielle (IA), mais plutôt comme un outil d’optimisation que comme un remplacement des artisans. […]</a:t>
            </a:r>
          </a:p>
          <a:p>
            <a:pPr marL="144000"/>
            <a:r>
              <a:rPr lang="fr-FR" b="1" dirty="0"/>
              <a:t>L'IA, un allié plutôt qu’un remplaçant</a:t>
            </a:r>
          </a:p>
          <a:p>
            <a:pPr marL="144000"/>
            <a:r>
              <a:rPr lang="fr-FR" dirty="0"/>
              <a:t>Même avec des avancées, </a:t>
            </a:r>
            <a:r>
              <a:rPr lang="fr-FR" b="1" dirty="0"/>
              <a:t>la sensibilité, la créativité et l’adaptabilité d’un artisan menuisier resteront essentielles</a:t>
            </a:r>
            <a:r>
              <a:rPr lang="fr-FR" dirty="0"/>
              <a:t>. L’IA optimisera la productivité, mais ne remplacera pas le savoir-faire et l’expérience nécessaires pour comprendre et travailler le bois.</a:t>
            </a:r>
          </a:p>
          <a:p>
            <a:pPr marL="144000"/>
            <a:endParaRPr lang="fr-FR" dirty="0"/>
          </a:p>
          <a:p>
            <a:pPr marL="144000"/>
            <a:r>
              <a:rPr lang="fr-FR" b="1" dirty="0" err="1"/>
              <a:t>DeepSeek</a:t>
            </a:r>
            <a:r>
              <a:rPr lang="fr-FR" b="1" dirty="0"/>
              <a:t> (High-Flyer): </a:t>
            </a:r>
          </a:p>
          <a:p>
            <a:pPr marL="144000"/>
            <a:endParaRPr lang="fr-FR" dirty="0"/>
          </a:p>
          <a:p>
            <a:pPr marL="144000"/>
            <a:r>
              <a:rPr lang="fr-FR" dirty="0"/>
              <a:t>La menuiserie restera probablement un domaine où le savoir-faire artisanal et la créativité humaine resteront essentiels. </a:t>
            </a:r>
            <a:r>
              <a:rPr lang="fr-FR" b="1" dirty="0"/>
              <a:t>L'IA sera plutôt un outil complémentaire pour améliorer l'efficacité</a:t>
            </a:r>
            <a:r>
              <a:rPr lang="fr-FR" dirty="0"/>
              <a:t> et la qualité, plutôt qu'un remplacement total des compétences humaines.</a:t>
            </a:r>
          </a:p>
          <a:p>
            <a:pPr marL="144000"/>
            <a:endParaRPr lang="fr-FR" dirty="0"/>
          </a:p>
          <a:p>
            <a:pPr marL="144000"/>
            <a:r>
              <a:rPr lang="fr-FR" b="1" dirty="0" err="1"/>
              <a:t>Copilot</a:t>
            </a:r>
            <a:r>
              <a:rPr lang="fr-FR" b="1" dirty="0"/>
              <a:t> (Windows) : </a:t>
            </a:r>
          </a:p>
          <a:p>
            <a:pPr marL="144000"/>
            <a:endParaRPr lang="fr-FR" dirty="0"/>
          </a:p>
          <a:p>
            <a:pPr marL="144000"/>
            <a:r>
              <a:rPr lang="fr-FR" dirty="0"/>
              <a:t>Oui, l'intelligence artificielle (IA) devrait avoir un impact significatif sur la menuiserie. Voici quelques raisons principales : (en résumé)</a:t>
            </a:r>
          </a:p>
          <a:p>
            <a:pPr marL="144000"/>
            <a:r>
              <a:rPr lang="fr-FR" dirty="0"/>
              <a:t>Optimisation de la conception et de la modélisation</a:t>
            </a:r>
          </a:p>
          <a:p>
            <a:pPr marL="144000"/>
            <a:r>
              <a:rPr lang="fr-FR" dirty="0"/>
              <a:t>Prédiction des pannes et maintenance prédictive</a:t>
            </a:r>
          </a:p>
          <a:p>
            <a:pPr marL="144000"/>
            <a:r>
              <a:rPr lang="fr-FR" dirty="0"/>
              <a:t>Sécurité et ergonomie</a:t>
            </a:r>
          </a:p>
          <a:p>
            <a:pPr marL="144000"/>
            <a:r>
              <a:rPr lang="fr-FR" dirty="0"/>
              <a:t>Automatisation des</a:t>
            </a:r>
          </a:p>
          <a:p>
            <a:pPr marL="144000"/>
            <a:r>
              <a:rPr lang="fr-FR" dirty="0"/>
              <a:t>Gestion des projets et des risques</a:t>
            </a:r>
          </a:p>
          <a:p>
            <a:pPr marL="144000"/>
            <a:endParaRPr lang="fr-FR" dirty="0"/>
          </a:p>
          <a:p>
            <a:pPr marL="144000"/>
            <a:endParaRPr lang="fr-FR" b="1" dirty="0"/>
          </a:p>
          <a:p>
            <a:pPr marL="144000"/>
            <a:endParaRPr lang="fr-FR" b="1" dirty="0"/>
          </a:p>
          <a:p>
            <a:pPr marL="144000"/>
            <a:endParaRPr lang="fr-FR" b="1" dirty="0"/>
          </a:p>
          <a:p>
            <a:pPr marL="144000"/>
            <a:endParaRPr lang="fr-FR" b="1" dirty="0"/>
          </a:p>
          <a:p>
            <a:pPr marL="144000"/>
            <a:r>
              <a:rPr lang="fr-FR" b="1" dirty="0" err="1"/>
              <a:t>MyAI</a:t>
            </a:r>
            <a:r>
              <a:rPr lang="fr-FR" b="1" dirty="0"/>
              <a:t> (</a:t>
            </a:r>
            <a:r>
              <a:rPr lang="fr-FR" b="1" dirty="0" err="1"/>
              <a:t>SnapChat</a:t>
            </a:r>
            <a:r>
              <a:rPr lang="fr-FR" b="1" dirty="0"/>
              <a:t>) : </a:t>
            </a:r>
          </a:p>
          <a:p>
            <a:pPr marL="144000"/>
            <a:endParaRPr lang="fr-FR" dirty="0"/>
          </a:p>
          <a:p>
            <a:pPr marL="144000"/>
            <a:r>
              <a:rPr lang="fr-FR" dirty="0"/>
              <a:t>La menuiserie, comme beaucoup d'autres métiers, pourrait être impactée par l'intelligence artificielle. Par exemple, des outils automatisés pourraient aider à concevoir des meubles plus rapidement ou à optimiser la production. Ça pourrait aussi permettre de personnaliser les designs selon les goûts des clients. Mais d'un autre côté, </a:t>
            </a:r>
            <a:r>
              <a:rPr lang="fr-FR" b="1" dirty="0"/>
              <a:t>il y a toujours un besoin pour le savoir-faire humain</a:t>
            </a:r>
            <a:r>
              <a:rPr lang="fr-FR" dirty="0"/>
              <a:t>, surtout pour des créations uniques ou des réparations délicates. Donc, </a:t>
            </a:r>
            <a:r>
              <a:rPr lang="fr-FR" b="1" dirty="0"/>
              <a:t>je pense que l'IA pourrait compléter le travail </a:t>
            </a:r>
            <a:r>
              <a:rPr lang="fr-FR" dirty="0"/>
              <a:t>des menuisiers plutôt que de le remplacer complètement. </a:t>
            </a:r>
          </a:p>
          <a:p>
            <a:pPr marL="144000"/>
            <a:endParaRPr lang="fr-FR" dirty="0"/>
          </a:p>
          <a:p>
            <a:pPr marL="144000"/>
            <a:r>
              <a:rPr lang="fr-FR" b="1" dirty="0" err="1"/>
              <a:t>Grok</a:t>
            </a:r>
            <a:r>
              <a:rPr lang="fr-FR" b="1" dirty="0"/>
              <a:t> (Elon Musk / X) : </a:t>
            </a:r>
          </a:p>
          <a:p>
            <a:pPr marL="144000"/>
            <a:endParaRPr lang="fr-FR" dirty="0"/>
          </a:p>
          <a:p>
            <a:pPr marL="144000"/>
            <a:r>
              <a:rPr lang="fr-FR" dirty="0"/>
              <a:t>[…] il est important de noter que :</a:t>
            </a:r>
            <a:br>
              <a:rPr lang="fr-FR" dirty="0"/>
            </a:br>
            <a:r>
              <a:rPr lang="fr-FR" dirty="0"/>
              <a:t>- </a:t>
            </a:r>
            <a:r>
              <a:rPr lang="fr-FR" b="1" dirty="0"/>
              <a:t>La menuiserie artisanale, qui valorise le savoir-faire et l'originalité, continuera probablement à exister</a:t>
            </a:r>
            <a:r>
              <a:rPr lang="fr-FR" dirty="0"/>
              <a:t> parallèlement à ces innovations technologiques. L'IA pourrait même augmenter la valeur de ces compétences en permettant aux artisans de se concentrer sur le travail créatif plutôt que sur les tâches répétitives.</a:t>
            </a:r>
          </a:p>
          <a:p>
            <a:pPr marL="144000"/>
            <a:r>
              <a:rPr lang="fr-FR" dirty="0"/>
              <a:t>- Les menuisiers devront s'adapter aux nouvelles technologies, ce qui pourrait nécessiter des formations continues pour rester compétitifs.</a:t>
            </a:r>
            <a:br>
              <a:rPr lang="fr-FR" dirty="0"/>
            </a:br>
            <a:r>
              <a:rPr lang="fr-FR" dirty="0"/>
              <a:t>En résumé, bien que </a:t>
            </a:r>
            <a:r>
              <a:rPr lang="fr-FR" b="1" dirty="0"/>
              <a:t>l'IA ne remplace pas complètement les menuisiers</a:t>
            </a:r>
            <a:r>
              <a:rPr lang="fr-FR" dirty="0"/>
              <a:t>, elle peut transformer profondément les méthodes de travail, les rendant plus efficaces, sûres et créatives.</a:t>
            </a:r>
          </a:p>
          <a:p>
            <a:pPr marL="144000"/>
            <a:endParaRPr lang="fr-FR" sz="1600"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
        <p:nvSpPr>
          <p:cNvPr id="6" name="Rectangle 5">
            <a:extLst>
              <a:ext uri="{FF2B5EF4-FFF2-40B4-BE49-F238E27FC236}">
                <a16:creationId xmlns:a16="http://schemas.microsoft.com/office/drawing/2014/main" id="{C89B8474-B66E-45DB-9B1E-0E679910E6B5}"/>
              </a:ext>
            </a:extLst>
          </p:cNvPr>
          <p:cNvSpPr/>
          <p:nvPr/>
        </p:nvSpPr>
        <p:spPr>
          <a:xfrm>
            <a:off x="4037183" y="179881"/>
            <a:ext cx="7054150"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Est-ce que la menuiserie sera impactée par l'intelligence artificielle, et pourquoi ?</a:t>
            </a:r>
          </a:p>
        </p:txBody>
      </p:sp>
    </p:spTree>
    <p:extLst>
      <p:ext uri="{BB962C8B-B14F-4D97-AF65-F5344CB8AC3E}">
        <p14:creationId xmlns:p14="http://schemas.microsoft.com/office/powerpoint/2010/main" val="4020604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sz="1600" dirty="0"/>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dirty="0" err="1">
                <a:cs typeface="Arial" panose="020B0604020202020204" pitchFamily="34" charset="0"/>
              </a:rPr>
              <a:t>Goupe</a:t>
            </a:r>
            <a:r>
              <a:rPr lang="fr-FR" dirty="0">
                <a:cs typeface="Arial" panose="020B0604020202020204" pitchFamily="34" charset="0"/>
              </a:rPr>
              <a:t> A.I</a:t>
            </a:r>
          </a:p>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dirty="0" err="1">
                <a:cs typeface="Arial" panose="020B0604020202020204" pitchFamily="34" charset="0"/>
              </a:rPr>
              <a:t>Goupe</a:t>
            </a:r>
            <a:r>
              <a:rPr lang="fr-FR" dirty="0">
                <a:cs typeface="Arial" panose="020B0604020202020204" pitchFamily="34" charset="0"/>
              </a:rPr>
              <a:t> E.H</a:t>
            </a:r>
          </a:p>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4000596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sz="1600" dirty="0"/>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3/4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302149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600" b="1" dirty="0"/>
              <a:t>Analyse de Plans et Croquis</a:t>
            </a:r>
          </a:p>
          <a:p>
            <a:r>
              <a:rPr lang="fr-FR" sz="1600" dirty="0"/>
              <a:t>📌 </a:t>
            </a:r>
            <a:r>
              <a:rPr lang="fr-FR" sz="1600" i="1" dirty="0"/>
              <a:t>Exercice :</a:t>
            </a:r>
            <a:r>
              <a:rPr lang="fr-FR" sz="1600" dirty="0"/>
              <a:t> On donne aux élèves un croquis incomplet (vue en plan, élévation ou perspective) et ils doivent :</a:t>
            </a:r>
          </a:p>
          <a:p>
            <a:r>
              <a:rPr lang="fr-FR" sz="1600" dirty="0"/>
              <a:t>Compléter les vues manquantes.</a:t>
            </a:r>
          </a:p>
          <a:p>
            <a:endParaRPr lang="fr-FR" sz="1600" dirty="0"/>
          </a:p>
          <a:p>
            <a:r>
              <a:rPr lang="fr-FR" sz="1600" b="1" dirty="0"/>
              <a:t>Étude de Cas Matérielle</a:t>
            </a:r>
          </a:p>
          <a:p>
            <a:r>
              <a:rPr lang="fr-FR" sz="1600" dirty="0"/>
              <a:t>📌 </a:t>
            </a:r>
            <a:r>
              <a:rPr lang="fr-FR" sz="1600" i="1" dirty="0"/>
              <a:t>Exercice :</a:t>
            </a:r>
            <a:r>
              <a:rPr lang="fr-FR" sz="1600" dirty="0"/>
              <a:t> Observer un morceau de bois réel (ou une photo) et répondre :</a:t>
            </a:r>
          </a:p>
          <a:p>
            <a:r>
              <a:rPr lang="fr-FR" sz="1600" dirty="0"/>
              <a:t>Quel serait son usage optimal en menuiserie ?</a:t>
            </a:r>
          </a:p>
          <a:p>
            <a:endParaRPr lang="fr-FR" sz="1600" dirty="0"/>
          </a:p>
          <a:p>
            <a:r>
              <a:rPr lang="fr-FR" sz="1600" b="1" dirty="0"/>
              <a:t>Recherche de Solutions d’Assemblage</a:t>
            </a:r>
          </a:p>
          <a:p>
            <a:r>
              <a:rPr lang="fr-FR" sz="1600" dirty="0"/>
              <a:t>📌 </a:t>
            </a:r>
            <a:r>
              <a:rPr lang="fr-FR" sz="1600" i="1" dirty="0"/>
              <a:t>Exercice :</a:t>
            </a:r>
            <a:r>
              <a:rPr lang="fr-FR" sz="1600" dirty="0"/>
              <a:t> Pour un meuble donné (ex. une étagère murale ou un tiroir), demander :</a:t>
            </a:r>
          </a:p>
          <a:p>
            <a:r>
              <a:rPr lang="fr-FR" sz="1600" dirty="0"/>
              <a:t>Quelles sont les différentes façons de réaliser l’assemblage ?</a:t>
            </a:r>
          </a:p>
          <a:p>
            <a:r>
              <a:rPr lang="fr-FR" sz="1600" dirty="0"/>
              <a:t>Quels sont les avantages et inconvénients de chaque méthode ?</a:t>
            </a:r>
          </a:p>
          <a:p>
            <a:r>
              <a:rPr lang="fr-FR" sz="1600" dirty="0"/>
              <a:t>Quel choix ferait-il et pourquoi ?</a:t>
            </a:r>
          </a:p>
          <a:p>
            <a:endParaRPr lang="fr-FR" sz="1600" dirty="0"/>
          </a:p>
          <a:p>
            <a:r>
              <a:rPr lang="fr-FR" sz="1600" b="1" dirty="0"/>
              <a:t>Recherches Historiques et Techniques</a:t>
            </a:r>
          </a:p>
          <a:p>
            <a:r>
              <a:rPr lang="fr-FR" sz="1600" dirty="0"/>
              <a:t>📌 </a:t>
            </a:r>
            <a:r>
              <a:rPr lang="fr-FR" sz="1600" i="1" dirty="0"/>
              <a:t>Exercice :</a:t>
            </a:r>
            <a:r>
              <a:rPr lang="fr-FR" sz="1600" dirty="0"/>
              <a:t> Proposer une recherche sur des techniques traditionnelles (ex. tenon-mortaise japonais, menuiserie sans vis ni colle, mobilier régional).</a:t>
            </a:r>
          </a:p>
          <a:p>
            <a:r>
              <a:rPr lang="fr-FR" sz="1600" dirty="0"/>
              <a:t>D’où vient cette technique ?</a:t>
            </a:r>
          </a:p>
          <a:p>
            <a:r>
              <a:rPr lang="fr-FR" sz="1600" dirty="0"/>
              <a:t>Pourquoi était-elle utilisée ?</a:t>
            </a:r>
          </a:p>
          <a:p>
            <a:r>
              <a:rPr lang="fr-FR" sz="1600" dirty="0"/>
              <a:t>Est-elle encore pertinente aujourd’hui ?</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b="1" dirty="0"/>
              <a:t>Problèmes de calcul et de mesure</a:t>
            </a:r>
          </a:p>
          <a:p>
            <a:r>
              <a:rPr lang="fr-FR" b="1" dirty="0"/>
              <a:t>Exercice</a:t>
            </a:r>
            <a:r>
              <a:rPr lang="fr-FR" dirty="0"/>
              <a:t> : Proposer des problèmes de calcul liés à la menuiserie, comme la conversion d'unités (pouces en centimètres), le calcul de la quantité de bois nécessaire pour un projet, ou l'estimation des pertes de matériau.</a:t>
            </a:r>
          </a:p>
          <a:p>
            <a:endParaRPr lang="fr-FR" dirty="0"/>
          </a:p>
          <a:p>
            <a:r>
              <a:rPr lang="fr-FR" b="1" dirty="0"/>
              <a:t>Réflexion sur l'ergonomie et la conception</a:t>
            </a:r>
          </a:p>
          <a:p>
            <a:r>
              <a:rPr lang="fr-FR" b="1" dirty="0"/>
              <a:t>Exercice</a:t>
            </a:r>
            <a:r>
              <a:rPr lang="fr-FR" dirty="0"/>
              <a:t> : Demander aux élèves de concevoir un plan de travail ou un établi en tenant compte de l'ergonomie et de l'efficacité des mouvements.</a:t>
            </a:r>
          </a:p>
          <a:p>
            <a:endParaRPr lang="fr-FR" dirty="0"/>
          </a:p>
          <a:p>
            <a:r>
              <a:rPr lang="fr-FR" b="1" dirty="0"/>
              <a:t>Identifier les outils de menuiserie</a:t>
            </a:r>
            <a:endParaRPr lang="fr-FR" dirty="0"/>
          </a:p>
          <a:p>
            <a:r>
              <a:rPr lang="fr-FR" b="1" dirty="0"/>
              <a:t>Description</a:t>
            </a:r>
            <a:r>
              <a:rPr lang="fr-FR" dirty="0"/>
              <a:t>: Proposez une liste d'outils de base (scie, rabot, ciseau à bois, etc.) et demandez aux élèves de décrire leur fonction et leur utilisation spécifique.</a:t>
            </a:r>
          </a:p>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4/4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3279909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Critères de notation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solidFill>
                  <a:schemeClr val="tx1"/>
                </a:solidFill>
                <a:ea typeface="JetBrains Mono" panose="02000009000000000000" pitchFamily="49" charset="0"/>
                <a:cs typeface="Courier New" panose="02070309020205020404" pitchFamily="49" charset="0"/>
              </a:rPr>
              <a:t>Noms et prénoms de l’élève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 (TTMA)</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Instructions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Débiter, plaquer et affleurer les portes de l’ouvrage</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A Vérifier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débités et respectent les mesures du caisson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plaqués des deux cotés</a:t>
            </a:r>
          </a:p>
          <a:p>
            <a:pPr marL="72000"/>
            <a:endParaRPr lang="fr-FR" sz="1600" dirty="0"/>
          </a:p>
          <a:p>
            <a:pPr marL="72000"/>
            <a:r>
              <a:rPr lang="fr-FR" sz="1600" dirty="0"/>
              <a:t>La placage n’est pas vif sur les arrêtes du meubles, un chanfrein ou un ponçage a été réalisé</a:t>
            </a:r>
          </a:p>
          <a:p>
            <a:pPr marL="72000"/>
            <a:endParaRPr lang="fr-FR" sz="1600" dirty="0"/>
          </a:p>
          <a:p>
            <a:pPr marL="72000"/>
            <a:r>
              <a:rPr lang="fr-FR" sz="1600" dirty="0"/>
              <a:t>Le placage doit être parfaitement appliqué, sans laisser apparaître de traces de colle, de perforations ou d'écarts sur les arêtes des portes</a:t>
            </a:r>
          </a:p>
          <a:p>
            <a:pPr marL="72000"/>
            <a:endParaRPr lang="fr-FR" sz="1600" dirty="0"/>
          </a:p>
          <a:p>
            <a:pPr marL="72000"/>
            <a:r>
              <a:rPr lang="fr-FR" sz="1600" dirty="0"/>
              <a:t>Les portes sont poncés et prêtent à accueillir la finition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400" b="1" dirty="0"/>
              <a:t>Compétences évaluées :</a:t>
            </a:r>
          </a:p>
          <a:p>
            <a:endParaRPr lang="fr-FR" sz="1400" b="1" dirty="0"/>
          </a:p>
          <a:p>
            <a:r>
              <a:rPr lang="fr-FR" sz="1400" b="1" dirty="0"/>
              <a:t>C3.6 Conduire les opérations de montage et de finition</a:t>
            </a:r>
          </a:p>
          <a:p>
            <a:r>
              <a:rPr lang="fr-FR" sz="1400" b="1" dirty="0"/>
              <a:t>	Sous-compétences :</a:t>
            </a:r>
          </a:p>
          <a:p>
            <a:r>
              <a:rPr lang="fr-FR" sz="1400" b="1" dirty="0"/>
              <a:t>	</a:t>
            </a:r>
            <a:r>
              <a:rPr lang="fr-FR" sz="1400" dirty="0"/>
              <a:t>C3.62 Cadrer, monter et</a:t>
            </a:r>
          </a:p>
          <a:p>
            <a:r>
              <a:rPr lang="fr-FR" sz="1400" dirty="0"/>
              <a:t>	solidariser les sous-</a:t>
            </a:r>
          </a:p>
          <a:p>
            <a:r>
              <a:rPr lang="fr-FR" sz="1400" dirty="0"/>
              <a:t>	ensembles</a:t>
            </a:r>
          </a:p>
          <a:p>
            <a:r>
              <a:rPr lang="fr-FR" sz="1400" dirty="0"/>
              <a:t>	C3.65 Contrôler en cours, en fin</a:t>
            </a:r>
          </a:p>
          <a:p>
            <a:r>
              <a:rPr lang="fr-FR" sz="1400" dirty="0"/>
              <a:t>	de montage et de finition :</a:t>
            </a:r>
          </a:p>
          <a:p>
            <a:r>
              <a:rPr lang="fr-FR" sz="1400" dirty="0"/>
              <a:t>	les caractéristiques</a:t>
            </a:r>
          </a:p>
          <a:p>
            <a:r>
              <a:rPr lang="fr-FR" sz="1400" dirty="0"/>
              <a:t>	fonctionnelles,</a:t>
            </a:r>
          </a:p>
          <a:p>
            <a:r>
              <a:rPr lang="fr-FR" sz="1400" dirty="0"/>
              <a:t>	dimensionnelles,</a:t>
            </a:r>
          </a:p>
          <a:p>
            <a:r>
              <a:rPr lang="fr-FR" sz="1400" dirty="0"/>
              <a:t>	géométriques, esthétiques</a:t>
            </a:r>
          </a:p>
          <a:p>
            <a:endParaRPr lang="fr-FR" sz="1400" b="1" dirty="0"/>
          </a:p>
          <a:p>
            <a:r>
              <a:rPr lang="fr-FR" sz="1400" b="1" dirty="0"/>
              <a:t>C3.5 Conduire les opérations de mise en forme et de placage</a:t>
            </a:r>
          </a:p>
          <a:p>
            <a:r>
              <a:rPr lang="fr-FR" sz="1400" b="1" dirty="0"/>
              <a:t>	</a:t>
            </a:r>
            <a:r>
              <a:rPr lang="fr-FR" sz="1400" dirty="0"/>
              <a:t>C3.52 Encoller et/ou insérer les</a:t>
            </a:r>
          </a:p>
          <a:p>
            <a:r>
              <a:rPr lang="fr-FR" sz="1400" dirty="0"/>
              <a:t>	pièces et les composants</a:t>
            </a:r>
          </a:p>
          <a:p>
            <a:r>
              <a:rPr lang="fr-FR" sz="1400" dirty="0"/>
              <a:t>	C3.54 Contrôler les</a:t>
            </a:r>
          </a:p>
          <a:p>
            <a:r>
              <a:rPr lang="fr-FR" sz="1400" dirty="0"/>
              <a:t>	caractéristiques</a:t>
            </a:r>
          </a:p>
          <a:p>
            <a:r>
              <a:rPr lang="fr-FR" sz="1400" dirty="0"/>
              <a:t>	mécaniques</a:t>
            </a:r>
          </a:p>
          <a:p>
            <a:r>
              <a:rPr lang="fr-FR" sz="1400" dirty="0"/>
              <a:t>	dimensionnelles,</a:t>
            </a:r>
          </a:p>
          <a:p>
            <a:r>
              <a:rPr lang="fr-FR" sz="1400" dirty="0"/>
              <a:t>	géométriques et esthétique</a:t>
            </a:r>
          </a:p>
          <a:p>
            <a:endParaRPr lang="fr-FR" sz="1400" b="1" dirty="0"/>
          </a:p>
          <a:p>
            <a:pPr lvl="2"/>
            <a:endParaRPr lang="fr-FR" sz="1400" dirty="0"/>
          </a:p>
        </p:txBody>
      </p:sp>
      <p:sp>
        <p:nvSpPr>
          <p:cNvPr id="24" name="Rectangle 23"/>
          <p:cNvSpPr/>
          <p:nvPr/>
        </p:nvSpPr>
        <p:spPr>
          <a:xfrm>
            <a:off x="11213629"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Technicien</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Menuisier Agenceur</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fabrication et installation des portes</a:t>
            </a:r>
          </a:p>
        </p:txBody>
      </p:sp>
      <p:graphicFrame>
        <p:nvGraphicFramePr>
          <p:cNvPr id="2" name="Table 1">
            <a:extLst>
              <a:ext uri="{FF2B5EF4-FFF2-40B4-BE49-F238E27FC236}">
                <a16:creationId xmlns:a16="http://schemas.microsoft.com/office/drawing/2014/main" id="{AFCB8B3A-B6F8-4548-A2DA-06057CDA9A4C}"/>
              </a:ext>
            </a:extLst>
          </p:cNvPr>
          <p:cNvGraphicFramePr>
            <a:graphicFrameLocks noGrp="1"/>
          </p:cNvGraphicFramePr>
          <p:nvPr>
            <p:extLst/>
          </p:nvPr>
        </p:nvGraphicFramePr>
        <p:xfrm>
          <a:off x="4039556" y="944558"/>
          <a:ext cx="7040233" cy="9675322"/>
        </p:xfrm>
        <a:graphic>
          <a:graphicData uri="http://schemas.openxmlformats.org/drawingml/2006/table">
            <a:tbl>
              <a:tblPr firstRow="1" bandRow="1">
                <a:tableStyleId>{5940675A-B579-460E-94D1-54222C63F5DA}</a:tableStyleId>
              </a:tblPr>
              <a:tblGrid>
                <a:gridCol w="2253173">
                  <a:extLst>
                    <a:ext uri="{9D8B030D-6E8A-4147-A177-3AD203B41FA5}">
                      <a16:colId xmlns:a16="http://schemas.microsoft.com/office/drawing/2014/main" val="2787692130"/>
                    </a:ext>
                  </a:extLst>
                </a:gridCol>
                <a:gridCol w="957412">
                  <a:extLst>
                    <a:ext uri="{9D8B030D-6E8A-4147-A177-3AD203B41FA5}">
                      <a16:colId xmlns:a16="http://schemas.microsoft.com/office/drawing/2014/main" val="607649727"/>
                    </a:ext>
                  </a:extLst>
                </a:gridCol>
                <a:gridCol w="957412">
                  <a:extLst>
                    <a:ext uri="{9D8B030D-6E8A-4147-A177-3AD203B41FA5}">
                      <a16:colId xmlns:a16="http://schemas.microsoft.com/office/drawing/2014/main" val="2879588787"/>
                    </a:ext>
                  </a:extLst>
                </a:gridCol>
                <a:gridCol w="957412">
                  <a:extLst>
                    <a:ext uri="{9D8B030D-6E8A-4147-A177-3AD203B41FA5}">
                      <a16:colId xmlns:a16="http://schemas.microsoft.com/office/drawing/2014/main" val="963493659"/>
                    </a:ext>
                  </a:extLst>
                </a:gridCol>
                <a:gridCol w="957412">
                  <a:extLst>
                    <a:ext uri="{9D8B030D-6E8A-4147-A177-3AD203B41FA5}">
                      <a16:colId xmlns:a16="http://schemas.microsoft.com/office/drawing/2014/main" val="283199609"/>
                    </a:ext>
                  </a:extLst>
                </a:gridCol>
                <a:gridCol w="957412">
                  <a:extLst>
                    <a:ext uri="{9D8B030D-6E8A-4147-A177-3AD203B41FA5}">
                      <a16:colId xmlns:a16="http://schemas.microsoft.com/office/drawing/2014/main" val="3524401581"/>
                    </a:ext>
                  </a:extLst>
                </a:gridCol>
              </a:tblGrid>
              <a:tr h="1371600">
                <a:tc>
                  <a:txBody>
                    <a:bodyPr/>
                    <a:lstStyle/>
                    <a:p>
                      <a:pPr algn="ctr"/>
                      <a:r>
                        <a:rPr lang="fr-FR" sz="1400" dirty="0">
                          <a:solidFill>
                            <a:schemeClr val="bg1"/>
                          </a:solidFill>
                        </a:rPr>
                        <a:t>Critère évalué</a:t>
                      </a:r>
                    </a:p>
                  </a:txBody>
                  <a:tcPr anchor="ctr">
                    <a:solidFill>
                      <a:schemeClr val="tx1"/>
                    </a:solidFill>
                  </a:tcPr>
                </a:tc>
                <a:tc>
                  <a:txBody>
                    <a:bodyPr/>
                    <a:lstStyle/>
                    <a:p>
                      <a:pPr algn="ctr"/>
                      <a:r>
                        <a:rPr lang="fr-FR" sz="900" dirty="0"/>
                        <a:t>Absence</a:t>
                      </a:r>
                    </a:p>
                  </a:txBody>
                  <a:tcPr anchor="ctr">
                    <a:solidFill>
                      <a:schemeClr val="bg2">
                        <a:lumMod val="75000"/>
                      </a:schemeClr>
                    </a:solidFill>
                  </a:tcPr>
                </a:tc>
                <a:tc>
                  <a:txBody>
                    <a:bodyPr/>
                    <a:lstStyle/>
                    <a:p>
                      <a:pPr algn="ctr"/>
                      <a:r>
                        <a:rPr lang="fr-FR" sz="900" dirty="0"/>
                        <a:t>Non maitrisé</a:t>
                      </a:r>
                    </a:p>
                  </a:txBody>
                  <a:tcPr anchor="ctr">
                    <a:solidFill>
                      <a:srgbClr val="FF0000"/>
                    </a:solidFill>
                  </a:tcPr>
                </a:tc>
                <a:tc>
                  <a:txBody>
                    <a:bodyPr/>
                    <a:lstStyle/>
                    <a:p>
                      <a:pPr algn="ctr"/>
                      <a:r>
                        <a:rPr lang="fr-FR" sz="900" dirty="0"/>
                        <a:t>Moyennement acquis</a:t>
                      </a:r>
                    </a:p>
                  </a:txBody>
                  <a:tcPr anchor="ctr">
                    <a:solidFill>
                      <a:schemeClr val="accent4"/>
                    </a:solidFill>
                  </a:tcPr>
                </a:tc>
                <a:tc>
                  <a:txBody>
                    <a:bodyPr/>
                    <a:lstStyle/>
                    <a:p>
                      <a:pPr algn="ctr"/>
                      <a:r>
                        <a:rPr lang="fr-FR" sz="900" dirty="0"/>
                        <a:t>satisfaisant</a:t>
                      </a:r>
                    </a:p>
                  </a:txBody>
                  <a:tcPr anchor="ctr">
                    <a:solidFill>
                      <a:srgbClr val="FFFF00"/>
                    </a:solidFill>
                  </a:tcPr>
                </a:tc>
                <a:tc>
                  <a:txBody>
                    <a:bodyPr/>
                    <a:lstStyle/>
                    <a:p>
                      <a:pPr algn="ctr"/>
                      <a:r>
                        <a:rPr lang="fr-FR" sz="900" dirty="0"/>
                        <a:t>Très satisfaisant</a:t>
                      </a:r>
                    </a:p>
                  </a:txBody>
                  <a:tcPr anchor="ctr">
                    <a:solidFill>
                      <a:schemeClr val="accent6"/>
                    </a:solidFill>
                  </a:tcPr>
                </a:tc>
                <a:extLst>
                  <a:ext uri="{0D108BD9-81ED-4DB2-BD59-A6C34878D82A}">
                    <a16:rowId xmlns:a16="http://schemas.microsoft.com/office/drawing/2014/main" val="334022366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plaquées des deux cotés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noFill/>
                  </a:tcPr>
                </a:tc>
                <a:tc>
                  <a:txBody>
                    <a:bodyPr/>
                    <a:lstStyle/>
                    <a:p>
                      <a:pPr algn="ctr"/>
                      <a:endParaRPr lang="fr-FR" sz="900" dirty="0"/>
                    </a:p>
                  </a:txBody>
                  <a:tcPr anchor="ctr">
                    <a:solidFill>
                      <a:schemeClr val="bg1">
                        <a:lumMod val="65000"/>
                      </a:schemeClr>
                    </a:solidFill>
                  </a:tcPr>
                </a:tc>
                <a:tc>
                  <a:txBody>
                    <a:bodyPr/>
                    <a:lstStyle/>
                    <a:p>
                      <a:pPr algn="ctr"/>
                      <a:endParaRPr lang="fr-FR" sz="900" dirty="0"/>
                    </a:p>
                  </a:txBody>
                  <a:tcPr anchor="ctr">
                    <a:solidFill>
                      <a:schemeClr val="bg1">
                        <a:lumMod val="65000"/>
                      </a:schemeClr>
                    </a:solidFill>
                  </a:tcPr>
                </a:tc>
                <a:tc>
                  <a:txBody>
                    <a:bodyPr/>
                    <a:lstStyle/>
                    <a:p>
                      <a:pPr algn="ctr"/>
                      <a:r>
                        <a:rPr lang="fr-FR" sz="900" dirty="0"/>
                        <a:t>effectué</a:t>
                      </a:r>
                    </a:p>
                  </a:txBody>
                  <a:tcPr anchor="ctr"/>
                </a:tc>
                <a:extLst>
                  <a:ext uri="{0D108BD9-81ED-4DB2-BD59-A6C34878D82A}">
                    <a16:rowId xmlns:a16="http://schemas.microsoft.com/office/drawing/2014/main" val="3605164153"/>
                  </a:ext>
                </a:extLst>
              </a:tr>
              <a:tr h="1186246">
                <a:tc>
                  <a:txBody>
                    <a:bodyPr/>
                    <a:lstStyle/>
                    <a:p>
                      <a:r>
                        <a:rPr lang="fr-FR" sz="1400" dirty="0"/>
                        <a:t>Les portes sont débités aux cotes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Décalage de plus de 2 mm</a:t>
                      </a:r>
                    </a:p>
                  </a:txBody>
                  <a:tcPr anchor="ctr"/>
                </a:tc>
                <a:tc>
                  <a:txBody>
                    <a:bodyPr/>
                    <a:lstStyle/>
                    <a:p>
                      <a:pPr algn="ctr"/>
                      <a:r>
                        <a:rPr lang="fr-FR" sz="900" dirty="0"/>
                        <a:t>Décalage de </a:t>
                      </a:r>
                    </a:p>
                    <a:p>
                      <a:pPr algn="ctr"/>
                      <a:r>
                        <a:rPr lang="fr-FR" sz="900" dirty="0"/>
                        <a:t>2 mm</a:t>
                      </a:r>
                    </a:p>
                  </a:txBody>
                  <a:tcPr anchor="ctr"/>
                </a:tc>
                <a:tc>
                  <a:txBody>
                    <a:bodyPr/>
                    <a:lstStyle/>
                    <a:p>
                      <a:pPr algn="ctr"/>
                      <a:r>
                        <a:rPr lang="fr-FR" sz="900" dirty="0"/>
                        <a:t>Décalage de </a:t>
                      </a:r>
                    </a:p>
                    <a:p>
                      <a:pPr algn="ctr"/>
                      <a:r>
                        <a:rPr lang="fr-FR" sz="900" dirty="0"/>
                        <a:t>1 mm</a:t>
                      </a:r>
                    </a:p>
                  </a:txBody>
                  <a:tcPr anchor="ctr"/>
                </a:tc>
                <a:tc>
                  <a:txBody>
                    <a:bodyPr/>
                    <a:lstStyle/>
                    <a:p>
                      <a:pPr algn="ctr"/>
                      <a:r>
                        <a:rPr lang="fr-FR" sz="900" dirty="0"/>
                        <a:t>Aucun décalage</a:t>
                      </a:r>
                    </a:p>
                  </a:txBody>
                  <a:tcPr anchor="ctr"/>
                </a:tc>
                <a:extLst>
                  <a:ext uri="{0D108BD9-81ED-4DB2-BD59-A6C34878D82A}">
                    <a16:rowId xmlns:a16="http://schemas.microsoft.com/office/drawing/2014/main" val="2998772913"/>
                  </a:ext>
                </a:extLst>
              </a:tr>
              <a:tr h="1186246">
                <a:tc>
                  <a:txBody>
                    <a:bodyPr/>
                    <a:lstStyle/>
                    <a:p>
                      <a:endParaRPr lang="fr-FR" sz="1400" dirty="0">
                        <a:highlight>
                          <a:srgbClr val="FFFF00"/>
                        </a:highlight>
                      </a:endParaRPr>
                    </a:p>
                  </a:txBody>
                  <a:tcPr anchor="ctr">
                    <a:solidFill>
                      <a:srgbClr val="A6A6A6"/>
                    </a:solidFill>
                  </a:tcPr>
                </a:tc>
                <a:tc>
                  <a:txBody>
                    <a:bodyPr/>
                    <a:lstStyle/>
                    <a:p>
                      <a:endParaRPr lang="fr-FR" sz="14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extLst>
                  <a:ext uri="{0D108BD9-81ED-4DB2-BD59-A6C34878D82A}">
                    <a16:rowId xmlns:a16="http://schemas.microsoft.com/office/drawing/2014/main" val="26369038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 placage est parfaitement appliqué.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Il y a plus d’une trace de colle, plus d’une arrête n’est pas fermée</a:t>
                      </a:r>
                    </a:p>
                  </a:txBody>
                  <a:tcPr anchor="ctr"/>
                </a:tc>
                <a:tc>
                  <a:txBody>
                    <a:bodyPr/>
                    <a:lstStyle/>
                    <a:p>
                      <a:pPr algn="ctr"/>
                      <a:endParaRPr lang="fr-FR" sz="900" dirty="0"/>
                    </a:p>
                  </a:txBody>
                  <a:tcPr anchor="ctr">
                    <a:solidFill>
                      <a:srgbClr val="A6A6A6"/>
                    </a:solidFill>
                  </a:tcPr>
                </a:tc>
                <a:tc>
                  <a:txBody>
                    <a:bodyPr/>
                    <a:lstStyle/>
                    <a:p>
                      <a:pPr algn="ctr"/>
                      <a:r>
                        <a:rPr lang="fr-FR" sz="900" dirty="0"/>
                        <a:t>Il y a une traces de colles ou une arrête n’est pas fermée </a:t>
                      </a:r>
                    </a:p>
                  </a:txBody>
                  <a:tcPr anchor="ctr"/>
                </a:tc>
                <a:tc>
                  <a:txBody>
                    <a:bodyPr/>
                    <a:lstStyle/>
                    <a:p>
                      <a:pPr algn="ctr"/>
                      <a:r>
                        <a:rPr lang="fr-FR" sz="900" dirty="0"/>
                        <a:t>Toute les arrêtes sont parfaitement fermées, la surface est propre</a:t>
                      </a:r>
                    </a:p>
                  </a:txBody>
                  <a:tcPr anchor="ctr"/>
                </a:tc>
                <a:extLst>
                  <a:ext uri="{0D108BD9-81ED-4DB2-BD59-A6C34878D82A}">
                    <a16:rowId xmlns:a16="http://schemas.microsoft.com/office/drawing/2014/main" val="1047825679"/>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La placage n’est pas vif sur les arrêtes du meubles, un chanfrein ou un ponçage a été réalisé</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Plus de deux arrêtes vives</a:t>
                      </a:r>
                    </a:p>
                    <a:p>
                      <a:pPr algn="ctr"/>
                      <a:endParaRPr lang="fr-FR" sz="900" dirty="0"/>
                    </a:p>
                  </a:txBody>
                  <a:tcPr anchor="ct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Deux arrêtes vives</a:t>
                      </a:r>
                    </a:p>
                    <a:p>
                      <a:pPr algn="ctr"/>
                      <a:endParaRPr lang="fr-FR" sz="900" dirty="0"/>
                    </a:p>
                  </a:txBody>
                  <a:tcPr anchor="ctr"/>
                </a:tc>
                <a:tc>
                  <a:txBody>
                    <a:bodyPr/>
                    <a:lstStyle/>
                    <a:p>
                      <a:pPr algn="ctr"/>
                      <a:r>
                        <a:rPr lang="fr-FR" sz="900" dirty="0"/>
                        <a:t>Une arrête vive</a:t>
                      </a:r>
                    </a:p>
                  </a:txBody>
                  <a:tcPr anchor="ctr"/>
                </a:tc>
                <a:tc>
                  <a:txBody>
                    <a:bodyPr/>
                    <a:lstStyle/>
                    <a:p>
                      <a:pPr algn="ctr"/>
                      <a:r>
                        <a:rPr lang="fr-FR" sz="900" dirty="0"/>
                        <a:t>Aucune arête vives</a:t>
                      </a:r>
                    </a:p>
                  </a:txBody>
                  <a:tcPr anchor="ctr"/>
                </a:tc>
                <a:extLst>
                  <a:ext uri="{0D108BD9-81ED-4DB2-BD59-A6C34878D82A}">
                    <a16:rowId xmlns:a16="http://schemas.microsoft.com/office/drawing/2014/main" val="1911863720"/>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poncés et prêtent à accueillir la finition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r>
                        <a:rPr lang="fr-FR" sz="900" dirty="0"/>
                        <a:t>effectué</a:t>
                      </a:r>
                    </a:p>
                  </a:txBody>
                  <a:tcPr anchor="ctr"/>
                </a:tc>
                <a:extLst>
                  <a:ext uri="{0D108BD9-81ED-4DB2-BD59-A6C34878D82A}">
                    <a16:rowId xmlns:a16="http://schemas.microsoft.com/office/drawing/2014/main" val="3673042529"/>
                  </a:ext>
                </a:extLst>
              </a:tr>
              <a:tr h="1186246">
                <a:tc>
                  <a:txBody>
                    <a:bodyPr/>
                    <a:lstStyle/>
                    <a:p>
                      <a:pPr algn="ctr"/>
                      <a:r>
                        <a:rPr lang="fr-FR" dirty="0"/>
                        <a:t>Note finale: </a:t>
                      </a:r>
                    </a:p>
                  </a:txBody>
                  <a:tcPr anchor="ctr"/>
                </a:tc>
                <a:tc gridSpan="5">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extLst>
                  <a:ext uri="{0D108BD9-81ED-4DB2-BD59-A6C34878D82A}">
                    <a16:rowId xmlns:a16="http://schemas.microsoft.com/office/drawing/2014/main" val="3834295413"/>
                  </a:ext>
                </a:extLst>
              </a:tr>
            </a:tbl>
          </a:graphicData>
        </a:graphic>
      </p:graphicFrame>
    </p:spTree>
    <p:extLst>
      <p:ext uri="{BB962C8B-B14F-4D97-AF65-F5344CB8AC3E}">
        <p14:creationId xmlns:p14="http://schemas.microsoft.com/office/powerpoint/2010/main" val="60955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désignations et repères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7173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7B2520-4207-4779-803E-0B79AAE451DD}"/>
              </a:ext>
            </a:extLst>
          </p:cNvPr>
          <p:cNvPicPr>
            <a:picLocks noChangeAspect="1"/>
          </p:cNvPicPr>
          <p:nvPr/>
        </p:nvPicPr>
        <p:blipFill>
          <a:blip r:embed="rId2"/>
          <a:stretch>
            <a:fillRect/>
          </a:stretch>
        </p:blipFill>
        <p:spPr>
          <a:xfrm>
            <a:off x="97002" y="1296353"/>
            <a:ext cx="14632442" cy="7916380"/>
          </a:xfrm>
          <a:prstGeom prst="rect">
            <a:avLst/>
          </a:prstGeom>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Plan du dessous de plat</a:t>
            </a:r>
          </a:p>
        </p:txBody>
      </p:sp>
      <p:sp>
        <p:nvSpPr>
          <p:cNvPr id="8" name="Rectangle 7"/>
          <p:cNvSpPr/>
          <p:nvPr/>
        </p:nvSpPr>
        <p:spPr>
          <a:xfrm>
            <a:off x="179669" y="10105695"/>
            <a:ext cx="14760005"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179676" y="9148605"/>
            <a:ext cx="1225792"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428165" y="9148605"/>
            <a:ext cx="1351150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Support ordinateur en contreplaqué</a:t>
            </a:r>
          </a:p>
        </p:txBody>
      </p:sp>
      <p:sp>
        <p:nvSpPr>
          <p:cNvPr id="11" name="Rectangle 10"/>
          <p:cNvSpPr/>
          <p:nvPr/>
        </p:nvSpPr>
        <p:spPr>
          <a:xfrm>
            <a:off x="179669" y="9631054"/>
            <a:ext cx="4182099"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200000"/>
                    </a14:imgEffect>
                    <a14:imgEffect>
                      <a14:brightnessContrast bright="20000" contrast="40000"/>
                    </a14:imgEffect>
                  </a14:imgLayer>
                </a14:imgProps>
              </a:ext>
            </a:extLst>
          </a:blip>
          <a:stretch>
            <a:fillRect/>
          </a:stretch>
        </p:blipFill>
        <p:spPr>
          <a:xfrm>
            <a:off x="389906" y="9198049"/>
            <a:ext cx="828029" cy="397029"/>
          </a:xfrm>
          <a:prstGeom prst="rect">
            <a:avLst/>
          </a:prstGeom>
          <a:ln w="57150">
            <a:noFill/>
          </a:ln>
        </p:spPr>
      </p:pic>
      <p:sp>
        <p:nvSpPr>
          <p:cNvPr id="31" name="Rectangle 30"/>
          <p:cNvSpPr/>
          <p:nvPr/>
        </p:nvSpPr>
        <p:spPr>
          <a:xfrm>
            <a:off x="11224211" y="5977468"/>
            <a:ext cx="3726045" cy="630224"/>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perspective</a:t>
            </a:r>
          </a:p>
        </p:txBody>
      </p:sp>
      <p:sp>
        <p:nvSpPr>
          <p:cNvPr id="14" name="Rectangle 13">
            <a:extLst>
              <a:ext uri="{FF2B5EF4-FFF2-40B4-BE49-F238E27FC236}">
                <a16:creationId xmlns:a16="http://schemas.microsoft.com/office/drawing/2014/main" id="{3E27DE24-2AAE-485F-89DE-75A8D38C91EB}"/>
              </a:ext>
            </a:extLst>
          </p:cNvPr>
          <p:cNvSpPr/>
          <p:nvPr/>
        </p:nvSpPr>
        <p:spPr>
          <a:xfrm>
            <a:off x="4361768" y="9626950"/>
            <a:ext cx="8247583"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Matière : contreplaqué de 16 mm et 5 mm</a:t>
            </a:r>
          </a:p>
        </p:txBody>
      </p:sp>
      <p:pic>
        <p:nvPicPr>
          <p:cNvPr id="2" name="Picture 1">
            <a:extLst>
              <a:ext uri="{FF2B5EF4-FFF2-40B4-BE49-F238E27FC236}">
                <a16:creationId xmlns:a16="http://schemas.microsoft.com/office/drawing/2014/main" id="{89EC8218-385B-4C88-A569-844193C09031}"/>
              </a:ext>
            </a:extLst>
          </p:cNvPr>
          <p:cNvPicPr>
            <a:picLocks noChangeAspect="1"/>
          </p:cNvPicPr>
          <p:nvPr/>
        </p:nvPicPr>
        <p:blipFill>
          <a:blip r:embed="rId5"/>
          <a:stretch>
            <a:fillRect/>
          </a:stretch>
        </p:blipFill>
        <p:spPr>
          <a:xfrm>
            <a:off x="11230562" y="6602662"/>
            <a:ext cx="3726044" cy="2333987"/>
          </a:xfrm>
          <a:prstGeom prst="rect">
            <a:avLst/>
          </a:prstGeom>
          <a:ln w="28575">
            <a:solidFill>
              <a:schemeClr val="tx1"/>
            </a:solidFill>
          </a:ln>
        </p:spPr>
      </p:pic>
    </p:spTree>
    <p:extLst>
      <p:ext uri="{BB962C8B-B14F-4D97-AF65-F5344CB8AC3E}">
        <p14:creationId xmlns:p14="http://schemas.microsoft.com/office/powerpoint/2010/main" val="295753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2"/>
            <a:ext cx="7040235" cy="508580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b="1" dirty="0">
              <a:cs typeface="Arial" panose="020B0604020202020204" pitchFamily="34" charset="0"/>
            </a:endParaRPr>
          </a:p>
          <a:p>
            <a:pPr marL="72000" algn="ctr"/>
            <a:r>
              <a:rPr lang="fr-FR" b="1" dirty="0">
                <a:cs typeface="Arial" panose="020B0604020202020204" pitchFamily="34" charset="0"/>
              </a:rPr>
              <a:t>Informations</a:t>
            </a:r>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r>
              <a:rPr lang="fr-FR" sz="1600" b="1" dirty="0">
                <a:cs typeface="Arial" panose="020B0604020202020204" pitchFamily="34" charset="0"/>
              </a:rPr>
              <a:t>Les repères : </a:t>
            </a:r>
            <a:r>
              <a:rPr lang="fr-FR" sz="1600" dirty="0">
                <a:cs typeface="Arial" panose="020B0604020202020204" pitchFamily="34" charset="0"/>
              </a:rPr>
              <a:t>100, 200, 300… à chaque éléments différents</a:t>
            </a:r>
          </a:p>
          <a:p>
            <a:pPr marL="72000"/>
            <a:endParaRPr lang="fr-FR" sz="1600" dirty="0">
              <a:cs typeface="Arial" panose="020B0604020202020204" pitchFamily="34" charset="0"/>
            </a:endParaRPr>
          </a:p>
          <a:p>
            <a:pPr marL="72000"/>
            <a:r>
              <a:rPr lang="fr-FR" sz="1600" b="1" dirty="0">
                <a:cs typeface="Arial" panose="020B0604020202020204" pitchFamily="34" charset="0"/>
              </a:rPr>
              <a:t>La désignation : </a:t>
            </a:r>
            <a:r>
              <a:rPr lang="fr-FR" sz="1600" dirty="0">
                <a:cs typeface="Arial" panose="020B0604020202020204" pitchFamily="34" charset="0"/>
              </a:rPr>
              <a:t>Montants, montant intermédiaire, traverses, traverse intermédiaire</a:t>
            </a:r>
          </a:p>
          <a:p>
            <a:pPr marL="72000"/>
            <a:endParaRPr lang="fr-FR" sz="1600" dirty="0">
              <a:cs typeface="Arial" panose="020B0604020202020204" pitchFamily="34" charset="0"/>
            </a:endParaRPr>
          </a:p>
          <a:p>
            <a:pPr marL="72000"/>
            <a:r>
              <a:rPr lang="fr-FR" sz="1600" b="1" dirty="0">
                <a:cs typeface="Arial" panose="020B0604020202020204" pitchFamily="34" charset="0"/>
              </a:rPr>
              <a:t>La matière : </a:t>
            </a:r>
            <a:r>
              <a:rPr lang="fr-FR" sz="1600" dirty="0">
                <a:cs typeface="Arial" panose="020B0604020202020204" pitchFamily="34" charset="0"/>
              </a:rPr>
              <a:t>Bois massif, frêne, chêne, châtaigner …</a:t>
            </a:r>
          </a:p>
          <a:p>
            <a:pPr marL="72000"/>
            <a:endParaRPr lang="fr-FR" sz="1600" dirty="0">
              <a:cs typeface="Arial" panose="020B0604020202020204" pitchFamily="34" charset="0"/>
            </a:endParaRPr>
          </a:p>
          <a:p>
            <a:pPr marL="72000"/>
            <a:r>
              <a:rPr lang="fr-FR" sz="1600" b="1" dirty="0">
                <a:cs typeface="Arial" panose="020B0604020202020204" pitchFamily="34" charset="0"/>
              </a:rPr>
              <a:t>Les dimensions finies : </a:t>
            </a:r>
            <a:r>
              <a:rPr lang="fr-FR" sz="1600" dirty="0">
                <a:cs typeface="Arial" panose="020B0604020202020204" pitchFamily="34" charset="0"/>
              </a:rPr>
              <a:t>Celles indiquées sur le plan</a:t>
            </a:r>
          </a:p>
          <a:p>
            <a:pPr marL="72000"/>
            <a:endParaRPr lang="fr-FR" sz="1600" dirty="0">
              <a:cs typeface="Arial" panose="020B0604020202020204" pitchFamily="34" charset="0"/>
            </a:endParaRPr>
          </a:p>
          <a:p>
            <a:pPr marL="72000"/>
            <a:r>
              <a:rPr lang="fr-FR" sz="1600" b="1" dirty="0">
                <a:cs typeface="Arial" panose="020B0604020202020204" pitchFamily="34" charset="0"/>
              </a:rPr>
              <a:t>Les dimensions majorées : </a:t>
            </a:r>
            <a:r>
              <a:rPr lang="fr-FR" sz="1600" dirty="0">
                <a:cs typeface="Arial" panose="020B0604020202020204" pitchFamily="34" charset="0"/>
              </a:rPr>
              <a:t>+50 en longueur, +5 en largeur, +5 en épaisseur</a:t>
            </a:r>
          </a:p>
        </p:txBody>
      </p:sp>
      <p:sp>
        <p:nvSpPr>
          <p:cNvPr id="18" name="Rectangle 17"/>
          <p:cNvSpPr/>
          <p:nvPr/>
        </p:nvSpPr>
        <p:spPr>
          <a:xfrm>
            <a:off x="179676" y="1398670"/>
            <a:ext cx="3763202" cy="386701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b="1" dirty="0">
              <a:cs typeface="Arial" panose="020B0604020202020204" pitchFamily="34" charset="0"/>
            </a:endParaRPr>
          </a:p>
          <a:p>
            <a:pPr marL="72000" algn="ctr"/>
            <a:r>
              <a:rPr lang="fr-FR" b="1" dirty="0">
                <a:cs typeface="Arial" panose="020B0604020202020204" pitchFamily="34" charset="0"/>
              </a:rPr>
              <a:t> Remplir la feuille de débit </a:t>
            </a:r>
          </a:p>
          <a:p>
            <a:pPr marL="72000" algn="ctr"/>
            <a:endParaRPr lang="fr-FR" sz="1600" b="1" dirty="0">
              <a:cs typeface="Arial" panose="020B0604020202020204" pitchFamily="34" charset="0"/>
            </a:endParaRPr>
          </a:p>
          <a:p>
            <a:pPr marL="72000"/>
            <a:r>
              <a:rPr lang="fr-FR" sz="1600" dirty="0">
                <a:cs typeface="Arial" panose="020B0604020202020204" pitchFamily="34" charset="0"/>
              </a:rPr>
              <a:t>A l’aide du plan, remplir cette feuille de débit en indiquant un repère différent entre les montants et les traverses.</a:t>
            </a:r>
          </a:p>
          <a:p>
            <a:pPr marL="72000"/>
            <a:endParaRPr lang="fr-FR" sz="1600" dirty="0">
              <a:cs typeface="Arial" panose="020B0604020202020204" pitchFamily="34" charset="0"/>
            </a:endParaRPr>
          </a:p>
          <a:p>
            <a:pPr marL="72000"/>
            <a:r>
              <a:rPr lang="fr-FR" sz="1600" dirty="0">
                <a:cs typeface="Arial" panose="020B0604020202020204" pitchFamily="34" charset="0"/>
              </a:rPr>
              <a:t>Grouper les éléments entre eux si les longueurs, largeurs et épaisseurs sont identiques.</a:t>
            </a:r>
          </a:p>
          <a:p>
            <a:pPr marL="72000"/>
            <a:endParaRPr lang="fr-FR" sz="1600" dirty="0">
              <a:cs typeface="Arial" panose="020B0604020202020204" pitchFamily="34" charset="0"/>
            </a:endParaRPr>
          </a:p>
          <a:p>
            <a:pPr marL="72000"/>
            <a:r>
              <a:rPr lang="fr-FR" sz="1600" dirty="0">
                <a:cs typeface="Arial" panose="020B0604020202020204" pitchFamily="34" charset="0"/>
              </a:rPr>
              <a:t>Ajouter les cotes majorées pour la découpe aux machines.</a:t>
            </a:r>
            <a:endParaRPr lang="fr-FR" sz="1600" b="1" dirty="0">
              <a:cs typeface="Arial" panose="020B0604020202020204" pitchFamily="34" charset="0"/>
            </a:endParaRPr>
          </a:p>
        </p:txBody>
      </p:sp>
      <p:sp>
        <p:nvSpPr>
          <p:cNvPr id="19" name="Rectangle 18"/>
          <p:cNvSpPr/>
          <p:nvPr/>
        </p:nvSpPr>
        <p:spPr>
          <a:xfrm>
            <a:off x="11213630" y="1390648"/>
            <a:ext cx="3726044" cy="387503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nSpc>
                <a:spcPct val="200000"/>
              </a:lnSpc>
            </a:pPr>
            <a:r>
              <a:rPr lang="fr-FR" sz="1600" dirty="0">
                <a:cs typeface="Arial" panose="020B0604020202020204" pitchFamily="34" charset="0"/>
              </a:rPr>
              <a:t>Nom : 		……………………… </a:t>
            </a:r>
          </a:p>
          <a:p>
            <a:pPr>
              <a:lnSpc>
                <a:spcPct val="200000"/>
              </a:lnSpc>
            </a:pPr>
            <a:r>
              <a:rPr lang="fr-FR" sz="1600" dirty="0">
                <a:cs typeface="Arial" panose="020B0604020202020204" pitchFamily="34" charset="0"/>
              </a:rPr>
              <a:t>Prénom : 		………………………</a:t>
            </a:r>
          </a:p>
          <a:p>
            <a:pPr>
              <a:lnSpc>
                <a:spcPct val="200000"/>
              </a:lnSpc>
            </a:pPr>
            <a:r>
              <a:rPr lang="fr-FR" sz="1600" dirty="0">
                <a:cs typeface="Arial" panose="020B0604020202020204" pitchFamily="34" charset="0"/>
              </a:rPr>
              <a:t>Classe : 		………………………</a:t>
            </a:r>
          </a:p>
          <a:p>
            <a:pPr>
              <a:lnSpc>
                <a:spcPct val="200000"/>
              </a:lnSpc>
            </a:pPr>
            <a:r>
              <a:rPr lang="fr-FR" sz="1600" dirty="0">
                <a:cs typeface="Arial" panose="020B0604020202020204" pitchFamily="34" charset="0"/>
              </a:rPr>
              <a:t>Note : 		…………………../20</a:t>
            </a:r>
          </a:p>
          <a:p>
            <a:pPr>
              <a:lnSpc>
                <a:spcPct val="200000"/>
              </a:lnSpc>
            </a:pPr>
            <a:endParaRPr lang="fr-FR" sz="16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8" name="Rectangle 7"/>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Evaluation : La feuille de débit</a:t>
            </a:r>
          </a:p>
        </p:txBody>
      </p:sp>
      <p:graphicFrame>
        <p:nvGraphicFramePr>
          <p:cNvPr id="11" name="Table 10">
            <a:extLst>
              <a:ext uri="{FF2B5EF4-FFF2-40B4-BE49-F238E27FC236}">
                <a16:creationId xmlns:a16="http://schemas.microsoft.com/office/drawing/2014/main" id="{6895ADAD-F51E-42FB-AA98-E082422EFEAD}"/>
              </a:ext>
            </a:extLst>
          </p:cNvPr>
          <p:cNvGraphicFramePr>
            <a:graphicFrameLocks noGrp="1"/>
          </p:cNvGraphicFramePr>
          <p:nvPr>
            <p:extLst>
              <p:ext uri="{D42A27DB-BD31-4B8C-83A1-F6EECF244321}">
                <p14:modId xmlns:p14="http://schemas.microsoft.com/office/powerpoint/2010/main" val="489102341"/>
              </p:ext>
            </p:extLst>
          </p:nvPr>
        </p:nvGraphicFramePr>
        <p:xfrm>
          <a:off x="179676" y="5417444"/>
          <a:ext cx="14775770" cy="5202435"/>
        </p:xfrm>
        <a:graphic>
          <a:graphicData uri="http://schemas.openxmlformats.org/drawingml/2006/table">
            <a:tbl>
              <a:tblPr firstRow="1" bandRow="1">
                <a:effectLst/>
                <a:tableStyleId>{5940675A-B579-460E-94D1-54222C63F5DA}</a:tableStyleId>
              </a:tblPr>
              <a:tblGrid>
                <a:gridCol w="1477577">
                  <a:extLst>
                    <a:ext uri="{9D8B030D-6E8A-4147-A177-3AD203B41FA5}">
                      <a16:colId xmlns:a16="http://schemas.microsoft.com/office/drawing/2014/main" val="187150873"/>
                    </a:ext>
                  </a:extLst>
                </a:gridCol>
                <a:gridCol w="1477577">
                  <a:extLst>
                    <a:ext uri="{9D8B030D-6E8A-4147-A177-3AD203B41FA5}">
                      <a16:colId xmlns:a16="http://schemas.microsoft.com/office/drawing/2014/main" val="1209721339"/>
                    </a:ext>
                  </a:extLst>
                </a:gridCol>
                <a:gridCol w="1477577">
                  <a:extLst>
                    <a:ext uri="{9D8B030D-6E8A-4147-A177-3AD203B41FA5}">
                      <a16:colId xmlns:a16="http://schemas.microsoft.com/office/drawing/2014/main" val="162324528"/>
                    </a:ext>
                  </a:extLst>
                </a:gridCol>
                <a:gridCol w="1477577">
                  <a:extLst>
                    <a:ext uri="{9D8B030D-6E8A-4147-A177-3AD203B41FA5}">
                      <a16:colId xmlns:a16="http://schemas.microsoft.com/office/drawing/2014/main" val="903695711"/>
                    </a:ext>
                  </a:extLst>
                </a:gridCol>
                <a:gridCol w="1477577">
                  <a:extLst>
                    <a:ext uri="{9D8B030D-6E8A-4147-A177-3AD203B41FA5}">
                      <a16:colId xmlns:a16="http://schemas.microsoft.com/office/drawing/2014/main" val="401433737"/>
                    </a:ext>
                  </a:extLst>
                </a:gridCol>
                <a:gridCol w="1477577">
                  <a:extLst>
                    <a:ext uri="{9D8B030D-6E8A-4147-A177-3AD203B41FA5}">
                      <a16:colId xmlns:a16="http://schemas.microsoft.com/office/drawing/2014/main" val="1616956812"/>
                    </a:ext>
                  </a:extLst>
                </a:gridCol>
                <a:gridCol w="1477577">
                  <a:extLst>
                    <a:ext uri="{9D8B030D-6E8A-4147-A177-3AD203B41FA5}">
                      <a16:colId xmlns:a16="http://schemas.microsoft.com/office/drawing/2014/main" val="2884985826"/>
                    </a:ext>
                  </a:extLst>
                </a:gridCol>
                <a:gridCol w="1477577">
                  <a:extLst>
                    <a:ext uri="{9D8B030D-6E8A-4147-A177-3AD203B41FA5}">
                      <a16:colId xmlns:a16="http://schemas.microsoft.com/office/drawing/2014/main" val="2944062975"/>
                    </a:ext>
                  </a:extLst>
                </a:gridCol>
                <a:gridCol w="1477577">
                  <a:extLst>
                    <a:ext uri="{9D8B030D-6E8A-4147-A177-3AD203B41FA5}">
                      <a16:colId xmlns:a16="http://schemas.microsoft.com/office/drawing/2014/main" val="1865196824"/>
                    </a:ext>
                  </a:extLst>
                </a:gridCol>
                <a:gridCol w="1477577">
                  <a:extLst>
                    <a:ext uri="{9D8B030D-6E8A-4147-A177-3AD203B41FA5}">
                      <a16:colId xmlns:a16="http://schemas.microsoft.com/office/drawing/2014/main" val="401759116"/>
                    </a:ext>
                  </a:extLst>
                </a:gridCol>
              </a:tblGrid>
              <a:tr h="882523">
                <a:tc rowSpan="2">
                  <a:txBody>
                    <a:bodyPr/>
                    <a:lstStyle/>
                    <a:p>
                      <a:pPr algn="ctr"/>
                      <a:r>
                        <a:rPr lang="fr-FR" sz="1600" dirty="0"/>
                        <a:t>Repère</a:t>
                      </a:r>
                    </a:p>
                  </a:txBody>
                  <a:tcPr marL="113395" marR="113395" marT="56698" marB="56698" anchor="ctr">
                    <a:solidFill>
                      <a:schemeClr val="bg2"/>
                    </a:solidFill>
                  </a:tcPr>
                </a:tc>
                <a:tc rowSpan="2">
                  <a:txBody>
                    <a:bodyPr/>
                    <a:lstStyle/>
                    <a:p>
                      <a:pPr algn="ctr"/>
                      <a:r>
                        <a:rPr lang="fr-FR" sz="1600" dirty="0"/>
                        <a:t>Désignation</a:t>
                      </a:r>
                    </a:p>
                  </a:txBody>
                  <a:tcPr marL="113395" marR="113395" marT="56698" marB="56698" anchor="ctr">
                    <a:solidFill>
                      <a:schemeClr val="bg2"/>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t>Quantité</a:t>
                      </a:r>
                    </a:p>
                  </a:txBody>
                  <a:tcPr marL="113395" marR="113395" marT="56698" marB="56698" anchor="ctr">
                    <a:solidFill>
                      <a:schemeClr val="bg2"/>
                    </a:solidFill>
                  </a:tcPr>
                </a:tc>
                <a:tc rowSpan="2">
                  <a:txBody>
                    <a:bodyPr/>
                    <a:lstStyle/>
                    <a:p>
                      <a:pPr algn="ctr"/>
                      <a:r>
                        <a:rPr lang="fr-FR" sz="1600" dirty="0"/>
                        <a:t>Matière</a:t>
                      </a:r>
                    </a:p>
                    <a:p>
                      <a:pPr algn="ctr"/>
                      <a:endParaRPr lang="fr-FR" sz="1600" dirty="0"/>
                    </a:p>
                    <a:p>
                      <a:pPr algn="ctr"/>
                      <a:r>
                        <a:rPr lang="fr-FR" sz="1600" dirty="0"/>
                        <a:t>Ou essence</a:t>
                      </a:r>
                    </a:p>
                  </a:txBody>
                  <a:tcPr marL="113395" marR="113395" marT="56698" marB="56698" anchor="ctr">
                    <a:solidFill>
                      <a:schemeClr val="bg2"/>
                    </a:solidFill>
                  </a:tcPr>
                </a:tc>
                <a:tc gridSpan="3">
                  <a:txBody>
                    <a:bodyPr/>
                    <a:lstStyle/>
                    <a:p>
                      <a:pPr algn="ctr"/>
                      <a:r>
                        <a:rPr lang="fr-FR" sz="1600" dirty="0"/>
                        <a:t>Dimensions finies </a:t>
                      </a:r>
                    </a:p>
                    <a:p>
                      <a:pPr algn="ctr"/>
                      <a:r>
                        <a:rPr lang="fr-FR" sz="1600" dirty="0"/>
                        <a:t>(Aux</a:t>
                      </a:r>
                      <a:r>
                        <a:rPr lang="fr-FR" sz="1600" baseline="0" dirty="0"/>
                        <a:t> cotes du plan)</a:t>
                      </a:r>
                      <a:endParaRPr lang="fr-FR" sz="1600" dirty="0"/>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tc gridSpan="3">
                  <a:txBody>
                    <a:bodyPr/>
                    <a:lstStyle/>
                    <a:p>
                      <a:pPr algn="ctr"/>
                      <a:r>
                        <a:rPr lang="fr-FR" sz="1600" dirty="0"/>
                        <a:t>Dimensions majorées ou brutes</a:t>
                      </a:r>
                    </a:p>
                    <a:p>
                      <a:pPr algn="ctr"/>
                      <a:r>
                        <a:rPr lang="fr-FR" sz="1600" dirty="0"/>
                        <a:t>(avec surcotes)</a:t>
                      </a:r>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751918690"/>
                  </a:ext>
                </a:extLst>
              </a:tr>
              <a:tr h="832456">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600" dirty="0"/>
                        <a:t>Longueur</a:t>
                      </a:r>
                    </a:p>
                  </a:txBody>
                  <a:tcPr marL="113395" marR="113395" marT="56698" marB="56698" anchor="ctr">
                    <a:solidFill>
                      <a:schemeClr val="bg2"/>
                    </a:solidFill>
                  </a:tcPr>
                </a:tc>
                <a:tc>
                  <a:txBody>
                    <a:bodyPr/>
                    <a:lstStyle/>
                    <a:p>
                      <a:pPr algn="ctr"/>
                      <a:r>
                        <a:rPr lang="fr-FR" sz="1600" dirty="0"/>
                        <a:t>Largeur</a:t>
                      </a:r>
                    </a:p>
                  </a:txBody>
                  <a:tcPr marL="113395" marR="113395" marT="56698" marB="56698" anchor="ctr">
                    <a:solidFill>
                      <a:schemeClr val="bg2"/>
                    </a:solidFill>
                  </a:tcPr>
                </a:tc>
                <a:tc>
                  <a:txBody>
                    <a:bodyPr/>
                    <a:lstStyle/>
                    <a:p>
                      <a:pPr algn="ctr"/>
                      <a:r>
                        <a:rPr lang="fr-FR" sz="1600" dirty="0"/>
                        <a:t>Epaisseur</a:t>
                      </a:r>
                    </a:p>
                  </a:txBody>
                  <a:tcPr marL="113395" marR="113395" marT="56698" marB="56698" anchor="ctr">
                    <a:solidFill>
                      <a:schemeClr val="bg2"/>
                    </a:solidFill>
                  </a:tcPr>
                </a:tc>
                <a:tc>
                  <a:txBody>
                    <a:bodyPr/>
                    <a:lstStyle/>
                    <a:p>
                      <a:pPr algn="ctr"/>
                      <a:r>
                        <a:rPr lang="fr-FR" sz="1600" dirty="0"/>
                        <a:t>Longueur</a:t>
                      </a:r>
                    </a:p>
                  </a:txBody>
                  <a:tcPr marL="113395" marR="113395" marT="56698" marB="56698" anchor="ctr">
                    <a:solidFill>
                      <a:schemeClr val="bg2"/>
                    </a:solidFill>
                  </a:tcPr>
                </a:tc>
                <a:tc>
                  <a:txBody>
                    <a:bodyPr/>
                    <a:lstStyle/>
                    <a:p>
                      <a:pPr algn="ctr"/>
                      <a:r>
                        <a:rPr lang="fr-FR" sz="1600" dirty="0"/>
                        <a:t>Largeur</a:t>
                      </a:r>
                    </a:p>
                  </a:txBody>
                  <a:tcPr marL="113395" marR="113395" marT="56698" marB="56698" anchor="ctr">
                    <a:solidFill>
                      <a:schemeClr val="bg2"/>
                    </a:solidFill>
                  </a:tcPr>
                </a:tc>
                <a:tc>
                  <a:txBody>
                    <a:bodyPr/>
                    <a:lstStyle/>
                    <a:p>
                      <a:pPr algn="ctr"/>
                      <a:r>
                        <a:rPr lang="fr-FR" sz="1600" dirty="0"/>
                        <a:t>Epaisseur</a:t>
                      </a:r>
                    </a:p>
                  </a:txBody>
                  <a:tcPr marL="113395" marR="113395" marT="56698" marB="56698" anchor="ctr">
                    <a:solidFill>
                      <a:schemeClr val="bg2"/>
                    </a:solidFill>
                  </a:tcPr>
                </a:tc>
                <a:extLst>
                  <a:ext uri="{0D108BD9-81ED-4DB2-BD59-A6C34878D82A}">
                    <a16:rowId xmlns:a16="http://schemas.microsoft.com/office/drawing/2014/main" val="2202644115"/>
                  </a:ext>
                </a:extLst>
              </a:tr>
              <a:tr h="435932">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4148364327"/>
                  </a:ext>
                </a:extLst>
              </a:tr>
              <a:tr h="435932">
                <a:tc>
                  <a:txBody>
                    <a:bodyPr/>
                    <a:lstStyle/>
                    <a:p>
                      <a:pPr algn="ctr"/>
                      <a:endParaRPr lang="fr-FR" sz="160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3205966628"/>
                  </a:ext>
                </a:extLst>
              </a:tr>
              <a:tr h="435932">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821861683"/>
                  </a:ext>
                </a:extLst>
              </a:tr>
              <a:tr h="435932">
                <a:tc>
                  <a:txBody>
                    <a:bodyPr/>
                    <a:lstStyle/>
                    <a:p>
                      <a:pPr algn="ctr"/>
                      <a:endParaRPr lang="fr-FR" sz="160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2198307717"/>
                  </a:ext>
                </a:extLst>
              </a:tr>
              <a:tr h="435932">
                <a:tc>
                  <a:txBody>
                    <a:bodyPr/>
                    <a:lstStyle/>
                    <a:p>
                      <a:pPr algn="ctr"/>
                      <a:endParaRPr lang="fr-FR" sz="160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1446045739"/>
                  </a:ext>
                </a:extLst>
              </a:tr>
              <a:tr h="435932">
                <a:tc>
                  <a:txBody>
                    <a:bodyPr/>
                    <a:lstStyle/>
                    <a:p>
                      <a:pPr algn="ctr"/>
                      <a:endParaRPr lang="fr-FR" sz="160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3999794973"/>
                  </a:ext>
                </a:extLst>
              </a:tr>
              <a:tr h="435932">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112883267"/>
                  </a:ext>
                </a:extLst>
              </a:tr>
              <a:tr h="435932">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3907291957"/>
                  </a:ext>
                </a:extLst>
              </a:tr>
            </a:tbl>
          </a:graphicData>
        </a:graphic>
      </p:graphicFrame>
      <p:cxnSp>
        <p:nvCxnSpPr>
          <p:cNvPr id="12" name="Straight Connector 11">
            <a:extLst>
              <a:ext uri="{FF2B5EF4-FFF2-40B4-BE49-F238E27FC236}">
                <a16:creationId xmlns:a16="http://schemas.microsoft.com/office/drawing/2014/main" id="{A5C65326-4F74-44D4-82E3-956C681F2FA2}"/>
              </a:ext>
            </a:extLst>
          </p:cNvPr>
          <p:cNvCxnSpPr>
            <a:cxnSpLocks/>
          </p:cNvCxnSpPr>
          <p:nvPr/>
        </p:nvCxnSpPr>
        <p:spPr>
          <a:xfrm>
            <a:off x="6102218" y="5406231"/>
            <a:ext cx="0" cy="5220002"/>
          </a:xfrm>
          <a:prstGeom prst="line">
            <a:avLst/>
          </a:prstGeom>
          <a:ln w="38100"/>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870667AA-EF39-478E-ADF9-1B9CD21CF0F8}"/>
              </a:ext>
            </a:extLst>
          </p:cNvPr>
          <p:cNvCxnSpPr>
            <a:cxnSpLocks/>
          </p:cNvCxnSpPr>
          <p:nvPr/>
        </p:nvCxnSpPr>
        <p:spPr>
          <a:xfrm>
            <a:off x="10517658" y="5417444"/>
            <a:ext cx="0" cy="5202439"/>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7944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2"/>
            <a:ext cx="7040235" cy="508580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b="1" dirty="0">
              <a:cs typeface="Arial" panose="020B0604020202020204" pitchFamily="34" charset="0"/>
            </a:endParaRPr>
          </a:p>
          <a:p>
            <a:pPr marL="72000" algn="ctr"/>
            <a:r>
              <a:rPr lang="fr-FR" b="1" dirty="0">
                <a:cs typeface="Arial" panose="020B0604020202020204" pitchFamily="34" charset="0"/>
              </a:rPr>
              <a:t>Informations</a:t>
            </a:r>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r>
              <a:rPr lang="fr-FR" sz="1600" b="1" dirty="0">
                <a:cs typeface="Arial" panose="020B0604020202020204" pitchFamily="34" charset="0"/>
              </a:rPr>
              <a:t>Les repères : </a:t>
            </a:r>
            <a:r>
              <a:rPr lang="fr-FR" sz="1600" dirty="0">
                <a:cs typeface="Arial" panose="020B0604020202020204" pitchFamily="34" charset="0"/>
              </a:rPr>
              <a:t>100, 200, 300… à chaque éléments différents</a:t>
            </a:r>
          </a:p>
          <a:p>
            <a:pPr marL="72000"/>
            <a:endParaRPr lang="fr-FR" sz="1600" dirty="0">
              <a:cs typeface="Arial" panose="020B0604020202020204" pitchFamily="34" charset="0"/>
            </a:endParaRPr>
          </a:p>
          <a:p>
            <a:pPr marL="72000"/>
            <a:r>
              <a:rPr lang="fr-FR" sz="1600" b="1" dirty="0">
                <a:cs typeface="Arial" panose="020B0604020202020204" pitchFamily="34" charset="0"/>
              </a:rPr>
              <a:t>La désignation : </a:t>
            </a:r>
            <a:r>
              <a:rPr lang="fr-FR" sz="1600" dirty="0">
                <a:cs typeface="Arial" panose="020B0604020202020204" pitchFamily="34" charset="0"/>
              </a:rPr>
              <a:t>Montants, montant intermédiaire, traverses, traverse intermédiaire</a:t>
            </a:r>
          </a:p>
          <a:p>
            <a:pPr marL="72000"/>
            <a:endParaRPr lang="fr-FR" sz="1600" dirty="0">
              <a:cs typeface="Arial" panose="020B0604020202020204" pitchFamily="34" charset="0"/>
            </a:endParaRPr>
          </a:p>
          <a:p>
            <a:pPr marL="72000"/>
            <a:r>
              <a:rPr lang="fr-FR" sz="1600" b="1" dirty="0">
                <a:cs typeface="Arial" panose="020B0604020202020204" pitchFamily="34" charset="0"/>
              </a:rPr>
              <a:t>La matière : </a:t>
            </a:r>
            <a:r>
              <a:rPr lang="fr-FR" sz="1600" dirty="0">
                <a:cs typeface="Arial" panose="020B0604020202020204" pitchFamily="34" charset="0"/>
              </a:rPr>
              <a:t>Bois massif, frêne, chêne, châtaigner …</a:t>
            </a:r>
          </a:p>
          <a:p>
            <a:pPr marL="72000"/>
            <a:endParaRPr lang="fr-FR" sz="1600" dirty="0">
              <a:cs typeface="Arial" panose="020B0604020202020204" pitchFamily="34" charset="0"/>
            </a:endParaRPr>
          </a:p>
          <a:p>
            <a:pPr marL="72000"/>
            <a:r>
              <a:rPr lang="fr-FR" sz="1600" b="1" dirty="0">
                <a:cs typeface="Arial" panose="020B0604020202020204" pitchFamily="34" charset="0"/>
              </a:rPr>
              <a:t>Les dimensions finies : </a:t>
            </a:r>
            <a:r>
              <a:rPr lang="fr-FR" sz="1600" dirty="0">
                <a:cs typeface="Arial" panose="020B0604020202020204" pitchFamily="34" charset="0"/>
              </a:rPr>
              <a:t>Celles indiquées sur le plan</a:t>
            </a:r>
          </a:p>
          <a:p>
            <a:pPr marL="72000"/>
            <a:endParaRPr lang="fr-FR" sz="1600" dirty="0">
              <a:cs typeface="Arial" panose="020B0604020202020204" pitchFamily="34" charset="0"/>
            </a:endParaRPr>
          </a:p>
          <a:p>
            <a:pPr marL="72000"/>
            <a:r>
              <a:rPr lang="fr-FR" sz="1600" b="1" dirty="0">
                <a:cs typeface="Arial" panose="020B0604020202020204" pitchFamily="34" charset="0"/>
              </a:rPr>
              <a:t>Les dimensions majorées : </a:t>
            </a:r>
            <a:r>
              <a:rPr lang="fr-FR" sz="1600" dirty="0">
                <a:cs typeface="Arial" panose="020B0604020202020204" pitchFamily="34" charset="0"/>
              </a:rPr>
              <a:t>+50 en longueur, +5 en largeur, +5 en épaisseur</a:t>
            </a:r>
          </a:p>
        </p:txBody>
      </p:sp>
      <p:sp>
        <p:nvSpPr>
          <p:cNvPr id="18" name="Rectangle 17"/>
          <p:cNvSpPr/>
          <p:nvPr/>
        </p:nvSpPr>
        <p:spPr>
          <a:xfrm>
            <a:off x="179676" y="1398670"/>
            <a:ext cx="3763202" cy="386701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b="1" dirty="0">
              <a:cs typeface="Arial" panose="020B0604020202020204" pitchFamily="34" charset="0"/>
            </a:endParaRPr>
          </a:p>
          <a:p>
            <a:pPr marL="72000" algn="ctr"/>
            <a:r>
              <a:rPr lang="fr-FR" b="1" dirty="0">
                <a:cs typeface="Arial" panose="020B0604020202020204" pitchFamily="34" charset="0"/>
              </a:rPr>
              <a:t> Remplir la feuille de débit </a:t>
            </a:r>
          </a:p>
          <a:p>
            <a:pPr marL="72000" algn="ctr"/>
            <a:endParaRPr lang="fr-FR" sz="1600" b="1" dirty="0">
              <a:cs typeface="Arial" panose="020B0604020202020204" pitchFamily="34" charset="0"/>
            </a:endParaRPr>
          </a:p>
          <a:p>
            <a:pPr marL="72000"/>
            <a:r>
              <a:rPr lang="fr-FR" sz="1600" dirty="0">
                <a:cs typeface="Arial" panose="020B0604020202020204" pitchFamily="34" charset="0"/>
              </a:rPr>
              <a:t>A l’aide du plan, remplir cette feuille de débit en indiquant un repère différent entre les montants et les traverses.</a:t>
            </a:r>
          </a:p>
          <a:p>
            <a:pPr marL="72000"/>
            <a:endParaRPr lang="fr-FR" sz="1600" dirty="0">
              <a:cs typeface="Arial" panose="020B0604020202020204" pitchFamily="34" charset="0"/>
            </a:endParaRPr>
          </a:p>
          <a:p>
            <a:pPr marL="72000"/>
            <a:r>
              <a:rPr lang="fr-FR" sz="1600" dirty="0">
                <a:cs typeface="Arial" panose="020B0604020202020204" pitchFamily="34" charset="0"/>
              </a:rPr>
              <a:t>Grouper les éléments entre eux si les longueurs, largeurs et épaisseurs sont identiques.</a:t>
            </a:r>
          </a:p>
          <a:p>
            <a:pPr marL="72000"/>
            <a:endParaRPr lang="fr-FR" sz="1600" dirty="0">
              <a:cs typeface="Arial" panose="020B0604020202020204" pitchFamily="34" charset="0"/>
            </a:endParaRPr>
          </a:p>
          <a:p>
            <a:pPr marL="72000"/>
            <a:r>
              <a:rPr lang="fr-FR" sz="1600" dirty="0">
                <a:cs typeface="Arial" panose="020B0604020202020204" pitchFamily="34" charset="0"/>
              </a:rPr>
              <a:t>Ajouter les cotes majorées pour la découpe aux machines.</a:t>
            </a:r>
            <a:endParaRPr lang="fr-FR" sz="1600" b="1" dirty="0">
              <a:cs typeface="Arial" panose="020B0604020202020204" pitchFamily="34" charset="0"/>
            </a:endParaRPr>
          </a:p>
        </p:txBody>
      </p:sp>
      <p:sp>
        <p:nvSpPr>
          <p:cNvPr id="19" name="Rectangle 18"/>
          <p:cNvSpPr/>
          <p:nvPr/>
        </p:nvSpPr>
        <p:spPr>
          <a:xfrm>
            <a:off x="11213630" y="1390648"/>
            <a:ext cx="3726044" cy="387503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nSpc>
                <a:spcPct val="200000"/>
              </a:lnSpc>
            </a:pPr>
            <a:r>
              <a:rPr lang="fr-FR" sz="1600" dirty="0">
                <a:cs typeface="Arial" panose="020B0604020202020204" pitchFamily="34" charset="0"/>
              </a:rPr>
              <a:t>Nom : 		……………………… </a:t>
            </a:r>
          </a:p>
          <a:p>
            <a:pPr>
              <a:lnSpc>
                <a:spcPct val="200000"/>
              </a:lnSpc>
            </a:pPr>
            <a:r>
              <a:rPr lang="fr-FR" sz="1600" dirty="0">
                <a:cs typeface="Arial" panose="020B0604020202020204" pitchFamily="34" charset="0"/>
              </a:rPr>
              <a:t>Prénom : 		………………………</a:t>
            </a:r>
          </a:p>
          <a:p>
            <a:pPr>
              <a:lnSpc>
                <a:spcPct val="200000"/>
              </a:lnSpc>
            </a:pPr>
            <a:r>
              <a:rPr lang="fr-FR" sz="1600" dirty="0">
                <a:cs typeface="Arial" panose="020B0604020202020204" pitchFamily="34" charset="0"/>
              </a:rPr>
              <a:t>Classe : 		………………………</a:t>
            </a:r>
          </a:p>
          <a:p>
            <a:pPr>
              <a:lnSpc>
                <a:spcPct val="200000"/>
              </a:lnSpc>
            </a:pPr>
            <a:r>
              <a:rPr lang="fr-FR" sz="1600" dirty="0">
                <a:cs typeface="Arial" panose="020B0604020202020204" pitchFamily="34" charset="0"/>
              </a:rPr>
              <a:t>Note : 		…………………../20</a:t>
            </a:r>
          </a:p>
          <a:p>
            <a:pPr>
              <a:lnSpc>
                <a:spcPct val="200000"/>
              </a:lnSpc>
            </a:pPr>
            <a:endParaRPr lang="fr-FR" sz="16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8" name="Rectangle 7"/>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Correction : La feuille de débit</a:t>
            </a:r>
          </a:p>
        </p:txBody>
      </p:sp>
      <p:graphicFrame>
        <p:nvGraphicFramePr>
          <p:cNvPr id="11" name="Table 10">
            <a:extLst>
              <a:ext uri="{FF2B5EF4-FFF2-40B4-BE49-F238E27FC236}">
                <a16:creationId xmlns:a16="http://schemas.microsoft.com/office/drawing/2014/main" id="{6895ADAD-F51E-42FB-AA98-E082422EFEAD}"/>
              </a:ext>
            </a:extLst>
          </p:cNvPr>
          <p:cNvGraphicFramePr>
            <a:graphicFrameLocks noGrp="1"/>
          </p:cNvGraphicFramePr>
          <p:nvPr>
            <p:extLst/>
          </p:nvPr>
        </p:nvGraphicFramePr>
        <p:xfrm>
          <a:off x="179676" y="5417444"/>
          <a:ext cx="14775770" cy="5202435"/>
        </p:xfrm>
        <a:graphic>
          <a:graphicData uri="http://schemas.openxmlformats.org/drawingml/2006/table">
            <a:tbl>
              <a:tblPr firstRow="1" bandRow="1">
                <a:effectLst/>
                <a:tableStyleId>{5940675A-B579-460E-94D1-54222C63F5DA}</a:tableStyleId>
              </a:tblPr>
              <a:tblGrid>
                <a:gridCol w="1477577">
                  <a:extLst>
                    <a:ext uri="{9D8B030D-6E8A-4147-A177-3AD203B41FA5}">
                      <a16:colId xmlns:a16="http://schemas.microsoft.com/office/drawing/2014/main" val="187150873"/>
                    </a:ext>
                  </a:extLst>
                </a:gridCol>
                <a:gridCol w="1477577">
                  <a:extLst>
                    <a:ext uri="{9D8B030D-6E8A-4147-A177-3AD203B41FA5}">
                      <a16:colId xmlns:a16="http://schemas.microsoft.com/office/drawing/2014/main" val="1209721339"/>
                    </a:ext>
                  </a:extLst>
                </a:gridCol>
                <a:gridCol w="1477577">
                  <a:extLst>
                    <a:ext uri="{9D8B030D-6E8A-4147-A177-3AD203B41FA5}">
                      <a16:colId xmlns:a16="http://schemas.microsoft.com/office/drawing/2014/main" val="162324528"/>
                    </a:ext>
                  </a:extLst>
                </a:gridCol>
                <a:gridCol w="1477577">
                  <a:extLst>
                    <a:ext uri="{9D8B030D-6E8A-4147-A177-3AD203B41FA5}">
                      <a16:colId xmlns:a16="http://schemas.microsoft.com/office/drawing/2014/main" val="903695711"/>
                    </a:ext>
                  </a:extLst>
                </a:gridCol>
                <a:gridCol w="1477577">
                  <a:extLst>
                    <a:ext uri="{9D8B030D-6E8A-4147-A177-3AD203B41FA5}">
                      <a16:colId xmlns:a16="http://schemas.microsoft.com/office/drawing/2014/main" val="401433737"/>
                    </a:ext>
                  </a:extLst>
                </a:gridCol>
                <a:gridCol w="1477577">
                  <a:extLst>
                    <a:ext uri="{9D8B030D-6E8A-4147-A177-3AD203B41FA5}">
                      <a16:colId xmlns:a16="http://schemas.microsoft.com/office/drawing/2014/main" val="1616956812"/>
                    </a:ext>
                  </a:extLst>
                </a:gridCol>
                <a:gridCol w="1477577">
                  <a:extLst>
                    <a:ext uri="{9D8B030D-6E8A-4147-A177-3AD203B41FA5}">
                      <a16:colId xmlns:a16="http://schemas.microsoft.com/office/drawing/2014/main" val="2884985826"/>
                    </a:ext>
                  </a:extLst>
                </a:gridCol>
                <a:gridCol w="1477577">
                  <a:extLst>
                    <a:ext uri="{9D8B030D-6E8A-4147-A177-3AD203B41FA5}">
                      <a16:colId xmlns:a16="http://schemas.microsoft.com/office/drawing/2014/main" val="2944062975"/>
                    </a:ext>
                  </a:extLst>
                </a:gridCol>
                <a:gridCol w="1477577">
                  <a:extLst>
                    <a:ext uri="{9D8B030D-6E8A-4147-A177-3AD203B41FA5}">
                      <a16:colId xmlns:a16="http://schemas.microsoft.com/office/drawing/2014/main" val="1865196824"/>
                    </a:ext>
                  </a:extLst>
                </a:gridCol>
                <a:gridCol w="1477577">
                  <a:extLst>
                    <a:ext uri="{9D8B030D-6E8A-4147-A177-3AD203B41FA5}">
                      <a16:colId xmlns:a16="http://schemas.microsoft.com/office/drawing/2014/main" val="401759116"/>
                    </a:ext>
                  </a:extLst>
                </a:gridCol>
              </a:tblGrid>
              <a:tr h="882523">
                <a:tc rowSpan="2">
                  <a:txBody>
                    <a:bodyPr/>
                    <a:lstStyle/>
                    <a:p>
                      <a:pPr algn="ctr"/>
                      <a:r>
                        <a:rPr lang="fr-FR" sz="1600" dirty="0"/>
                        <a:t>Repère</a:t>
                      </a:r>
                    </a:p>
                  </a:txBody>
                  <a:tcPr marL="113395" marR="113395" marT="56698" marB="56698" anchor="ctr">
                    <a:solidFill>
                      <a:schemeClr val="bg2"/>
                    </a:solidFill>
                  </a:tcPr>
                </a:tc>
                <a:tc rowSpan="2">
                  <a:txBody>
                    <a:bodyPr/>
                    <a:lstStyle/>
                    <a:p>
                      <a:pPr algn="ctr"/>
                      <a:r>
                        <a:rPr lang="fr-FR" sz="1600" dirty="0"/>
                        <a:t>Désignation</a:t>
                      </a:r>
                    </a:p>
                  </a:txBody>
                  <a:tcPr marL="113395" marR="113395" marT="56698" marB="56698" anchor="ctr">
                    <a:solidFill>
                      <a:schemeClr val="bg2"/>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t>Quantité</a:t>
                      </a:r>
                    </a:p>
                  </a:txBody>
                  <a:tcPr marL="113395" marR="113395" marT="56698" marB="56698" anchor="ctr">
                    <a:solidFill>
                      <a:schemeClr val="bg2"/>
                    </a:solidFill>
                  </a:tcPr>
                </a:tc>
                <a:tc rowSpan="2">
                  <a:txBody>
                    <a:bodyPr/>
                    <a:lstStyle/>
                    <a:p>
                      <a:pPr algn="ctr"/>
                      <a:r>
                        <a:rPr lang="fr-FR" sz="1600" dirty="0"/>
                        <a:t>Matière</a:t>
                      </a:r>
                    </a:p>
                    <a:p>
                      <a:pPr algn="ctr"/>
                      <a:endParaRPr lang="fr-FR" sz="1600" dirty="0"/>
                    </a:p>
                    <a:p>
                      <a:pPr algn="ctr"/>
                      <a:r>
                        <a:rPr lang="fr-FR" sz="1600" dirty="0"/>
                        <a:t>Ou essence</a:t>
                      </a:r>
                    </a:p>
                  </a:txBody>
                  <a:tcPr marL="113395" marR="113395" marT="56698" marB="56698" anchor="ctr">
                    <a:solidFill>
                      <a:schemeClr val="bg2"/>
                    </a:solidFill>
                  </a:tcPr>
                </a:tc>
                <a:tc gridSpan="3">
                  <a:txBody>
                    <a:bodyPr/>
                    <a:lstStyle/>
                    <a:p>
                      <a:pPr algn="ctr"/>
                      <a:r>
                        <a:rPr lang="fr-FR" sz="1600" dirty="0"/>
                        <a:t>Dimensions finies </a:t>
                      </a:r>
                    </a:p>
                    <a:p>
                      <a:pPr algn="ctr"/>
                      <a:r>
                        <a:rPr lang="fr-FR" sz="1600" dirty="0"/>
                        <a:t>(Aux</a:t>
                      </a:r>
                      <a:r>
                        <a:rPr lang="fr-FR" sz="1600" baseline="0" dirty="0"/>
                        <a:t> cotes du plan)</a:t>
                      </a:r>
                      <a:endParaRPr lang="fr-FR" sz="1600" dirty="0"/>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tc gridSpan="3">
                  <a:txBody>
                    <a:bodyPr/>
                    <a:lstStyle/>
                    <a:p>
                      <a:pPr algn="ctr"/>
                      <a:r>
                        <a:rPr lang="fr-FR" sz="1600" dirty="0"/>
                        <a:t>Dimensions majorées ou brutes</a:t>
                      </a:r>
                    </a:p>
                    <a:p>
                      <a:pPr algn="ctr"/>
                      <a:r>
                        <a:rPr lang="fr-FR" sz="1600" dirty="0"/>
                        <a:t>(avec surcotes)</a:t>
                      </a:r>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751918690"/>
                  </a:ext>
                </a:extLst>
              </a:tr>
              <a:tr h="832456">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600" dirty="0"/>
                        <a:t>Longueur</a:t>
                      </a:r>
                    </a:p>
                  </a:txBody>
                  <a:tcPr marL="113395" marR="113395" marT="56698" marB="56698" anchor="ctr">
                    <a:solidFill>
                      <a:schemeClr val="bg2"/>
                    </a:solidFill>
                  </a:tcPr>
                </a:tc>
                <a:tc>
                  <a:txBody>
                    <a:bodyPr/>
                    <a:lstStyle/>
                    <a:p>
                      <a:pPr algn="ctr"/>
                      <a:r>
                        <a:rPr lang="fr-FR" sz="1600" dirty="0"/>
                        <a:t>Largeur</a:t>
                      </a:r>
                    </a:p>
                  </a:txBody>
                  <a:tcPr marL="113395" marR="113395" marT="56698" marB="56698" anchor="ctr">
                    <a:solidFill>
                      <a:schemeClr val="bg2"/>
                    </a:solidFill>
                  </a:tcPr>
                </a:tc>
                <a:tc>
                  <a:txBody>
                    <a:bodyPr/>
                    <a:lstStyle/>
                    <a:p>
                      <a:pPr algn="ctr"/>
                      <a:r>
                        <a:rPr lang="fr-FR" sz="1600" dirty="0"/>
                        <a:t>Epaisseur</a:t>
                      </a:r>
                    </a:p>
                  </a:txBody>
                  <a:tcPr marL="113395" marR="113395" marT="56698" marB="56698" anchor="ctr">
                    <a:solidFill>
                      <a:schemeClr val="bg2"/>
                    </a:solidFill>
                  </a:tcPr>
                </a:tc>
                <a:tc>
                  <a:txBody>
                    <a:bodyPr/>
                    <a:lstStyle/>
                    <a:p>
                      <a:pPr algn="ctr"/>
                      <a:r>
                        <a:rPr lang="fr-FR" sz="1600" dirty="0"/>
                        <a:t>Longueur</a:t>
                      </a:r>
                    </a:p>
                  </a:txBody>
                  <a:tcPr marL="113395" marR="113395" marT="56698" marB="56698" anchor="ctr">
                    <a:solidFill>
                      <a:schemeClr val="bg2"/>
                    </a:solidFill>
                  </a:tcPr>
                </a:tc>
                <a:tc>
                  <a:txBody>
                    <a:bodyPr/>
                    <a:lstStyle/>
                    <a:p>
                      <a:pPr algn="ctr"/>
                      <a:r>
                        <a:rPr lang="fr-FR" sz="1600" dirty="0"/>
                        <a:t>Largeur</a:t>
                      </a:r>
                    </a:p>
                  </a:txBody>
                  <a:tcPr marL="113395" marR="113395" marT="56698" marB="56698" anchor="ctr">
                    <a:solidFill>
                      <a:schemeClr val="bg2"/>
                    </a:solidFill>
                  </a:tcPr>
                </a:tc>
                <a:tc>
                  <a:txBody>
                    <a:bodyPr/>
                    <a:lstStyle/>
                    <a:p>
                      <a:pPr algn="ctr"/>
                      <a:r>
                        <a:rPr lang="fr-FR" sz="1600" dirty="0"/>
                        <a:t>Epaisseur</a:t>
                      </a:r>
                    </a:p>
                  </a:txBody>
                  <a:tcPr marL="113395" marR="113395" marT="56698" marB="56698" anchor="ctr">
                    <a:solidFill>
                      <a:schemeClr val="bg2"/>
                    </a:solidFill>
                  </a:tcPr>
                </a:tc>
                <a:extLst>
                  <a:ext uri="{0D108BD9-81ED-4DB2-BD59-A6C34878D82A}">
                    <a16:rowId xmlns:a16="http://schemas.microsoft.com/office/drawing/2014/main" val="2202644115"/>
                  </a:ext>
                </a:extLst>
              </a:tr>
              <a:tr h="435932">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4148364327"/>
                  </a:ext>
                </a:extLst>
              </a:tr>
              <a:tr h="435932">
                <a:tc>
                  <a:txBody>
                    <a:bodyPr/>
                    <a:lstStyle/>
                    <a:p>
                      <a:pPr algn="ctr"/>
                      <a:endParaRPr lang="fr-FR" sz="160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3205966628"/>
                  </a:ext>
                </a:extLst>
              </a:tr>
              <a:tr h="435932">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821861683"/>
                  </a:ext>
                </a:extLst>
              </a:tr>
              <a:tr h="435932">
                <a:tc>
                  <a:txBody>
                    <a:bodyPr/>
                    <a:lstStyle/>
                    <a:p>
                      <a:pPr algn="ctr"/>
                      <a:endParaRPr lang="fr-FR" sz="160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2198307717"/>
                  </a:ext>
                </a:extLst>
              </a:tr>
              <a:tr h="435932">
                <a:tc>
                  <a:txBody>
                    <a:bodyPr/>
                    <a:lstStyle/>
                    <a:p>
                      <a:pPr algn="ctr"/>
                      <a:endParaRPr lang="fr-FR" sz="160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1446045739"/>
                  </a:ext>
                </a:extLst>
              </a:tr>
              <a:tr h="435932">
                <a:tc>
                  <a:txBody>
                    <a:bodyPr/>
                    <a:lstStyle/>
                    <a:p>
                      <a:pPr algn="ctr"/>
                      <a:endParaRPr lang="fr-FR" sz="160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3999794973"/>
                  </a:ext>
                </a:extLst>
              </a:tr>
              <a:tr h="435932">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112883267"/>
                  </a:ext>
                </a:extLst>
              </a:tr>
              <a:tr h="435932">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3907291957"/>
                  </a:ext>
                </a:extLst>
              </a:tr>
            </a:tbl>
          </a:graphicData>
        </a:graphic>
      </p:graphicFrame>
      <p:cxnSp>
        <p:nvCxnSpPr>
          <p:cNvPr id="12" name="Straight Connector 11">
            <a:extLst>
              <a:ext uri="{FF2B5EF4-FFF2-40B4-BE49-F238E27FC236}">
                <a16:creationId xmlns:a16="http://schemas.microsoft.com/office/drawing/2014/main" id="{A5C65326-4F74-44D4-82E3-956C681F2FA2}"/>
              </a:ext>
            </a:extLst>
          </p:cNvPr>
          <p:cNvCxnSpPr>
            <a:cxnSpLocks/>
          </p:cNvCxnSpPr>
          <p:nvPr/>
        </p:nvCxnSpPr>
        <p:spPr>
          <a:xfrm>
            <a:off x="6102218" y="5406231"/>
            <a:ext cx="0" cy="5220002"/>
          </a:xfrm>
          <a:prstGeom prst="line">
            <a:avLst/>
          </a:prstGeom>
          <a:ln w="38100"/>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870667AA-EF39-478E-ADF9-1B9CD21CF0F8}"/>
              </a:ext>
            </a:extLst>
          </p:cNvPr>
          <p:cNvCxnSpPr>
            <a:cxnSpLocks/>
          </p:cNvCxnSpPr>
          <p:nvPr/>
        </p:nvCxnSpPr>
        <p:spPr>
          <a:xfrm>
            <a:off x="10517658" y="5417444"/>
            <a:ext cx="0" cy="5202439"/>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439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matériaux composites bois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949088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t>La région a lancé un projet pour équiper les élèves de supports pour ordinateurs portables, afin d’améliorer les conditions de travail des élèves. </a:t>
            </a:r>
          </a:p>
          <a:p>
            <a:pPr marL="72000"/>
            <a:endParaRPr lang="fr-FR" sz="1600" dirty="0"/>
          </a:p>
          <a:p>
            <a:pPr marL="72000"/>
            <a:r>
              <a:rPr lang="fr-FR" sz="1600" dirty="0"/>
              <a:t>Ces supports doivent être fonctionnels, robustes, esthétiques. Ce projet permet aux élèves de mettre en pratique leurs compétences en menuiserie et en conception technique, tout en contribuant à un besoin concret.</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Afin de répondre aux besoins de la fête organisée par la mairie vous devez réaliser des dessous de plat en chêne massif. </a:t>
            </a:r>
          </a:p>
          <a:p>
            <a:pPr marL="72000"/>
            <a:endParaRPr lang="fr-FR" sz="1600" dirty="0">
              <a:cs typeface="Arial" panose="020B0604020202020204" pitchFamily="34" charset="0"/>
            </a:endParaRPr>
          </a:p>
          <a:p>
            <a:pPr marL="72000"/>
            <a:r>
              <a:rPr lang="fr-FR" sz="1600" dirty="0">
                <a:cs typeface="Arial" panose="020B0604020202020204" pitchFamily="34" charset="0"/>
              </a:rPr>
              <a:t>Soucieux de la durabilité et de l'origine du bois, il souhaite que le menuisier détaille les dates d’abattage des arbres utilisés pour garantir la qualité et la stabilité de l'ouvrage dans le temps. </a:t>
            </a:r>
          </a:p>
          <a:p>
            <a:pPr marL="72000"/>
            <a:endParaRPr lang="fr-FR" sz="1600" dirty="0">
              <a:cs typeface="Arial" panose="020B0604020202020204" pitchFamily="34" charset="0"/>
            </a:endParaRPr>
          </a:p>
          <a:p>
            <a:pPr marL="72000"/>
            <a:r>
              <a:rPr lang="fr-FR" sz="1600" dirty="0">
                <a:cs typeface="Arial" panose="020B0604020202020204" pitchFamily="34" charset="0"/>
              </a:rPr>
              <a:t>Dans ce contexte, le menuisier doit faire preuve d’une expertise pointue pour déterminer l’arbre et les parties de la bille qui conviennent le mieux d’utiliser.</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sélectionner les parties d’une bille utile à la menuiserie</a:t>
            </a:r>
          </a:p>
          <a:p>
            <a:pPr marL="72000"/>
            <a:endParaRPr lang="fr-FR" sz="1600" dirty="0">
              <a:cs typeface="Arial" panose="020B0604020202020204" pitchFamily="34" charset="0"/>
            </a:endParaRPr>
          </a:p>
          <a:p>
            <a:pPr marL="72000"/>
            <a:r>
              <a:rPr lang="fr-FR" sz="1600" dirty="0">
                <a:cs typeface="Arial" panose="020B0604020202020204" pitchFamily="34" charset="0"/>
              </a:rPr>
              <a:t>De déterminer les dates d’abatage recommandées en fonction de la famille d’arbres</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spTree>
    <p:extLst>
      <p:ext uri="{BB962C8B-B14F-4D97-AF65-F5344CB8AC3E}">
        <p14:creationId xmlns:p14="http://schemas.microsoft.com/office/powerpoint/2010/main" val="4285620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b="1" dirty="0">
                <a:cs typeface="Arial" panose="020B0604020202020204" pitchFamily="34" charset="0"/>
              </a:rPr>
              <a:t>Les deux grandes familles d’arbres</a:t>
            </a:r>
          </a:p>
          <a:p>
            <a:pPr marL="72000"/>
            <a:endParaRPr lang="fr-FR" sz="1600" dirty="0">
              <a:cs typeface="Arial" panose="020B0604020202020204" pitchFamily="34" charset="0"/>
            </a:endParaRPr>
          </a:p>
          <a:p>
            <a:pPr marL="72000"/>
            <a:r>
              <a:rPr lang="fr-FR" sz="1600" dirty="0">
                <a:cs typeface="Arial" panose="020B0604020202020204" pitchFamily="34" charset="0"/>
              </a:rPr>
              <a:t>Il existe deux grandes catégories d'arbres :</a:t>
            </a:r>
          </a:p>
          <a:p>
            <a:pPr marL="72000"/>
            <a:endParaRPr lang="fr-FR" sz="1600" dirty="0">
              <a:cs typeface="Arial" panose="020B0604020202020204" pitchFamily="34" charset="0"/>
            </a:endParaRPr>
          </a:p>
          <a:p>
            <a:pPr marL="72000"/>
            <a:r>
              <a:rPr lang="fr-FR" sz="1600" b="1" dirty="0">
                <a:cs typeface="Arial" panose="020B0604020202020204" pitchFamily="34" charset="0"/>
              </a:rPr>
              <a:t>Les feuillus et les résineux.</a:t>
            </a:r>
          </a:p>
          <a:p>
            <a:pPr marL="72000"/>
            <a:endParaRPr lang="fr-FR" sz="1600" b="1" dirty="0">
              <a:cs typeface="Arial" panose="020B0604020202020204" pitchFamily="34" charset="0"/>
            </a:endParaRPr>
          </a:p>
          <a:p>
            <a:pPr marL="72000"/>
            <a:r>
              <a:rPr lang="fr-FR" sz="1600" b="1" dirty="0">
                <a:cs typeface="Arial" panose="020B0604020202020204" pitchFamily="34" charset="0"/>
              </a:rPr>
              <a:t>Les feuillus </a:t>
            </a:r>
            <a:r>
              <a:rPr lang="fr-FR" sz="1600" dirty="0">
                <a:cs typeface="Arial" panose="020B0604020202020204" pitchFamily="34" charset="0"/>
              </a:rPr>
              <a:t>possèdent des feuilles qu'ils perdent généralement à partir automne, on les appelle des arbres à feuilles caduques. Les essences de feuillus comprennent des bois tels que le chêne, le hêtre, le frêne, et le merisier. Ces bois, souvent durs et denses, sont privilégiés en menuiserie pour leur résistance et leur durabilité, ce qui en fait d'excellents choix pour le mobilier, les parquets, et les escaliers.</a:t>
            </a:r>
          </a:p>
          <a:p>
            <a:pPr marL="72000"/>
            <a:endParaRPr lang="fr-FR" sz="1600" dirty="0">
              <a:cs typeface="Arial" panose="020B0604020202020204" pitchFamily="34" charset="0"/>
            </a:endParaRPr>
          </a:p>
          <a:p>
            <a:pPr marL="72000"/>
            <a:r>
              <a:rPr lang="fr-FR" sz="1600" b="1" dirty="0">
                <a:cs typeface="Arial" panose="020B0604020202020204" pitchFamily="34" charset="0"/>
              </a:rPr>
              <a:t>Les résineux</a:t>
            </a:r>
            <a:r>
              <a:rPr lang="fr-FR" sz="1600" dirty="0">
                <a:cs typeface="Arial" panose="020B0604020202020204" pitchFamily="34" charset="0"/>
              </a:rPr>
              <a:t>, également appelés conifères, produisent des cônes (les pommes de pin). Ils ont des « feuilles » sous forme d’aiguilles qu'ils conservent toute l'année, ce sont donc des arbres à feuillage persistant. Les principales essences de résineux utilisées en menuiserie incluent le pin, l’épicéa et le sapin. Moins denses que les feuillus, ils sont faciles à travailler et largement employés pour les charpentes, le lambris, les pergolas et d'autres éléments de construction.</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cs typeface="Arial" panose="020B0604020202020204" pitchFamily="34" charset="0"/>
              </a:rPr>
              <a:t>Les dates d’abatage</a:t>
            </a:r>
          </a:p>
          <a:p>
            <a:endParaRPr lang="fr-FR" sz="1600" dirty="0">
              <a:cs typeface="Arial" panose="020B0604020202020204" pitchFamily="34" charset="0"/>
            </a:endParaRPr>
          </a:p>
          <a:p>
            <a:r>
              <a:rPr lang="fr-FR" sz="1600" dirty="0">
                <a:cs typeface="Arial" panose="020B0604020202020204" pitchFamily="34" charset="0"/>
              </a:rPr>
              <a:t> </a:t>
            </a:r>
          </a:p>
          <a:p>
            <a:r>
              <a:rPr lang="fr-FR" sz="1600" b="1" dirty="0">
                <a:cs typeface="Arial" panose="020B0604020202020204" pitchFamily="34" charset="0"/>
              </a:rPr>
              <a:t>L’abattage des feuillus </a:t>
            </a:r>
            <a:r>
              <a:rPr lang="fr-FR" sz="1600" dirty="0">
                <a:cs typeface="Arial" panose="020B0604020202020204" pitchFamily="34" charset="0"/>
              </a:rPr>
              <a:t>se fait généralement en automne ou en hiver, lorsque la sève est descendue. Le bois abattu à cette période présente plusieurs avantages : il est moins vulnérable aux attaques d’insectes et de champignons, car la teneur en sucre dans la sève est plus faible, ce qui réduit son attractivité pour les nuisibles. De plus, la teneur en eau est moindre, permettant de réduire les coûts de séchage et de transport. </a:t>
            </a:r>
          </a:p>
          <a:p>
            <a:endParaRPr lang="fr-FR" sz="1600" dirty="0">
              <a:cs typeface="Arial" panose="020B0604020202020204" pitchFamily="34" charset="0"/>
            </a:endParaRPr>
          </a:p>
          <a:p>
            <a:r>
              <a:rPr lang="fr-FR" sz="1600" dirty="0">
                <a:cs typeface="Arial" panose="020B0604020202020204" pitchFamily="34" charset="0"/>
              </a:rPr>
              <a:t>    </a:t>
            </a:r>
            <a:r>
              <a:rPr lang="fr-FR" sz="1600" b="1" dirty="0">
                <a:cs typeface="Arial" panose="020B0604020202020204" pitchFamily="34" charset="0"/>
              </a:rPr>
              <a:t>L’abattage des résineux </a:t>
            </a:r>
            <a:r>
              <a:rPr lang="fr-FR" sz="1600" dirty="0">
                <a:cs typeface="Arial" panose="020B0604020202020204" pitchFamily="34" charset="0"/>
              </a:rPr>
              <a:t>dépend des conditions d’accessibilité, comme la présence de neige ou la saison des pluies, car ces éléments peuvent affecter le transport dans les forêts de montagne où les résineux sont fréquents. Contrairement aux feuillus, les résineux nécessitent souvent des traitements avec des insecticides ou des fongicides pour résister aux attaques des insectes xylophages (qui se nourrissent de bois) et des champignons lignivores.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pic>
        <p:nvPicPr>
          <p:cNvPr id="9" name="Image 9">
            <a:extLst>
              <a:ext uri="{FF2B5EF4-FFF2-40B4-BE49-F238E27FC236}">
                <a16:creationId xmlns:a16="http://schemas.microsoft.com/office/drawing/2014/main" id="{28975481-448B-45A7-922A-778FF7381242}"/>
              </a:ext>
            </a:extLst>
          </p:cNvPr>
          <p:cNvPicPr>
            <a:picLocks noChangeAspect="1"/>
          </p:cNvPicPr>
          <p:nvPr/>
        </p:nvPicPr>
        <p:blipFill>
          <a:blip r:embed="rId2">
            <a:grayscl/>
          </a:blip>
          <a:stretch>
            <a:fillRect/>
          </a:stretch>
        </p:blipFill>
        <p:spPr>
          <a:xfrm>
            <a:off x="5000200" y="1246909"/>
            <a:ext cx="2546344" cy="3968674"/>
          </a:xfrm>
          <a:prstGeom prst="rect">
            <a:avLst/>
          </a:prstGeom>
        </p:spPr>
      </p:pic>
      <p:pic>
        <p:nvPicPr>
          <p:cNvPr id="10" name="Image 10">
            <a:extLst>
              <a:ext uri="{FF2B5EF4-FFF2-40B4-BE49-F238E27FC236}">
                <a16:creationId xmlns:a16="http://schemas.microsoft.com/office/drawing/2014/main" id="{E8255E3B-5826-47B1-9F34-612B22A4D743}"/>
              </a:ext>
            </a:extLst>
          </p:cNvPr>
          <p:cNvPicPr>
            <a:picLocks noChangeAspect="1"/>
          </p:cNvPicPr>
          <p:nvPr/>
        </p:nvPicPr>
        <p:blipFill>
          <a:blip r:embed="rId3">
            <a:grayscl/>
          </a:blip>
          <a:stretch>
            <a:fillRect/>
          </a:stretch>
        </p:blipFill>
        <p:spPr>
          <a:xfrm>
            <a:off x="5088053" y="5387824"/>
            <a:ext cx="2299506" cy="4336511"/>
          </a:xfrm>
          <a:prstGeom prst="rect">
            <a:avLst/>
          </a:prstGeom>
        </p:spPr>
      </p:pic>
      <p:cxnSp>
        <p:nvCxnSpPr>
          <p:cNvPr id="11" name="Connecteur droit 12">
            <a:extLst>
              <a:ext uri="{FF2B5EF4-FFF2-40B4-BE49-F238E27FC236}">
                <a16:creationId xmlns:a16="http://schemas.microsoft.com/office/drawing/2014/main" id="{150A6416-57EB-49B9-BB0A-17851EA08739}"/>
              </a:ext>
            </a:extLst>
          </p:cNvPr>
          <p:cNvCxnSpPr>
            <a:cxnSpLocks/>
            <a:stCxn id="17" idx="0"/>
            <a:endCxn id="17" idx="2"/>
          </p:cNvCxnSpPr>
          <p:nvPr/>
        </p:nvCxnSpPr>
        <p:spPr>
          <a:xfrm>
            <a:off x="7559675" y="179881"/>
            <a:ext cx="0" cy="10440000"/>
          </a:xfrm>
          <a:prstGeom prst="line">
            <a:avLst/>
          </a:prstGeom>
          <a:ln w="57150"/>
        </p:spPr>
        <p:style>
          <a:lnRef idx="3">
            <a:schemeClr val="dk1"/>
          </a:lnRef>
          <a:fillRef idx="0">
            <a:schemeClr val="dk1"/>
          </a:fillRef>
          <a:effectRef idx="2">
            <a:schemeClr val="dk1"/>
          </a:effectRef>
          <a:fontRef idx="minor">
            <a:schemeClr val="tx1"/>
          </a:fontRef>
        </p:style>
      </p:cxnSp>
      <p:pic>
        <p:nvPicPr>
          <p:cNvPr id="12" name="Image 15">
            <a:extLst>
              <a:ext uri="{FF2B5EF4-FFF2-40B4-BE49-F238E27FC236}">
                <a16:creationId xmlns:a16="http://schemas.microsoft.com/office/drawing/2014/main" id="{CDCE11F9-970B-4B97-B739-9E04AA563E94}"/>
              </a:ext>
            </a:extLst>
          </p:cNvPr>
          <p:cNvPicPr>
            <a:picLocks noChangeAspect="1"/>
          </p:cNvPicPr>
          <p:nvPr/>
        </p:nvPicPr>
        <p:blipFill>
          <a:blip r:embed="rId4">
            <a:grayscl/>
          </a:blip>
          <a:stretch>
            <a:fillRect/>
          </a:stretch>
        </p:blipFill>
        <p:spPr>
          <a:xfrm>
            <a:off x="7821892" y="1390649"/>
            <a:ext cx="2224518" cy="3937653"/>
          </a:xfrm>
          <a:prstGeom prst="rect">
            <a:avLst/>
          </a:prstGeom>
        </p:spPr>
      </p:pic>
      <p:pic>
        <p:nvPicPr>
          <p:cNvPr id="13" name="Image 16">
            <a:extLst>
              <a:ext uri="{FF2B5EF4-FFF2-40B4-BE49-F238E27FC236}">
                <a16:creationId xmlns:a16="http://schemas.microsoft.com/office/drawing/2014/main" id="{A2C7F6D9-CF26-472F-84B6-280F423FD52B}"/>
              </a:ext>
            </a:extLst>
          </p:cNvPr>
          <p:cNvPicPr>
            <a:picLocks noChangeAspect="1"/>
          </p:cNvPicPr>
          <p:nvPr/>
        </p:nvPicPr>
        <p:blipFill>
          <a:blip r:embed="rId5">
            <a:grayscl/>
          </a:blip>
          <a:stretch>
            <a:fillRect/>
          </a:stretch>
        </p:blipFill>
        <p:spPr>
          <a:xfrm>
            <a:off x="7821892" y="5387824"/>
            <a:ext cx="2103504" cy="4447737"/>
          </a:xfrm>
          <a:prstGeom prst="rect">
            <a:avLst/>
          </a:prstGeom>
        </p:spPr>
      </p:pic>
      <p:sp>
        <p:nvSpPr>
          <p:cNvPr id="14" name="Rectangle 13">
            <a:extLst>
              <a:ext uri="{FF2B5EF4-FFF2-40B4-BE49-F238E27FC236}">
                <a16:creationId xmlns:a16="http://schemas.microsoft.com/office/drawing/2014/main" id="{F430A173-CA77-491E-9BA0-C98B0E02636C}"/>
              </a:ext>
            </a:extLst>
          </p:cNvPr>
          <p:cNvSpPr/>
          <p:nvPr/>
        </p:nvSpPr>
        <p:spPr>
          <a:xfrm>
            <a:off x="4236219" y="2246927"/>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270" rtlCol="0" anchor="ctr"/>
          <a:lstStyle/>
          <a:p>
            <a:pPr algn="ctr"/>
            <a:r>
              <a:rPr lang="fr-FR" sz="3037" dirty="0"/>
              <a:t>Reconnaître un feuillu</a:t>
            </a:r>
          </a:p>
        </p:txBody>
      </p:sp>
      <p:sp>
        <p:nvSpPr>
          <p:cNvPr id="15" name="Rectangle 14">
            <a:extLst>
              <a:ext uri="{FF2B5EF4-FFF2-40B4-BE49-F238E27FC236}">
                <a16:creationId xmlns:a16="http://schemas.microsoft.com/office/drawing/2014/main" id="{4C2D5B34-A1FB-4019-80C8-BE33FF67B9DE}"/>
              </a:ext>
            </a:extLst>
          </p:cNvPr>
          <p:cNvSpPr/>
          <p:nvPr/>
        </p:nvSpPr>
        <p:spPr>
          <a:xfrm>
            <a:off x="10235515" y="2246926"/>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 rtlCol="0" anchor="ctr"/>
          <a:lstStyle/>
          <a:p>
            <a:pPr algn="ctr"/>
            <a:r>
              <a:rPr lang="fr-FR" sz="3037" dirty="0"/>
              <a:t>Reconnaitre un résineux</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Tree>
    <p:extLst>
      <p:ext uri="{BB962C8B-B14F-4D97-AF65-F5344CB8AC3E}">
        <p14:creationId xmlns:p14="http://schemas.microsoft.com/office/powerpoint/2010/main" val="3565131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L’Intelligence artificielle contre l’expertise humaine !</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5398890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1340</TotalTime>
  <Words>2449</Words>
  <Application>Microsoft Office PowerPoint</Application>
  <PresentationFormat>Custom</PresentationFormat>
  <Paragraphs>392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Comic Sans MS</vt:lpstr>
      <vt:lpstr>Courier New</vt:lpstr>
      <vt:lpstr>JetBrains Mono</vt:lpstr>
      <vt:lpstr>OpenDyslexic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Maison des thèmes Hadia</dc:creator>
  <cp:lastModifiedBy>Kevin Du Chevreuil</cp:lastModifiedBy>
  <cp:revision>775</cp:revision>
  <cp:lastPrinted>2024-10-27T15:54:24Z</cp:lastPrinted>
  <dcterms:created xsi:type="dcterms:W3CDTF">2024-10-21T13:12:09Z</dcterms:created>
  <dcterms:modified xsi:type="dcterms:W3CDTF">2025-02-09T22:27:12Z</dcterms:modified>
</cp:coreProperties>
</file>