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332" r:id="rId3"/>
    <p:sldId id="328" r:id="rId4"/>
    <p:sldId id="374" r:id="rId5"/>
    <p:sldId id="330" r:id="rId6"/>
    <p:sldId id="329" r:id="rId7"/>
    <p:sldId id="331" r:id="rId8"/>
    <p:sldId id="378" r:id="rId9"/>
    <p:sldId id="333" r:id="rId10"/>
    <p:sldId id="334" r:id="rId11"/>
    <p:sldId id="335" r:id="rId12"/>
    <p:sldId id="376" r:id="rId13"/>
    <p:sldId id="377" r:id="rId14"/>
    <p:sldId id="375" r:id="rId15"/>
    <p:sldId id="257" r:id="rId16"/>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7" d="100"/>
          <a:sy n="57" d="100"/>
        </p:scale>
        <p:origin x="936"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16/02/2025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16/02/2025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16/02/2025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16/02/2025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16/02/2025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16/02/2025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16/02/2025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16/02/2025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16/02/2025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1.xml"/><Relationship Id="rId5" Type="http://schemas.microsoft.com/office/2007/relationships/hdphoto" Target="../media/hdphoto4.wdp"/><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Fenêtres et volets</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2520-4207-4779-803E-0B79AAE451DD}"/>
              </a:ext>
            </a:extLst>
          </p:cNvPr>
          <p:cNvPicPr>
            <a:picLocks noChangeAspect="1"/>
          </p:cNvPicPr>
          <p:nvPr/>
        </p:nvPicPr>
        <p:blipFill>
          <a:blip r:embed="rId2"/>
          <a:stretch>
            <a:fillRect/>
          </a:stretch>
        </p:blipFill>
        <p:spPr>
          <a:xfrm>
            <a:off x="97002" y="1296353"/>
            <a:ext cx="14632442" cy="7916380"/>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31" name="Rectangle 30"/>
          <p:cNvSpPr/>
          <p:nvPr/>
        </p:nvSpPr>
        <p:spPr>
          <a:xfrm>
            <a:off x="11224211" y="5977468"/>
            <a:ext cx="3726045" cy="630224"/>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pic>
        <p:nvPicPr>
          <p:cNvPr id="2" name="Picture 1">
            <a:extLst>
              <a:ext uri="{FF2B5EF4-FFF2-40B4-BE49-F238E27FC236}">
                <a16:creationId xmlns:a16="http://schemas.microsoft.com/office/drawing/2014/main" id="{89EC8218-385B-4C88-A569-844193C09031}"/>
              </a:ext>
            </a:extLst>
          </p:cNvPr>
          <p:cNvPicPr>
            <a:picLocks noChangeAspect="1"/>
          </p:cNvPicPr>
          <p:nvPr/>
        </p:nvPicPr>
        <p:blipFill>
          <a:blip r:embed="rId5"/>
          <a:stretch>
            <a:fillRect/>
          </a:stretch>
        </p:blipFill>
        <p:spPr>
          <a:xfrm>
            <a:off x="11230562" y="6602662"/>
            <a:ext cx="3726044" cy="2333987"/>
          </a:xfrm>
          <a:prstGeom prst="rect">
            <a:avLst/>
          </a:prstGeom>
          <a:ln w="28575">
            <a:solidFill>
              <a:schemeClr val="tx1"/>
            </a:solidFill>
          </a:ln>
        </p:spPr>
      </p:pic>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393491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sz="1600" b="1" dirty="0">
                <a:cs typeface="Arial" panose="020B0604020202020204" pitchFamily="34" charset="0"/>
              </a:rPr>
              <a:t>Informations</a:t>
            </a: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 séparateurs (l’ensemble des éléments de l’ouvrage)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L’ouvrage se compose uniquement de contreplaqué</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Les panneaux ne nécessites pas de passages à la raboteuse, ils n’ont pas besoin d’être équarri</a:t>
            </a:r>
          </a:p>
        </p:txBody>
      </p:sp>
      <p:sp>
        <p:nvSpPr>
          <p:cNvPr id="18" name="Rectangle 17"/>
          <p:cNvSpPr/>
          <p:nvPr/>
        </p:nvSpPr>
        <p:spPr>
          <a:xfrm>
            <a:off x="179676" y="1398671"/>
            <a:ext cx="3763202" cy="271613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a:t>
            </a:r>
          </a:p>
          <a:p>
            <a:pPr marL="72000"/>
            <a:endParaRPr lang="fr-FR" sz="1600" dirty="0">
              <a:cs typeface="Arial" panose="020B0604020202020204" pitchFamily="34" charset="0"/>
            </a:endParaRPr>
          </a:p>
          <a:p>
            <a:pPr marL="72000"/>
            <a:r>
              <a:rPr lang="fr-FR" sz="1600" dirty="0">
                <a:cs typeface="Arial" panose="020B0604020202020204" pitchFamily="34" charset="0"/>
              </a:rPr>
              <a:t>Des éléments du tableau sont déjà prérempli </a:t>
            </a:r>
          </a:p>
          <a:p>
            <a:pPr marL="72000"/>
            <a:endParaRPr lang="fr-FR" sz="1600" dirty="0">
              <a:cs typeface="Arial" panose="020B0604020202020204" pitchFamily="34" charset="0"/>
            </a:endParaRPr>
          </a:p>
        </p:txBody>
      </p:sp>
      <p:sp>
        <p:nvSpPr>
          <p:cNvPr id="19" name="Rectangle 18"/>
          <p:cNvSpPr/>
          <p:nvPr/>
        </p:nvSpPr>
        <p:spPr>
          <a:xfrm>
            <a:off x="11213630" y="1390648"/>
            <a:ext cx="3726044" cy="272415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nSpc>
                <a:spcPct val="200000"/>
              </a:lnSpc>
            </a:pPr>
            <a:r>
              <a:rPr lang="fr-FR" sz="1600" dirty="0">
                <a:cs typeface="Arial" panose="020B0604020202020204" pitchFamily="34" charset="0"/>
              </a:rPr>
              <a:t>Nom : 			……………………… </a:t>
            </a:r>
          </a:p>
          <a:p>
            <a:pPr marL="72000">
              <a:lnSpc>
                <a:spcPct val="200000"/>
              </a:lnSpc>
            </a:pPr>
            <a:r>
              <a:rPr lang="fr-FR" sz="1600" dirty="0">
                <a:cs typeface="Arial" panose="020B0604020202020204" pitchFamily="34" charset="0"/>
              </a:rPr>
              <a:t>Prénom : 		………………………</a:t>
            </a:r>
          </a:p>
          <a:p>
            <a:pPr marL="72000">
              <a:lnSpc>
                <a:spcPct val="200000"/>
              </a:lnSpc>
            </a:pPr>
            <a:r>
              <a:rPr lang="fr-FR" sz="1600" dirty="0">
                <a:cs typeface="Arial" panose="020B0604020202020204" pitchFamily="34" charset="0"/>
              </a:rPr>
              <a:t>Classe : 			………………………</a:t>
            </a:r>
          </a:p>
          <a:p>
            <a:pPr marL="72000">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ext uri="{D42A27DB-BD31-4B8C-83A1-F6EECF244321}">
                <p14:modId xmlns:p14="http://schemas.microsoft.com/office/powerpoint/2010/main" val="1003266408"/>
              </p:ext>
            </p:extLst>
          </p:nvPr>
        </p:nvGraphicFramePr>
        <p:xfrm>
          <a:off x="179684" y="4266563"/>
          <a:ext cx="14759990" cy="6353321"/>
        </p:xfrm>
        <a:graphic>
          <a:graphicData uri="http://schemas.openxmlformats.org/drawingml/2006/table">
            <a:tbl>
              <a:tblPr firstRow="1" bandRow="1">
                <a:effectLst/>
                <a:tableStyleId>{5940675A-B579-460E-94D1-54222C63F5DA}</a:tableStyleId>
              </a:tblPr>
              <a:tblGrid>
                <a:gridCol w="2108570">
                  <a:extLst>
                    <a:ext uri="{9D8B030D-6E8A-4147-A177-3AD203B41FA5}">
                      <a16:colId xmlns:a16="http://schemas.microsoft.com/office/drawing/2014/main" val="187150873"/>
                    </a:ext>
                  </a:extLst>
                </a:gridCol>
                <a:gridCol w="2108570">
                  <a:extLst>
                    <a:ext uri="{9D8B030D-6E8A-4147-A177-3AD203B41FA5}">
                      <a16:colId xmlns:a16="http://schemas.microsoft.com/office/drawing/2014/main" val="1209721339"/>
                    </a:ext>
                  </a:extLst>
                </a:gridCol>
                <a:gridCol w="2108570">
                  <a:extLst>
                    <a:ext uri="{9D8B030D-6E8A-4147-A177-3AD203B41FA5}">
                      <a16:colId xmlns:a16="http://schemas.microsoft.com/office/drawing/2014/main" val="162324528"/>
                    </a:ext>
                  </a:extLst>
                </a:gridCol>
                <a:gridCol w="2108570">
                  <a:extLst>
                    <a:ext uri="{9D8B030D-6E8A-4147-A177-3AD203B41FA5}">
                      <a16:colId xmlns:a16="http://schemas.microsoft.com/office/drawing/2014/main" val="903695711"/>
                    </a:ext>
                  </a:extLst>
                </a:gridCol>
                <a:gridCol w="2108570">
                  <a:extLst>
                    <a:ext uri="{9D8B030D-6E8A-4147-A177-3AD203B41FA5}">
                      <a16:colId xmlns:a16="http://schemas.microsoft.com/office/drawing/2014/main" val="401433737"/>
                    </a:ext>
                  </a:extLst>
                </a:gridCol>
                <a:gridCol w="2108570">
                  <a:extLst>
                    <a:ext uri="{9D8B030D-6E8A-4147-A177-3AD203B41FA5}">
                      <a16:colId xmlns:a16="http://schemas.microsoft.com/office/drawing/2014/main" val="1616956812"/>
                    </a:ext>
                  </a:extLst>
                </a:gridCol>
                <a:gridCol w="2108570">
                  <a:extLst>
                    <a:ext uri="{9D8B030D-6E8A-4147-A177-3AD203B41FA5}">
                      <a16:colId xmlns:a16="http://schemas.microsoft.com/office/drawing/2014/main" val="2884985826"/>
                    </a:ext>
                  </a:extLst>
                </a:gridCol>
              </a:tblGrid>
              <a:tr h="1041761">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663945">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663945">
                <a:tc>
                  <a:txBody>
                    <a:bodyPr/>
                    <a:lstStyle/>
                    <a:p>
                      <a:pPr algn="ctr"/>
                      <a:r>
                        <a:rPr lang="fr-FR" sz="1600" dirty="0"/>
                        <a:t>101</a:t>
                      </a:r>
                    </a:p>
                  </a:txBody>
                  <a:tcPr marL="113395" marR="113395" marT="56698" marB="56698" anchor="ctr">
                    <a:solidFill>
                      <a:schemeClr val="bg1"/>
                    </a:solidFill>
                  </a:tcPr>
                </a:tc>
                <a:tc>
                  <a:txBody>
                    <a:bodyPr/>
                    <a:lstStyle/>
                    <a:p>
                      <a:pPr algn="ctr"/>
                      <a:r>
                        <a:rPr lang="fr-FR" sz="1600" dirty="0"/>
                        <a:t>Montants</a:t>
                      </a:r>
                    </a:p>
                  </a:txBody>
                  <a:tcPr marL="113395" marR="113395" marT="56698" marB="56698" anchor="ctr">
                    <a:solidFill>
                      <a:schemeClr val="bg1"/>
                    </a:solidFill>
                  </a:tcPr>
                </a:tc>
                <a:tc>
                  <a:txBody>
                    <a:bodyPr/>
                    <a:lstStyle/>
                    <a:p>
                      <a:pPr algn="ctr"/>
                      <a:r>
                        <a:rPr lang="fr-FR" sz="1600" dirty="0"/>
                        <a:t>3</a:t>
                      </a:r>
                    </a:p>
                  </a:txBody>
                  <a:tcPr marL="113395" marR="113395" marT="56698" marB="56698" anchor="ctr">
                    <a:solidFill>
                      <a:schemeClr val="bg1"/>
                    </a:solidFill>
                  </a:tcPr>
                </a:tc>
                <a:tc>
                  <a:txBody>
                    <a:bodyPr/>
                    <a:lstStyle/>
                    <a:p>
                      <a:pPr algn="ctr"/>
                      <a:r>
                        <a:rPr lang="fr-FR" sz="1600" dirty="0"/>
                        <a:t>C.P</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4148364327"/>
                  </a:ext>
                </a:extLst>
              </a:tr>
              <a:tr h="663945">
                <a:tc>
                  <a:txBody>
                    <a:bodyPr/>
                    <a:lstStyle/>
                    <a:p>
                      <a:pPr algn="ctr"/>
                      <a:r>
                        <a:rPr lang="fr-FR" sz="1600" dirty="0"/>
                        <a:t>201</a:t>
                      </a:r>
                    </a:p>
                  </a:txBody>
                  <a:tcPr marL="113395" marR="113395" marT="56698" marB="56698" anchor="ctr">
                    <a:solidFill>
                      <a:schemeClr val="bg1"/>
                    </a:solidFill>
                  </a:tcPr>
                </a:tc>
                <a:tc>
                  <a:txBody>
                    <a:bodyPr/>
                    <a:lstStyle/>
                    <a:p>
                      <a:pPr algn="ctr"/>
                      <a:r>
                        <a:rPr lang="fr-FR" sz="1600" dirty="0"/>
                        <a:t>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205966628"/>
                  </a:ext>
                </a:extLst>
              </a:tr>
              <a:tr h="663945">
                <a:tc>
                  <a:txBody>
                    <a:bodyPr/>
                    <a:lstStyle/>
                    <a:p>
                      <a:pPr algn="ctr"/>
                      <a:r>
                        <a:rPr lang="fr-FR" sz="1600" dirty="0"/>
                        <a:t>202</a:t>
                      </a:r>
                    </a:p>
                  </a:txBody>
                  <a:tcPr marL="113395" marR="113395" marT="56698" marB="56698" anchor="ctr">
                    <a:solidFill>
                      <a:schemeClr val="bg1"/>
                    </a:solidFill>
                  </a:tcPr>
                </a:tc>
                <a:tc>
                  <a:txBody>
                    <a:bodyPr/>
                    <a:lstStyle/>
                    <a:p>
                      <a:pPr algn="ctr"/>
                      <a:r>
                        <a:rPr lang="fr-FR" sz="1600" dirty="0"/>
                        <a:t>Alaise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30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821861683"/>
                  </a:ext>
                </a:extLst>
              </a:tr>
              <a:tr h="663945">
                <a:tc>
                  <a:txBody>
                    <a:bodyPr/>
                    <a:lstStyle/>
                    <a:p>
                      <a:pPr algn="ctr"/>
                      <a:r>
                        <a:rPr lang="fr-FR" sz="1600" dirty="0"/>
                        <a:t>203</a:t>
                      </a:r>
                    </a:p>
                  </a:txBody>
                  <a:tcPr marL="113395" marR="113395" marT="56698" marB="56698" anchor="ctr">
                    <a:solidFill>
                      <a:schemeClr val="bg1"/>
                    </a:solidFill>
                  </a:tcPr>
                </a:tc>
                <a:tc>
                  <a:txBody>
                    <a:bodyPr/>
                    <a:lstStyle/>
                    <a:p>
                      <a:pPr algn="ctr"/>
                      <a:r>
                        <a:rPr lang="fr-FR" sz="1600" dirty="0"/>
                        <a:t>Dos du 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510175883"/>
                  </a:ext>
                </a:extLst>
              </a:tr>
              <a:tr h="663945">
                <a:tc>
                  <a:txBody>
                    <a:bodyPr/>
                    <a:lstStyle/>
                    <a:p>
                      <a:pPr algn="ctr"/>
                      <a:r>
                        <a:rPr lang="fr-FR" sz="1600" dirty="0"/>
                        <a:t>301</a:t>
                      </a:r>
                    </a:p>
                  </a:txBody>
                  <a:tcPr marL="113395" marR="113395" marT="56698" marB="56698" anchor="ctr">
                    <a:solidFill>
                      <a:schemeClr val="bg1"/>
                    </a:solidFill>
                  </a:tcPr>
                </a:tc>
                <a:tc>
                  <a:txBody>
                    <a:bodyPr/>
                    <a:lstStyle/>
                    <a:p>
                      <a:pPr algn="ctr"/>
                      <a:r>
                        <a:rPr lang="fr-FR" sz="1600" dirty="0"/>
                        <a:t>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118</a:t>
                      </a:r>
                    </a:p>
                  </a:txBody>
                  <a:tcPr marL="113395" marR="113395" marT="56698" marB="56698" anchor="ctr">
                    <a:solidFill>
                      <a:schemeClr val="bg1"/>
                    </a:solidFill>
                  </a:tcPr>
                </a:tc>
                <a:tc>
                  <a:txBody>
                    <a:bodyPr/>
                    <a:lstStyle/>
                    <a:p>
                      <a:pPr algn="ctr"/>
                      <a:r>
                        <a:rPr lang="fr-FR" sz="1600" dirty="0"/>
                        <a:t>5</a:t>
                      </a:r>
                    </a:p>
                  </a:txBody>
                  <a:tcPr marL="113395" marR="113395" marT="56698" marB="56698" anchor="ctr">
                    <a:solidFill>
                      <a:schemeClr val="bg1"/>
                    </a:solidFill>
                  </a:tcPr>
                </a:tc>
                <a:extLst>
                  <a:ext uri="{0D108BD9-81ED-4DB2-BD59-A6C34878D82A}">
                    <a16:rowId xmlns:a16="http://schemas.microsoft.com/office/drawing/2014/main" val="2198307717"/>
                  </a:ext>
                </a:extLst>
              </a:tr>
              <a:tr h="663945">
                <a:tc>
                  <a:txBody>
                    <a:bodyPr/>
                    <a:lstStyle/>
                    <a:p>
                      <a:pPr algn="ctr"/>
                      <a:r>
                        <a:rPr lang="fr-FR" sz="1600" dirty="0"/>
                        <a:t>401</a:t>
                      </a:r>
                    </a:p>
                  </a:txBody>
                  <a:tcPr marL="113395" marR="113395" marT="56698" marB="56698" anchor="ctr">
                    <a:solidFill>
                      <a:schemeClr val="bg1"/>
                    </a:solidFill>
                  </a:tcPr>
                </a:tc>
                <a:tc>
                  <a:txBody>
                    <a:bodyPr/>
                    <a:lstStyle/>
                    <a:p>
                      <a:pPr algn="ctr"/>
                      <a:r>
                        <a:rPr lang="fr-FR" sz="1600" dirty="0"/>
                        <a:t>Traverse base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446045739"/>
                  </a:ext>
                </a:extLst>
              </a:tr>
              <a:tr h="663945">
                <a:tc>
                  <a:txBody>
                    <a:bodyPr/>
                    <a:lstStyle/>
                    <a:p>
                      <a:pPr algn="ctr"/>
                      <a:r>
                        <a:rPr lang="fr-FR" sz="1600" dirty="0"/>
                        <a:t>402</a:t>
                      </a:r>
                    </a:p>
                  </a:txBody>
                  <a:tcPr marL="113395" marR="113395" marT="56698" marB="56698" anchor="ctr">
                    <a:solidFill>
                      <a:schemeClr val="bg1"/>
                    </a:solidFill>
                  </a:tcPr>
                </a:tc>
                <a:tc>
                  <a:txBody>
                    <a:bodyPr/>
                    <a:lstStyle/>
                    <a:p>
                      <a:pPr algn="ctr"/>
                      <a:r>
                        <a:rPr lang="fr-FR" sz="1600" dirty="0"/>
                        <a:t>Dos de 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99794973"/>
                  </a:ext>
                </a:extLst>
              </a:tr>
            </a:tbl>
          </a:graphicData>
        </a:graphic>
      </p:graphicFrame>
    </p:spTree>
    <p:extLst>
      <p:ext uri="{BB962C8B-B14F-4D97-AF65-F5344CB8AC3E}">
        <p14:creationId xmlns:p14="http://schemas.microsoft.com/office/powerpoint/2010/main" val="8439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fenêtres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La région a lancé un projet pour équiper les élèves de supports pour ordinateurs portables, afin d’améliorer les conditions de travail des élèves. </a:t>
            </a:r>
          </a:p>
          <a:p>
            <a:pPr marL="72000"/>
            <a:endParaRPr lang="fr-FR" sz="1600" dirty="0"/>
          </a:p>
          <a:p>
            <a:pPr marL="72000"/>
            <a:r>
              <a:rPr lang="fr-FR" sz="1600" dirty="0"/>
              <a:t>Ces supports doivent être fonctionnels, robustes, esthétiques. Ce projet permet aux élèves de mettre en pratique leurs compétences en menuiserie et en conception technique, tout en contribuant à un besoin concret.</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a:t>
            </a:r>
          </a:p>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des fenêtres</a:t>
            </a:r>
          </a:p>
        </p:txBody>
      </p:sp>
    </p:spTree>
    <p:extLst>
      <p:ext uri="{BB962C8B-B14F-4D97-AF65-F5344CB8AC3E}">
        <p14:creationId xmlns:p14="http://schemas.microsoft.com/office/powerpoint/2010/main" val="428562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cs typeface="Arial" panose="020B0604020202020204" pitchFamily="34" charset="0"/>
              </a:rPr>
              <a:t>Battant : </a:t>
            </a:r>
            <a:r>
              <a:rPr lang="fr-FR" sz="1600" dirty="0">
                <a:cs typeface="Arial" panose="020B0604020202020204" pitchFamily="34" charset="0"/>
              </a:rPr>
              <a:t>Partie mobile de la fenêtre, porte, coulissant, appelée plus souvent ouvrant ou vantail (pluriel : </a:t>
            </a:r>
            <a:r>
              <a:rPr lang="fr-FR" sz="1600" b="1" dirty="0">
                <a:cs typeface="Arial" panose="020B0604020202020204" pitchFamily="34" charset="0"/>
              </a:rPr>
              <a:t>vantaux</a:t>
            </a:r>
            <a:r>
              <a:rPr lang="fr-FR" sz="1600" dirty="0">
                <a:cs typeface="Arial" panose="020B0604020202020204" pitchFamily="34" charset="0"/>
              </a:rPr>
              <a:t>)</a:t>
            </a:r>
          </a:p>
          <a:p>
            <a:pPr marL="72000"/>
            <a:endParaRPr lang="fr-FR" sz="1600" dirty="0">
              <a:cs typeface="Arial" panose="020B0604020202020204" pitchFamily="34" charset="0"/>
            </a:endParaRPr>
          </a:p>
          <a:p>
            <a:pPr marL="72000"/>
            <a:r>
              <a:rPr lang="fr-FR" sz="1600" b="1" dirty="0">
                <a:cs typeface="Arial" panose="020B0604020202020204" pitchFamily="34" charset="0"/>
              </a:rPr>
              <a:t>Béquille : Poignée </a:t>
            </a:r>
            <a:r>
              <a:rPr lang="fr-FR" sz="1600" dirty="0">
                <a:cs typeface="Arial" panose="020B0604020202020204" pitchFamily="34" charset="0"/>
              </a:rPr>
              <a:t>permettant la saisie et l’ouverture d’une porte fenêtre</a:t>
            </a:r>
          </a:p>
          <a:p>
            <a:pPr marL="72000"/>
            <a:endParaRPr lang="fr-FR" sz="1600" dirty="0">
              <a:cs typeface="Arial" panose="020B0604020202020204" pitchFamily="34" charset="0"/>
            </a:endParaRPr>
          </a:p>
          <a:p>
            <a:pPr marL="72000"/>
            <a:r>
              <a:rPr lang="fr-FR" sz="1600" b="1" dirty="0">
                <a:cs typeface="Arial" panose="020B0604020202020204" pitchFamily="34" charset="0"/>
              </a:rPr>
              <a:t>Châssis : </a:t>
            </a:r>
            <a:r>
              <a:rPr lang="fr-FR" sz="1600" dirty="0">
                <a:cs typeface="Arial" panose="020B0604020202020204" pitchFamily="34" charset="0"/>
              </a:rPr>
              <a:t>Terme couramment utilisé en synonyme d’un ensemble composant la menuiserie.</a:t>
            </a:r>
          </a:p>
          <a:p>
            <a:pPr marL="72000"/>
            <a:endParaRPr lang="fr-FR" sz="1600" dirty="0">
              <a:cs typeface="Arial" panose="020B0604020202020204" pitchFamily="34" charset="0"/>
            </a:endParaRPr>
          </a:p>
          <a:p>
            <a:pPr marL="72000"/>
            <a:r>
              <a:rPr lang="fr-FR" sz="1600" b="1" dirty="0">
                <a:cs typeface="Arial" panose="020B0604020202020204" pitchFamily="34" charset="0"/>
              </a:rPr>
              <a:t>Chicane : </a:t>
            </a:r>
            <a:r>
              <a:rPr lang="fr-FR" sz="1600" dirty="0">
                <a:cs typeface="Arial" panose="020B0604020202020204" pitchFamily="34" charset="0"/>
              </a:rPr>
              <a:t>Jonction entre deux vantaux d’une baie coulissante.</a:t>
            </a:r>
          </a:p>
          <a:p>
            <a:pPr marL="72000"/>
            <a:endParaRPr lang="fr-FR" sz="1600" dirty="0">
              <a:cs typeface="Arial" panose="020B0604020202020204" pitchFamily="34" charset="0"/>
            </a:endParaRPr>
          </a:p>
          <a:p>
            <a:pPr marL="72000"/>
            <a:r>
              <a:rPr lang="fr-FR" sz="1600" b="1" dirty="0">
                <a:cs typeface="Arial" panose="020B0604020202020204" pitchFamily="34" charset="0"/>
              </a:rPr>
              <a:t>Couvre-joint : </a:t>
            </a:r>
            <a:r>
              <a:rPr lang="fr-FR" sz="1600" dirty="0">
                <a:cs typeface="Arial" panose="020B0604020202020204" pitchFamily="34" charset="0"/>
              </a:rPr>
              <a:t>Baguette de finition en périphérie (généralement intérieure) d’une fenêtre, qui permet de recouvrir la liaison entre le dormant et le murs.</a:t>
            </a:r>
          </a:p>
          <a:p>
            <a:pPr marL="72000"/>
            <a:endParaRPr lang="fr-FR" sz="1600" dirty="0">
              <a:cs typeface="Arial" panose="020B0604020202020204" pitchFamily="34" charset="0"/>
            </a:endParaRPr>
          </a:p>
          <a:p>
            <a:pPr marL="72000"/>
            <a:r>
              <a:rPr lang="fr-FR" sz="1600" b="1" dirty="0">
                <a:cs typeface="Arial" panose="020B0604020202020204" pitchFamily="34" charset="0"/>
              </a:rPr>
              <a:t>Dormant : </a:t>
            </a:r>
            <a:r>
              <a:rPr lang="fr-FR" sz="1600" dirty="0">
                <a:cs typeface="Arial" panose="020B0604020202020204" pitchFamily="34" charset="0"/>
              </a:rPr>
              <a:t>Partie fixe en bois ou en métal formant l’encadrement d’une porte, d’une fenêtre. Il s’agit de la partie fixée dans la maçonnerie.</a:t>
            </a:r>
          </a:p>
          <a:p>
            <a:pPr marL="72000"/>
            <a:endParaRPr lang="fr-FR" sz="1600" dirty="0">
              <a:cs typeface="Arial" panose="020B0604020202020204" pitchFamily="34" charset="0"/>
            </a:endParaRPr>
          </a:p>
          <a:p>
            <a:pPr marL="72000"/>
            <a:r>
              <a:rPr lang="fr-FR" sz="1600" b="1" dirty="0">
                <a:cs typeface="Arial" panose="020B0604020202020204" pitchFamily="34" charset="0"/>
              </a:rPr>
              <a:t>Parclose : </a:t>
            </a:r>
            <a:r>
              <a:rPr lang="fr-FR" sz="1600" dirty="0">
                <a:cs typeface="Arial" panose="020B0604020202020204" pitchFamily="34" charset="0"/>
              </a:rPr>
              <a:t>Profil assurant le maintien du vitrage.</a:t>
            </a:r>
          </a:p>
          <a:p>
            <a:pPr marL="72000"/>
            <a:endParaRPr lang="fr-FR" sz="1600" dirty="0">
              <a:cs typeface="Arial" panose="020B0604020202020204" pitchFamily="34" charset="0"/>
            </a:endParaRPr>
          </a:p>
          <a:p>
            <a:pPr marL="72000"/>
            <a:endParaRPr lang="fr-FR" sz="1400" dirty="0">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400" b="1" dirty="0">
              <a:cs typeface="Arial" panose="020B0604020202020204" pitchFamily="34" charset="0"/>
            </a:endParaRPr>
          </a:p>
          <a:p>
            <a:pPr marL="72000"/>
            <a:endParaRPr lang="fr-FR" sz="1400" b="1" dirty="0">
              <a:cs typeface="Arial" panose="020B0604020202020204" pitchFamily="34" charset="0"/>
            </a:endParaRPr>
          </a:p>
          <a:p>
            <a:pPr marL="72000"/>
            <a:r>
              <a:rPr lang="fr-FR" sz="1400" b="1" dirty="0">
                <a:cs typeface="Arial" panose="020B0604020202020204" pitchFamily="34" charset="0"/>
              </a:rPr>
              <a:t>Huisserie : </a:t>
            </a:r>
            <a:r>
              <a:rPr lang="fr-FR" sz="1400" dirty="0">
                <a:cs typeface="Arial" panose="020B0604020202020204" pitchFamily="34" charset="0"/>
              </a:rPr>
              <a:t>Partie fixe en bois ou en métal formant l’encadrement d’une porte, d’une fenêtre</a:t>
            </a:r>
            <a:r>
              <a:rPr lang="fr-FR" sz="1400" b="1" dirty="0">
                <a:cs typeface="Arial" panose="020B0604020202020204" pitchFamily="34" charset="0"/>
              </a:rPr>
              <a:t>.</a:t>
            </a:r>
          </a:p>
          <a:p>
            <a:pPr marL="72000"/>
            <a:endParaRPr lang="fr-FR" sz="1400" b="1" dirty="0">
              <a:cs typeface="Arial" panose="020B0604020202020204" pitchFamily="34" charset="0"/>
            </a:endParaRPr>
          </a:p>
          <a:p>
            <a:pPr marL="72000"/>
            <a:r>
              <a:rPr lang="fr-FR" sz="1400" b="1" dirty="0">
                <a:cs typeface="Arial" panose="020B0604020202020204" pitchFamily="34" charset="0"/>
              </a:rPr>
              <a:t>Meneau : </a:t>
            </a:r>
            <a:r>
              <a:rPr lang="fr-FR" sz="1400" dirty="0">
                <a:cs typeface="Arial" panose="020B0604020202020204" pitchFamily="34" charset="0"/>
              </a:rPr>
              <a:t>Montant (vertical) intermédiaire divisant une baie.</a:t>
            </a:r>
          </a:p>
          <a:p>
            <a:pPr marL="72000"/>
            <a:endParaRPr lang="fr-FR" sz="1400" b="1" dirty="0">
              <a:cs typeface="Arial" panose="020B0604020202020204" pitchFamily="34" charset="0"/>
            </a:endParaRPr>
          </a:p>
          <a:p>
            <a:pPr marL="72000"/>
            <a:r>
              <a:rPr lang="fr-FR" sz="1400" b="1" dirty="0">
                <a:cs typeface="Arial" panose="020B0604020202020204" pitchFamily="34" charset="0"/>
              </a:rPr>
              <a:t>Montant : </a:t>
            </a:r>
            <a:r>
              <a:rPr lang="fr-FR" sz="1400" dirty="0">
                <a:cs typeface="Arial" panose="020B0604020202020204" pitchFamily="34" charset="0"/>
              </a:rPr>
              <a:t>Partie verticale de dormant ou battant.</a:t>
            </a:r>
          </a:p>
          <a:p>
            <a:pPr marL="72000"/>
            <a:endParaRPr lang="fr-FR" sz="1400" b="1" dirty="0">
              <a:cs typeface="Arial" panose="020B0604020202020204" pitchFamily="34" charset="0"/>
            </a:endParaRPr>
          </a:p>
          <a:p>
            <a:pPr marL="72000"/>
            <a:r>
              <a:rPr lang="fr-FR" sz="1400" b="1" dirty="0">
                <a:cs typeface="Arial" panose="020B0604020202020204" pitchFamily="34" charset="0"/>
              </a:rPr>
              <a:t>Paumelle : </a:t>
            </a:r>
            <a:r>
              <a:rPr lang="fr-FR" sz="1400" dirty="0">
                <a:cs typeface="Arial" panose="020B0604020202020204" pitchFamily="34" charset="0"/>
              </a:rPr>
              <a:t>Organe qui assure la fixation du battant sur le dormant en permettant la rotation du battant.</a:t>
            </a:r>
          </a:p>
          <a:p>
            <a:pPr marL="72000"/>
            <a:endParaRPr lang="fr-FR" sz="1400" b="1"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pic>
        <p:nvPicPr>
          <p:cNvPr id="1026" name="Picture 2" descr="https://guidemenuiserie.fr/wp-content/uploads/vocabulaire-termes-fenetres-menuiseries.jpg">
            <a:extLst>
              <a:ext uri="{FF2B5EF4-FFF2-40B4-BE49-F238E27FC236}">
                <a16:creationId xmlns:a16="http://schemas.microsoft.com/office/drawing/2014/main" id="{D3461D31-87B5-4E82-8053-216A028A8BE5}"/>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4216399" y="395022"/>
            <a:ext cx="6686550" cy="51911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79F7D0C1-F2FE-4410-89CC-9D1F773204A7}"/>
              </a:ext>
            </a:extLst>
          </p:cNvPr>
          <p:cNvPicPr>
            <a:picLocks noChangeAspect="1"/>
          </p:cNvPicPr>
          <p:nvPr/>
        </p:nvPicPr>
        <p:blipFill>
          <a:blip r:embed="rId4"/>
          <a:stretch>
            <a:fillRect/>
          </a:stretch>
        </p:blipFill>
        <p:spPr>
          <a:xfrm>
            <a:off x="4611275" y="6316827"/>
            <a:ext cx="5896798" cy="3572374"/>
          </a:xfrm>
          <a:prstGeom prst="rect">
            <a:avLst/>
          </a:prstGeom>
        </p:spPr>
      </p:pic>
    </p:spTree>
    <p:extLst>
      <p:ext uri="{BB962C8B-B14F-4D97-AF65-F5344CB8AC3E}">
        <p14:creationId xmlns:p14="http://schemas.microsoft.com/office/powerpoint/2010/main" val="356513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42517" y="179881"/>
            <a:ext cx="1093727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pic>
        <p:nvPicPr>
          <p:cNvPr id="1026" name="Picture 2" descr="https://www.arcadesetbaies.com/web/image/2804-9d2741cf/Lexique%20du%20vitrage%20d%27une%20fenetre%20par%20Aracdes%20et%20Baies.jpg">
            <a:extLst>
              <a:ext uri="{FF2B5EF4-FFF2-40B4-BE49-F238E27FC236}">
                <a16:creationId xmlns:a16="http://schemas.microsoft.com/office/drawing/2014/main" id="{C1646129-5C80-4660-909A-10B725D1135A}"/>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612007" y="5875867"/>
            <a:ext cx="8023060" cy="451151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https://www.torbel.fr/img/cms/actualites/choix-cremones/Capture%20d%E2%80%99e%CC%81cran%202023-05-03%20a%CC%80%2019-52-12.png">
            <a:extLst>
              <a:ext uri="{FF2B5EF4-FFF2-40B4-BE49-F238E27FC236}">
                <a16:creationId xmlns:a16="http://schemas.microsoft.com/office/drawing/2014/main" id="{54F29A66-0B7B-4CAE-AB67-88272AA5B32D}"/>
              </a:ext>
            </a:extLst>
          </p:cNvPr>
          <p:cNvPicPr>
            <a:picLocks noChangeAspect="1" noChangeArrowheads="1"/>
          </p:cNvPicPr>
          <p:nvPr/>
        </p:nvPicPr>
        <p:blipFill>
          <a:blip r:embed="rId4">
            <a:grayscl/>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481116" y="713395"/>
            <a:ext cx="8435293" cy="5521004"/>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400" b="1" dirty="0">
                <a:cs typeface="Arial" panose="020B0604020202020204" pitchFamily="34" charset="0"/>
              </a:rPr>
              <a:t>Crémone : </a:t>
            </a:r>
            <a:r>
              <a:rPr lang="fr-FR" sz="1400" dirty="0">
                <a:cs typeface="Arial" panose="020B0604020202020204" pitchFamily="34" charset="0"/>
              </a:rPr>
              <a:t>Dispositif de verrouillage multiple par action d’une poignée unique</a:t>
            </a:r>
          </a:p>
          <a:p>
            <a:pPr marL="72000"/>
            <a:endParaRPr lang="fr-FR" sz="1400" dirty="0">
              <a:cs typeface="Arial" panose="020B0604020202020204" pitchFamily="34" charset="0"/>
            </a:endParaRPr>
          </a:p>
          <a:p>
            <a:pPr marL="72000"/>
            <a:r>
              <a:rPr lang="fr-FR" sz="1400" b="1" dirty="0">
                <a:cs typeface="Arial" panose="020B0604020202020204" pitchFamily="34" charset="0"/>
              </a:rPr>
              <a:t>Gâche : </a:t>
            </a:r>
            <a:r>
              <a:rPr lang="fr-FR" sz="1400" dirty="0">
                <a:cs typeface="Arial" panose="020B0604020202020204" pitchFamily="34" charset="0"/>
              </a:rPr>
              <a:t>Pièce métallique fixée sur un dormant dans laquelle s’engage un organe de verrouillage (tringle, galet, pêne…).</a:t>
            </a:r>
          </a:p>
          <a:p>
            <a:pPr marL="72000"/>
            <a:endParaRPr lang="fr-FR" sz="1400" dirty="0">
              <a:cs typeface="Arial" panose="020B0604020202020204" pitchFamily="34" charset="0"/>
            </a:endParaRPr>
          </a:p>
          <a:p>
            <a:pPr marL="72000"/>
            <a:r>
              <a:rPr lang="fr-FR" sz="1400" b="1" dirty="0">
                <a:cs typeface="Arial" panose="020B0604020202020204" pitchFamily="34" charset="0"/>
              </a:rPr>
              <a:t>Parclose : </a:t>
            </a:r>
            <a:r>
              <a:rPr lang="fr-FR" sz="1400" dirty="0">
                <a:cs typeface="Arial" panose="020B0604020202020204" pitchFamily="34" charset="0"/>
              </a:rPr>
              <a:t>Profil assurant le maintien du vitrage.</a:t>
            </a:r>
          </a:p>
          <a:p>
            <a:pPr marL="72000"/>
            <a:endParaRPr lang="fr-FR" sz="1400" dirty="0">
              <a:cs typeface="Arial" panose="020B0604020202020204" pitchFamily="34" charset="0"/>
            </a:endParaRPr>
          </a:p>
          <a:p>
            <a:pPr marL="72000"/>
            <a:r>
              <a:rPr lang="fr-FR" sz="1400" b="1" dirty="0">
                <a:cs typeface="Arial" panose="020B0604020202020204" pitchFamily="34" charset="0"/>
              </a:rPr>
              <a:t>Jet d’eau : </a:t>
            </a:r>
            <a:r>
              <a:rPr lang="fr-FR" sz="1400" dirty="0">
                <a:cs typeface="Arial" panose="020B0604020202020204" pitchFamily="34" charset="0"/>
              </a:rPr>
              <a:t>Profil rapporté au bas des vantaux pour rejeter les eaux de ruissellement vers l’extérieur.</a:t>
            </a: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a:p>
            <a:pPr marL="72000"/>
            <a:endParaRPr lang="fr-FR" sz="14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vocabulaire des fenêtres </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9053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volets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1637</TotalTime>
  <Words>2177</Words>
  <Application>Microsoft Office PowerPoint</Application>
  <PresentationFormat>Custom</PresentationFormat>
  <Paragraphs>390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803</cp:revision>
  <cp:lastPrinted>2024-10-27T15:54:24Z</cp:lastPrinted>
  <dcterms:created xsi:type="dcterms:W3CDTF">2024-10-21T13:12:09Z</dcterms:created>
  <dcterms:modified xsi:type="dcterms:W3CDTF">2025-02-16T17:16:15Z</dcterms:modified>
</cp:coreProperties>
</file>