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6" r:id="rId2"/>
    <p:sldId id="332" r:id="rId3"/>
    <p:sldId id="328" r:id="rId4"/>
    <p:sldId id="379" r:id="rId5"/>
    <p:sldId id="380" r:id="rId6"/>
    <p:sldId id="381" r:id="rId7"/>
    <p:sldId id="382" r:id="rId8"/>
    <p:sldId id="330" r:id="rId9"/>
    <p:sldId id="329" r:id="rId10"/>
    <p:sldId id="331" r:id="rId11"/>
    <p:sldId id="378" r:id="rId12"/>
    <p:sldId id="333" r:id="rId13"/>
    <p:sldId id="334" r:id="rId14"/>
    <p:sldId id="335" r:id="rId15"/>
    <p:sldId id="376" r:id="rId16"/>
    <p:sldId id="377" r:id="rId17"/>
    <p:sldId id="375" r:id="rId18"/>
    <p:sldId id="257" r:id="rId19"/>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73" d="100"/>
          <a:sy n="73" d="100"/>
        </p:scale>
        <p:origin x="882" y="6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16/02/2025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16/02/2025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16/02/2025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16/02/2025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16/02/2025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16/02/2025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4.png"/><Relationship Id="rId1" Type="http://schemas.openxmlformats.org/officeDocument/2006/relationships/slideLayout" Target="../slideLayouts/slideLayout1.xml"/><Relationship Id="rId5" Type="http://schemas.microsoft.com/office/2007/relationships/hdphoto" Target="../media/hdphoto6.wdp"/><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Fenêtres et volets</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cs typeface="Arial" panose="020B0604020202020204" pitchFamily="34" charset="0"/>
              </a:rPr>
              <a:t>Battant : </a:t>
            </a:r>
            <a:r>
              <a:rPr lang="fr-FR" sz="1600" dirty="0">
                <a:cs typeface="Arial" panose="020B0604020202020204" pitchFamily="34" charset="0"/>
              </a:rPr>
              <a:t>Partie mobile de la fenêtre, porte, coulissant, appelée plus souvent ouvrant ou vantail (pluriel : </a:t>
            </a:r>
            <a:r>
              <a:rPr lang="fr-FR" sz="1600" b="1" dirty="0">
                <a:cs typeface="Arial" panose="020B0604020202020204" pitchFamily="34" charset="0"/>
              </a:rPr>
              <a:t>vantaux</a:t>
            </a:r>
            <a:r>
              <a:rPr lang="fr-FR" sz="1600" dirty="0">
                <a:cs typeface="Arial" panose="020B0604020202020204" pitchFamily="34" charset="0"/>
              </a:rPr>
              <a:t>)</a:t>
            </a:r>
          </a:p>
          <a:p>
            <a:pPr marL="72000"/>
            <a:endParaRPr lang="fr-FR" sz="1600" dirty="0">
              <a:cs typeface="Arial" panose="020B0604020202020204" pitchFamily="34" charset="0"/>
            </a:endParaRPr>
          </a:p>
          <a:p>
            <a:pPr marL="72000"/>
            <a:r>
              <a:rPr lang="fr-FR" sz="1600" b="1" dirty="0">
                <a:cs typeface="Arial" panose="020B0604020202020204" pitchFamily="34" charset="0"/>
              </a:rPr>
              <a:t>Béquille : Poignée </a:t>
            </a:r>
            <a:r>
              <a:rPr lang="fr-FR" sz="1600" dirty="0">
                <a:cs typeface="Arial" panose="020B0604020202020204" pitchFamily="34" charset="0"/>
              </a:rPr>
              <a:t>permettant la saisie et l’ouverture d’une porte fenêtre</a:t>
            </a:r>
          </a:p>
          <a:p>
            <a:pPr marL="72000"/>
            <a:endParaRPr lang="fr-FR" sz="1600" dirty="0">
              <a:cs typeface="Arial" panose="020B0604020202020204" pitchFamily="34" charset="0"/>
            </a:endParaRPr>
          </a:p>
          <a:p>
            <a:pPr marL="72000"/>
            <a:r>
              <a:rPr lang="fr-FR" sz="1600" b="1" dirty="0">
                <a:cs typeface="Arial" panose="020B0604020202020204" pitchFamily="34" charset="0"/>
              </a:rPr>
              <a:t>Châssis : </a:t>
            </a:r>
            <a:r>
              <a:rPr lang="fr-FR" sz="1600" dirty="0">
                <a:cs typeface="Arial" panose="020B0604020202020204" pitchFamily="34" charset="0"/>
              </a:rPr>
              <a:t>Terme couramment utilisé en synonyme d’un ensemble composant la menuiserie.</a:t>
            </a:r>
          </a:p>
          <a:p>
            <a:pPr marL="72000"/>
            <a:endParaRPr lang="fr-FR" sz="1600" dirty="0">
              <a:cs typeface="Arial" panose="020B0604020202020204" pitchFamily="34" charset="0"/>
            </a:endParaRPr>
          </a:p>
          <a:p>
            <a:pPr marL="72000"/>
            <a:r>
              <a:rPr lang="fr-FR" sz="1600" b="1" dirty="0">
                <a:cs typeface="Arial" panose="020B0604020202020204" pitchFamily="34" charset="0"/>
              </a:rPr>
              <a:t>Chicane : </a:t>
            </a:r>
            <a:r>
              <a:rPr lang="fr-FR" sz="1600" dirty="0">
                <a:cs typeface="Arial" panose="020B0604020202020204" pitchFamily="34" charset="0"/>
              </a:rPr>
              <a:t>Jonction entre deux vantaux d’une baie coulissante.</a:t>
            </a:r>
          </a:p>
          <a:p>
            <a:pPr marL="72000"/>
            <a:endParaRPr lang="fr-FR" sz="1600" dirty="0">
              <a:cs typeface="Arial" panose="020B0604020202020204" pitchFamily="34" charset="0"/>
            </a:endParaRPr>
          </a:p>
          <a:p>
            <a:pPr marL="72000"/>
            <a:r>
              <a:rPr lang="fr-FR" sz="1600" b="1" dirty="0">
                <a:cs typeface="Arial" panose="020B0604020202020204" pitchFamily="34" charset="0"/>
              </a:rPr>
              <a:t>Couvre-joint : </a:t>
            </a:r>
            <a:r>
              <a:rPr lang="fr-FR" sz="1600" dirty="0">
                <a:cs typeface="Arial" panose="020B0604020202020204" pitchFamily="34" charset="0"/>
              </a:rPr>
              <a:t>Baguette de finition en périphérie (généralement intérieure) d’une fenêtre, qui permet de recouvrir la liaison entre le dormant et le murs.</a:t>
            </a:r>
          </a:p>
          <a:p>
            <a:pPr marL="72000"/>
            <a:endParaRPr lang="fr-FR" sz="1600" dirty="0">
              <a:cs typeface="Arial" panose="020B0604020202020204" pitchFamily="34" charset="0"/>
            </a:endParaRPr>
          </a:p>
          <a:p>
            <a:pPr marL="72000"/>
            <a:r>
              <a:rPr lang="fr-FR" sz="1600" b="1" dirty="0">
                <a:cs typeface="Arial" panose="020B0604020202020204" pitchFamily="34" charset="0"/>
              </a:rPr>
              <a:t>Dormant : </a:t>
            </a:r>
            <a:r>
              <a:rPr lang="fr-FR" sz="1600" dirty="0">
                <a:cs typeface="Arial" panose="020B0604020202020204" pitchFamily="34" charset="0"/>
              </a:rPr>
              <a:t>Partie fixe en bois ou en métal formant l’encadrement d’une porte, d’une fenêtre. Il s’agit de la partie fixée dans la maçonnerie.</a:t>
            </a:r>
          </a:p>
          <a:p>
            <a:pPr marL="72000"/>
            <a:endParaRPr lang="fr-FR" sz="1600" dirty="0">
              <a:cs typeface="Arial" panose="020B0604020202020204" pitchFamily="34" charset="0"/>
            </a:endParaRPr>
          </a:p>
          <a:p>
            <a:pPr marL="72000"/>
            <a:r>
              <a:rPr lang="fr-FR" sz="1600" b="1" dirty="0">
                <a:cs typeface="Arial" panose="020B0604020202020204" pitchFamily="34" charset="0"/>
              </a:rPr>
              <a:t>Parclose : </a:t>
            </a:r>
            <a:r>
              <a:rPr lang="fr-FR" sz="1600" dirty="0">
                <a:cs typeface="Arial" panose="020B0604020202020204" pitchFamily="34" charset="0"/>
              </a:rPr>
              <a:t>Profil assurant le maintien du vitrage.</a:t>
            </a:r>
          </a:p>
          <a:p>
            <a:pPr marL="72000"/>
            <a:endParaRPr lang="fr-FR" sz="1600" dirty="0">
              <a:cs typeface="Arial" panose="020B0604020202020204" pitchFamily="34" charset="0"/>
            </a:endParaRP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Huisserie : </a:t>
            </a:r>
            <a:r>
              <a:rPr lang="fr-FR" sz="1400" dirty="0">
                <a:cs typeface="Arial" panose="020B0604020202020204" pitchFamily="34" charset="0"/>
              </a:rPr>
              <a:t>Partie fixe en bois ou en métal formant l’encadrement d’une porte, d’une fenêtre</a:t>
            </a:r>
            <a:r>
              <a:rPr lang="fr-FR" sz="1400" b="1" dirty="0">
                <a:cs typeface="Arial" panose="020B0604020202020204" pitchFamily="34" charset="0"/>
              </a:rPr>
              <a:t>.</a:t>
            </a:r>
          </a:p>
          <a:p>
            <a:pPr marL="72000"/>
            <a:endParaRPr lang="fr-FR" sz="1400" b="1" dirty="0">
              <a:cs typeface="Arial" panose="020B0604020202020204" pitchFamily="34" charset="0"/>
            </a:endParaRPr>
          </a:p>
          <a:p>
            <a:pPr marL="72000"/>
            <a:r>
              <a:rPr lang="fr-FR" sz="1400" b="1" dirty="0">
                <a:cs typeface="Arial" panose="020B0604020202020204" pitchFamily="34" charset="0"/>
              </a:rPr>
              <a:t>Meneau : </a:t>
            </a:r>
            <a:r>
              <a:rPr lang="fr-FR" sz="1400" dirty="0">
                <a:cs typeface="Arial" panose="020B0604020202020204" pitchFamily="34" charset="0"/>
              </a:rPr>
              <a:t>Montant (vertical) intermédiaire divisant une baie.</a:t>
            </a:r>
          </a:p>
          <a:p>
            <a:pPr marL="72000"/>
            <a:endParaRPr lang="fr-FR" sz="1400" b="1" dirty="0">
              <a:cs typeface="Arial" panose="020B0604020202020204" pitchFamily="34" charset="0"/>
            </a:endParaRPr>
          </a:p>
          <a:p>
            <a:pPr marL="72000"/>
            <a:r>
              <a:rPr lang="fr-FR" sz="1400" b="1" dirty="0">
                <a:cs typeface="Arial" panose="020B0604020202020204" pitchFamily="34" charset="0"/>
              </a:rPr>
              <a:t>Montant : </a:t>
            </a:r>
            <a:r>
              <a:rPr lang="fr-FR" sz="1400" dirty="0">
                <a:cs typeface="Arial" panose="020B0604020202020204" pitchFamily="34" charset="0"/>
              </a:rPr>
              <a:t>Partie verticale de dormant ou battant.</a:t>
            </a:r>
          </a:p>
          <a:p>
            <a:pPr marL="72000"/>
            <a:endParaRPr lang="fr-FR" sz="1400" b="1" dirty="0">
              <a:cs typeface="Arial" panose="020B0604020202020204" pitchFamily="34" charset="0"/>
            </a:endParaRPr>
          </a:p>
          <a:p>
            <a:pPr marL="72000"/>
            <a:r>
              <a:rPr lang="fr-FR" sz="1400" b="1" dirty="0">
                <a:cs typeface="Arial" panose="020B0604020202020204" pitchFamily="34" charset="0"/>
              </a:rPr>
              <a:t>Paumelle : </a:t>
            </a:r>
            <a:r>
              <a:rPr lang="fr-FR" sz="1400" dirty="0">
                <a:cs typeface="Arial" panose="020B0604020202020204" pitchFamily="34" charset="0"/>
              </a:rPr>
              <a:t>Organe qui assure la fixation du battant sur le dormant en permettant la rotation du battant.</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1/2</a:t>
            </a:r>
          </a:p>
        </p:txBody>
      </p:sp>
      <p:pic>
        <p:nvPicPr>
          <p:cNvPr id="1026" name="Picture 2" descr="https://guidemenuiserie.fr/wp-content/uploads/vocabulaire-termes-fenetres-menuiseries.jpg">
            <a:extLst>
              <a:ext uri="{FF2B5EF4-FFF2-40B4-BE49-F238E27FC236}">
                <a16:creationId xmlns:a16="http://schemas.microsoft.com/office/drawing/2014/main" id="{D3461D31-87B5-4E82-8053-216A028A8BE5}"/>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16399" y="395022"/>
            <a:ext cx="6686550" cy="519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F7D0C1-F2FE-4410-89CC-9D1F773204A7}"/>
              </a:ext>
            </a:extLst>
          </p:cNvPr>
          <p:cNvPicPr>
            <a:picLocks noChangeAspect="1"/>
          </p:cNvPicPr>
          <p:nvPr/>
        </p:nvPicPr>
        <p:blipFill>
          <a:blip r:embed="rId4"/>
          <a:stretch>
            <a:fillRect/>
          </a:stretch>
        </p:blipFill>
        <p:spPr>
          <a:xfrm>
            <a:off x="4611275" y="6316827"/>
            <a:ext cx="5896798" cy="3572374"/>
          </a:xfrm>
          <a:prstGeom prst="rect">
            <a:avLst/>
          </a:prstGeom>
        </p:spPr>
      </p:pic>
    </p:spTree>
    <p:extLst>
      <p:ext uri="{BB962C8B-B14F-4D97-AF65-F5344CB8AC3E}">
        <p14:creationId xmlns:p14="http://schemas.microsoft.com/office/powerpoint/2010/main" val="3565131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pic>
        <p:nvPicPr>
          <p:cNvPr id="1026" name="Picture 2" descr="https://www.arcadesetbaies.com/web/image/2804-9d2741cf/Lexique%20du%20vitrage%20d%27une%20fenetre%20par%20Aracdes%20et%20Baies.jpg">
            <a:extLst>
              <a:ext uri="{FF2B5EF4-FFF2-40B4-BE49-F238E27FC236}">
                <a16:creationId xmlns:a16="http://schemas.microsoft.com/office/drawing/2014/main" id="{C1646129-5C80-4660-909A-10B725D1135A}"/>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612007" y="5875867"/>
            <a:ext cx="8023060" cy="4511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torbel.fr/img/cms/actualites/choix-cremones/Capture%20d%E2%80%99e%CC%81cran%202023-05-03%20a%CC%80%2019-52-12.png">
            <a:extLst>
              <a:ext uri="{FF2B5EF4-FFF2-40B4-BE49-F238E27FC236}">
                <a16:creationId xmlns:a16="http://schemas.microsoft.com/office/drawing/2014/main" id="{54F29A66-0B7B-4CAE-AB67-88272AA5B32D}"/>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481116" y="713395"/>
            <a:ext cx="8435293" cy="552100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400" b="1" dirty="0">
                <a:cs typeface="Arial" panose="020B0604020202020204" pitchFamily="34" charset="0"/>
              </a:rPr>
              <a:t>Crémone : </a:t>
            </a:r>
            <a:r>
              <a:rPr lang="fr-FR" sz="1400" dirty="0">
                <a:cs typeface="Arial" panose="020B0604020202020204" pitchFamily="34" charset="0"/>
              </a:rPr>
              <a:t>Dispositif de verrouillage multiple par action d’une poignée unique</a:t>
            </a:r>
          </a:p>
          <a:p>
            <a:pPr marL="72000"/>
            <a:endParaRPr lang="fr-FR" sz="1400" dirty="0">
              <a:cs typeface="Arial" panose="020B0604020202020204" pitchFamily="34" charset="0"/>
            </a:endParaRPr>
          </a:p>
          <a:p>
            <a:pPr marL="72000"/>
            <a:r>
              <a:rPr lang="fr-FR" sz="1400" b="1" dirty="0">
                <a:cs typeface="Arial" panose="020B0604020202020204" pitchFamily="34" charset="0"/>
              </a:rPr>
              <a:t>Gâche : </a:t>
            </a:r>
            <a:r>
              <a:rPr lang="fr-FR" sz="1400" dirty="0">
                <a:cs typeface="Arial" panose="020B0604020202020204" pitchFamily="34" charset="0"/>
              </a:rPr>
              <a:t>Pièce métallique fixée sur un dormant dans laquelle s’engage un organe de verrouillage (tringle, galet, pêne…).</a:t>
            </a:r>
          </a:p>
          <a:p>
            <a:pPr marL="72000"/>
            <a:endParaRPr lang="fr-FR" sz="1400" dirty="0">
              <a:cs typeface="Arial" panose="020B0604020202020204" pitchFamily="34" charset="0"/>
            </a:endParaRPr>
          </a:p>
          <a:p>
            <a:pPr marL="72000"/>
            <a:r>
              <a:rPr lang="fr-FR" sz="1400" b="1" dirty="0">
                <a:cs typeface="Arial" panose="020B0604020202020204" pitchFamily="34" charset="0"/>
              </a:rPr>
              <a:t>Parclose : </a:t>
            </a:r>
            <a:r>
              <a:rPr lang="fr-FR" sz="1400" dirty="0">
                <a:cs typeface="Arial" panose="020B0604020202020204" pitchFamily="34" charset="0"/>
              </a:rPr>
              <a:t>Profil assurant le maintien du vitrage.</a:t>
            </a:r>
          </a:p>
          <a:p>
            <a:pPr marL="72000"/>
            <a:endParaRPr lang="fr-FR" sz="1400" dirty="0">
              <a:cs typeface="Arial" panose="020B0604020202020204" pitchFamily="34" charset="0"/>
            </a:endParaRPr>
          </a:p>
          <a:p>
            <a:pPr marL="72000"/>
            <a:r>
              <a:rPr lang="fr-FR" sz="1400" b="1" dirty="0">
                <a:cs typeface="Arial" panose="020B0604020202020204" pitchFamily="34" charset="0"/>
              </a:rPr>
              <a:t>Jet d’eau : </a:t>
            </a:r>
            <a:r>
              <a:rPr lang="fr-FR" sz="1400" dirty="0">
                <a:cs typeface="Arial" panose="020B0604020202020204" pitchFamily="34" charset="0"/>
              </a:rPr>
              <a:t>Profil rapporté au bas des vantaux pour rejeter les eaux de ruissellement vers l’extérieur.</a:t>
            </a: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2/2</a:t>
            </a:r>
          </a:p>
        </p:txBody>
      </p:sp>
    </p:spTree>
    <p:extLst>
      <p:ext uri="{BB962C8B-B14F-4D97-AF65-F5344CB8AC3E}">
        <p14:creationId xmlns:p14="http://schemas.microsoft.com/office/powerpoint/2010/main" val="49053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volets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d’ensemble</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Banc style causeuse </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13630" y="1674807"/>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Matières : Bois massif de 80x80 mm, MDF 30mm et CP 16mm</a:t>
            </a:r>
          </a:p>
        </p:txBody>
      </p:sp>
      <p:pic>
        <p:nvPicPr>
          <p:cNvPr id="3" name="Picture 2">
            <a:extLst>
              <a:ext uri="{FF2B5EF4-FFF2-40B4-BE49-F238E27FC236}">
                <a16:creationId xmlns:a16="http://schemas.microsoft.com/office/drawing/2014/main" id="{E4409988-2CE0-4556-A375-E67A69F8B852}"/>
              </a:ext>
            </a:extLst>
          </p:cNvPr>
          <p:cNvPicPr>
            <a:picLocks noChangeAspect="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1229034" y="2356702"/>
            <a:ext cx="3703020" cy="4524158"/>
          </a:xfrm>
          <a:prstGeom prst="rect">
            <a:avLst/>
          </a:prstGeom>
          <a:ln w="38100">
            <a:solidFill>
              <a:schemeClr val="tx1"/>
            </a:solidFill>
          </a:ln>
        </p:spPr>
      </p:pic>
      <p:pic>
        <p:nvPicPr>
          <p:cNvPr id="4" name="Picture 3">
            <a:extLst>
              <a:ext uri="{FF2B5EF4-FFF2-40B4-BE49-F238E27FC236}">
                <a16:creationId xmlns:a16="http://schemas.microsoft.com/office/drawing/2014/main" id="{6EAAD513-5C56-4507-AD0A-B37D34FD5F93}"/>
              </a:ext>
            </a:extLst>
          </p:cNvPr>
          <p:cNvPicPr>
            <a:picLocks noChangeAspect="1"/>
          </p:cNvPicPr>
          <p:nvPr/>
        </p:nvPicPr>
        <p:blipFill>
          <a:blip r:embed="rId6"/>
          <a:stretch>
            <a:fillRect/>
          </a:stretch>
        </p:blipFill>
        <p:spPr>
          <a:xfrm>
            <a:off x="1723352" y="1312565"/>
            <a:ext cx="7775604" cy="7634869"/>
          </a:xfrm>
          <a:prstGeom prst="rect">
            <a:avLst/>
          </a:prstGeom>
        </p:spPr>
      </p:pic>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coté de l’ensemble</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Banc style causeuse </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13630" y="1674807"/>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Matières : Bois massif de 80x80 mm, MDF 30mm et CP 16mm</a:t>
            </a:r>
          </a:p>
        </p:txBody>
      </p:sp>
      <p:pic>
        <p:nvPicPr>
          <p:cNvPr id="3" name="Picture 2">
            <a:extLst>
              <a:ext uri="{FF2B5EF4-FFF2-40B4-BE49-F238E27FC236}">
                <a16:creationId xmlns:a16="http://schemas.microsoft.com/office/drawing/2014/main" id="{E4409988-2CE0-4556-A375-E67A69F8B852}"/>
              </a:ext>
            </a:extLst>
          </p:cNvPr>
          <p:cNvPicPr>
            <a:picLocks noChangeAspect="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11229034" y="2356702"/>
            <a:ext cx="3703020" cy="4524158"/>
          </a:xfrm>
          <a:prstGeom prst="rect">
            <a:avLst/>
          </a:prstGeom>
          <a:ln w="38100">
            <a:solidFill>
              <a:schemeClr val="tx1"/>
            </a:solidFill>
          </a:ln>
        </p:spPr>
      </p:pic>
      <p:pic>
        <p:nvPicPr>
          <p:cNvPr id="2" name="Picture 1">
            <a:extLst>
              <a:ext uri="{FF2B5EF4-FFF2-40B4-BE49-F238E27FC236}">
                <a16:creationId xmlns:a16="http://schemas.microsoft.com/office/drawing/2014/main" id="{D5D1E16D-92D2-4FD5-8B0C-6A8E62B4F243}"/>
              </a:ext>
            </a:extLst>
          </p:cNvPr>
          <p:cNvPicPr>
            <a:picLocks noChangeAspect="1"/>
          </p:cNvPicPr>
          <p:nvPr/>
        </p:nvPicPr>
        <p:blipFill>
          <a:blip r:embed="rId6"/>
          <a:stretch>
            <a:fillRect/>
          </a:stretch>
        </p:blipFill>
        <p:spPr>
          <a:xfrm>
            <a:off x="1261366" y="1364953"/>
            <a:ext cx="8699575" cy="7665608"/>
          </a:xfrm>
          <a:prstGeom prst="rect">
            <a:avLst/>
          </a:prstGeom>
        </p:spPr>
      </p:pic>
    </p:spTree>
    <p:extLst>
      <p:ext uri="{BB962C8B-B14F-4D97-AF65-F5344CB8AC3E}">
        <p14:creationId xmlns:p14="http://schemas.microsoft.com/office/powerpoint/2010/main" val="294289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611154" y="1399309"/>
            <a:ext cx="1948521" cy="588937"/>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A</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Nomenclature et feuille de débit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Banc style causeuse </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Matières : Bois massif de 80x80 mm, MDF 30mm et CP 16mm</a:t>
            </a:r>
          </a:p>
        </p:txBody>
      </p:sp>
      <p:pic>
        <p:nvPicPr>
          <p:cNvPr id="6" name="Picture 5">
            <a:extLst>
              <a:ext uri="{FF2B5EF4-FFF2-40B4-BE49-F238E27FC236}">
                <a16:creationId xmlns:a16="http://schemas.microsoft.com/office/drawing/2014/main" id="{C17E2E9C-8CA5-48B7-A3F9-3B171A64A252}"/>
              </a:ext>
            </a:extLst>
          </p:cNvPr>
          <p:cNvPicPr>
            <a:picLocks noChangeAspect="1"/>
          </p:cNvPicPr>
          <p:nvPr/>
        </p:nvPicPr>
        <p:blipFill>
          <a:blip r:embed="rId4">
            <a:grayscl/>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151706" y="1393135"/>
            <a:ext cx="4976531" cy="7611166"/>
          </a:xfrm>
          <a:prstGeom prst="rect">
            <a:avLst/>
          </a:prstGeom>
        </p:spPr>
      </p:pic>
      <p:sp>
        <p:nvSpPr>
          <p:cNvPr id="18" name="Rectangle 17">
            <a:extLst>
              <a:ext uri="{FF2B5EF4-FFF2-40B4-BE49-F238E27FC236}">
                <a16:creationId xmlns:a16="http://schemas.microsoft.com/office/drawing/2014/main" id="{C57CFA17-AAE8-4DE6-A558-14DC264C2959}"/>
              </a:ext>
            </a:extLst>
          </p:cNvPr>
          <p:cNvSpPr/>
          <p:nvPr/>
        </p:nvSpPr>
        <p:spPr>
          <a:xfrm>
            <a:off x="11250788" y="196017"/>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19" name="Rectangle 18">
            <a:extLst>
              <a:ext uri="{FF2B5EF4-FFF2-40B4-BE49-F238E27FC236}">
                <a16:creationId xmlns:a16="http://schemas.microsoft.com/office/drawing/2014/main" id="{993A70F9-C9DC-4F27-9B12-DBE156CAD2DC}"/>
              </a:ext>
            </a:extLst>
          </p:cNvPr>
          <p:cNvSpPr/>
          <p:nvPr/>
        </p:nvSpPr>
        <p:spPr>
          <a:xfrm>
            <a:off x="5611154" y="2182681"/>
            <a:ext cx="1948521" cy="588937"/>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B</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0" name="Rectangle 19">
            <a:extLst>
              <a:ext uri="{FF2B5EF4-FFF2-40B4-BE49-F238E27FC236}">
                <a16:creationId xmlns:a16="http://schemas.microsoft.com/office/drawing/2014/main" id="{39AD1E23-5371-4750-B147-856B4A3EEF99}"/>
              </a:ext>
            </a:extLst>
          </p:cNvPr>
          <p:cNvSpPr/>
          <p:nvPr/>
        </p:nvSpPr>
        <p:spPr>
          <a:xfrm>
            <a:off x="5611154" y="2959114"/>
            <a:ext cx="1948521" cy="588937"/>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C</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1" name="Rectangle 20">
            <a:extLst>
              <a:ext uri="{FF2B5EF4-FFF2-40B4-BE49-F238E27FC236}">
                <a16:creationId xmlns:a16="http://schemas.microsoft.com/office/drawing/2014/main" id="{BC6F9528-51D0-47FC-ACDF-EBB1C4EB63DF}"/>
              </a:ext>
            </a:extLst>
          </p:cNvPr>
          <p:cNvSpPr/>
          <p:nvPr/>
        </p:nvSpPr>
        <p:spPr>
          <a:xfrm>
            <a:off x="5611154" y="3729728"/>
            <a:ext cx="1948521" cy="588937"/>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D</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2" name="Rectangle 21">
            <a:extLst>
              <a:ext uri="{FF2B5EF4-FFF2-40B4-BE49-F238E27FC236}">
                <a16:creationId xmlns:a16="http://schemas.microsoft.com/office/drawing/2014/main" id="{10A63C11-6294-4446-999E-C43CB4989D8A}"/>
              </a:ext>
            </a:extLst>
          </p:cNvPr>
          <p:cNvSpPr/>
          <p:nvPr/>
        </p:nvSpPr>
        <p:spPr>
          <a:xfrm>
            <a:off x="5611154" y="4519119"/>
            <a:ext cx="1948521" cy="588937"/>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E</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cxnSp>
        <p:nvCxnSpPr>
          <p:cNvPr id="43" name="Connector: Curved 42">
            <a:extLst>
              <a:ext uri="{FF2B5EF4-FFF2-40B4-BE49-F238E27FC236}">
                <a16:creationId xmlns:a16="http://schemas.microsoft.com/office/drawing/2014/main" id="{873EB966-D9F9-4327-9678-BD97F908993A}"/>
              </a:ext>
            </a:extLst>
          </p:cNvPr>
          <p:cNvCxnSpPr>
            <a:cxnSpLocks/>
            <a:stCxn id="24" idx="1"/>
          </p:cNvCxnSpPr>
          <p:nvPr/>
        </p:nvCxnSpPr>
        <p:spPr>
          <a:xfrm rot="10800000" flipV="1">
            <a:off x="698500" y="1693778"/>
            <a:ext cx="4912654" cy="1152544"/>
          </a:xfrm>
          <a:prstGeom prst="curvedConnector3">
            <a:avLst>
              <a:gd name="adj1" fmla="val 105322"/>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Connector: Curved 54">
            <a:extLst>
              <a:ext uri="{FF2B5EF4-FFF2-40B4-BE49-F238E27FC236}">
                <a16:creationId xmlns:a16="http://schemas.microsoft.com/office/drawing/2014/main" id="{6D3AE111-2969-4CA9-A352-F5DB4008C71F}"/>
              </a:ext>
            </a:extLst>
          </p:cNvPr>
          <p:cNvCxnSpPr>
            <a:cxnSpLocks/>
            <a:stCxn id="19" idx="1"/>
          </p:cNvCxnSpPr>
          <p:nvPr/>
        </p:nvCxnSpPr>
        <p:spPr>
          <a:xfrm rot="10800000" flipV="1">
            <a:off x="2133600" y="2477150"/>
            <a:ext cx="3477554" cy="958108"/>
          </a:xfrm>
          <a:prstGeom prst="curvedConnector3">
            <a:avLst>
              <a:gd name="adj1" fmla="val 50000"/>
            </a:avLst>
          </a:prstGeom>
          <a:ln w="38100">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66D9D6B8-386C-41F2-B27E-A35454ED94E2}"/>
              </a:ext>
            </a:extLst>
          </p:cNvPr>
          <p:cNvCxnSpPr>
            <a:cxnSpLocks/>
            <a:stCxn id="20" idx="1"/>
          </p:cNvCxnSpPr>
          <p:nvPr/>
        </p:nvCxnSpPr>
        <p:spPr>
          <a:xfrm flipH="1">
            <a:off x="4165600" y="3253583"/>
            <a:ext cx="1445554" cy="67058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C8E11012-185D-451E-89F8-87CCC5B05397}"/>
              </a:ext>
            </a:extLst>
          </p:cNvPr>
          <p:cNvCxnSpPr>
            <a:cxnSpLocks/>
            <a:stCxn id="21" idx="1"/>
          </p:cNvCxnSpPr>
          <p:nvPr/>
        </p:nvCxnSpPr>
        <p:spPr>
          <a:xfrm flipH="1">
            <a:off x="4888378" y="4024197"/>
            <a:ext cx="722776" cy="126326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aphicFrame>
        <p:nvGraphicFramePr>
          <p:cNvPr id="100" name="Table 99">
            <a:extLst>
              <a:ext uri="{FF2B5EF4-FFF2-40B4-BE49-F238E27FC236}">
                <a16:creationId xmlns:a16="http://schemas.microsoft.com/office/drawing/2014/main" id="{A1E501FB-97DB-4F8D-8E3C-0BAB95DF419E}"/>
              </a:ext>
            </a:extLst>
          </p:cNvPr>
          <p:cNvGraphicFramePr>
            <a:graphicFrameLocks noGrp="1"/>
          </p:cNvGraphicFramePr>
          <p:nvPr>
            <p:extLst>
              <p:ext uri="{D42A27DB-BD31-4B8C-83A1-F6EECF244321}">
                <p14:modId xmlns:p14="http://schemas.microsoft.com/office/powerpoint/2010/main" val="477178970"/>
              </p:ext>
            </p:extLst>
          </p:nvPr>
        </p:nvGraphicFramePr>
        <p:xfrm>
          <a:off x="5611154" y="5287457"/>
          <a:ext cx="9328518" cy="3716843"/>
        </p:xfrm>
        <a:graphic>
          <a:graphicData uri="http://schemas.openxmlformats.org/drawingml/2006/table">
            <a:tbl>
              <a:tblPr firstRow="1" bandRow="1">
                <a:effectLst/>
                <a:tableStyleId>{5940675A-B579-460E-94D1-54222C63F5DA}</a:tableStyleId>
              </a:tblPr>
              <a:tblGrid>
                <a:gridCol w="1036502">
                  <a:extLst>
                    <a:ext uri="{9D8B030D-6E8A-4147-A177-3AD203B41FA5}">
                      <a16:colId xmlns:a16="http://schemas.microsoft.com/office/drawing/2014/main" val="1209721339"/>
                    </a:ext>
                  </a:extLst>
                </a:gridCol>
                <a:gridCol w="1036502">
                  <a:extLst>
                    <a:ext uri="{9D8B030D-6E8A-4147-A177-3AD203B41FA5}">
                      <a16:colId xmlns:a16="http://schemas.microsoft.com/office/drawing/2014/main" val="162324528"/>
                    </a:ext>
                  </a:extLst>
                </a:gridCol>
                <a:gridCol w="1036502">
                  <a:extLst>
                    <a:ext uri="{9D8B030D-6E8A-4147-A177-3AD203B41FA5}">
                      <a16:colId xmlns:a16="http://schemas.microsoft.com/office/drawing/2014/main" val="903695711"/>
                    </a:ext>
                  </a:extLst>
                </a:gridCol>
                <a:gridCol w="1036502">
                  <a:extLst>
                    <a:ext uri="{9D8B030D-6E8A-4147-A177-3AD203B41FA5}">
                      <a16:colId xmlns:a16="http://schemas.microsoft.com/office/drawing/2014/main" val="401433737"/>
                    </a:ext>
                  </a:extLst>
                </a:gridCol>
                <a:gridCol w="1036502">
                  <a:extLst>
                    <a:ext uri="{9D8B030D-6E8A-4147-A177-3AD203B41FA5}">
                      <a16:colId xmlns:a16="http://schemas.microsoft.com/office/drawing/2014/main" val="1616956812"/>
                    </a:ext>
                  </a:extLst>
                </a:gridCol>
                <a:gridCol w="1036502">
                  <a:extLst>
                    <a:ext uri="{9D8B030D-6E8A-4147-A177-3AD203B41FA5}">
                      <a16:colId xmlns:a16="http://schemas.microsoft.com/office/drawing/2014/main" val="2884985826"/>
                    </a:ext>
                  </a:extLst>
                </a:gridCol>
                <a:gridCol w="1036502">
                  <a:extLst>
                    <a:ext uri="{9D8B030D-6E8A-4147-A177-3AD203B41FA5}">
                      <a16:colId xmlns:a16="http://schemas.microsoft.com/office/drawing/2014/main" val="2944062975"/>
                    </a:ext>
                  </a:extLst>
                </a:gridCol>
                <a:gridCol w="1036502">
                  <a:extLst>
                    <a:ext uri="{9D8B030D-6E8A-4147-A177-3AD203B41FA5}">
                      <a16:colId xmlns:a16="http://schemas.microsoft.com/office/drawing/2014/main" val="1865196824"/>
                    </a:ext>
                  </a:extLst>
                </a:gridCol>
                <a:gridCol w="1036502">
                  <a:extLst>
                    <a:ext uri="{9D8B030D-6E8A-4147-A177-3AD203B41FA5}">
                      <a16:colId xmlns:a16="http://schemas.microsoft.com/office/drawing/2014/main" val="401759116"/>
                    </a:ext>
                  </a:extLst>
                </a:gridCol>
              </a:tblGrid>
              <a:tr h="459970">
                <a:tc rowSpan="2">
                  <a:txBody>
                    <a:bodyPr/>
                    <a:lstStyle/>
                    <a:p>
                      <a:pPr algn="ctr"/>
                      <a:r>
                        <a:rPr lang="fr-FR" sz="10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dirty="0"/>
                        <a:t>Quantité</a:t>
                      </a:r>
                    </a:p>
                  </a:txBody>
                  <a:tcPr marL="113395" marR="113395" marT="56698" marB="56698" anchor="ctr">
                    <a:solidFill>
                      <a:schemeClr val="bg2"/>
                    </a:solidFill>
                  </a:tcPr>
                </a:tc>
                <a:tc rowSpan="2">
                  <a:txBody>
                    <a:bodyPr/>
                    <a:lstStyle/>
                    <a:p>
                      <a:pPr algn="ctr"/>
                      <a:r>
                        <a:rPr lang="fr-FR" sz="1000" dirty="0"/>
                        <a:t>Matière</a:t>
                      </a:r>
                    </a:p>
                    <a:p>
                      <a:pPr algn="ctr"/>
                      <a:endParaRPr lang="fr-FR" sz="1000" dirty="0"/>
                    </a:p>
                    <a:p>
                      <a:pPr algn="ctr"/>
                      <a:r>
                        <a:rPr lang="fr-FR" sz="1000" dirty="0"/>
                        <a:t>Ou essence</a:t>
                      </a:r>
                    </a:p>
                  </a:txBody>
                  <a:tcPr marL="113395" marR="113395" marT="56698" marB="56698" anchor="ctr">
                    <a:solidFill>
                      <a:schemeClr val="bg2"/>
                    </a:solidFill>
                  </a:tcPr>
                </a:tc>
                <a:tc gridSpan="3">
                  <a:txBody>
                    <a:bodyPr/>
                    <a:lstStyle/>
                    <a:p>
                      <a:pPr algn="ctr"/>
                      <a:r>
                        <a:rPr lang="fr-FR" sz="1000" dirty="0"/>
                        <a:t>Dimensions finies </a:t>
                      </a:r>
                    </a:p>
                    <a:p>
                      <a:pPr algn="ctr"/>
                      <a:r>
                        <a:rPr lang="fr-FR" sz="1000" dirty="0"/>
                        <a:t>Au</a:t>
                      </a:r>
                      <a:r>
                        <a:rPr lang="fr-FR" sz="1000" baseline="0" dirty="0"/>
                        <a:t> cote</a:t>
                      </a:r>
                      <a:endParaRPr lang="fr-FR" sz="10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000" dirty="0"/>
                        <a:t>Dimensions majorées ou brutes</a:t>
                      </a:r>
                    </a:p>
                    <a:p>
                      <a:pPr algn="ctr"/>
                      <a:r>
                        <a:rPr lang="fr-FR" sz="1000" dirty="0"/>
                        <a:t>(avec surcote)</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373179">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000" dirty="0"/>
                        <a:t>Longueur</a:t>
                      </a:r>
                    </a:p>
                  </a:txBody>
                  <a:tcPr marL="113395" marR="113395" marT="56698" marB="56698" anchor="ctr">
                    <a:solidFill>
                      <a:schemeClr val="bg2"/>
                    </a:solidFill>
                  </a:tcPr>
                </a:tc>
                <a:tc>
                  <a:txBody>
                    <a:bodyPr/>
                    <a:lstStyle/>
                    <a:p>
                      <a:pPr algn="ctr"/>
                      <a:r>
                        <a:rPr lang="fr-FR" sz="1000" dirty="0"/>
                        <a:t>Largeur</a:t>
                      </a:r>
                    </a:p>
                  </a:txBody>
                  <a:tcPr marL="113395" marR="113395" marT="56698" marB="56698" anchor="ctr">
                    <a:solidFill>
                      <a:schemeClr val="bg2"/>
                    </a:solidFill>
                  </a:tcPr>
                </a:tc>
                <a:tc>
                  <a:txBody>
                    <a:bodyPr/>
                    <a:lstStyle/>
                    <a:p>
                      <a:pPr algn="ctr"/>
                      <a:r>
                        <a:rPr lang="fr-FR" sz="1000" dirty="0"/>
                        <a:t>Epaisseur</a:t>
                      </a:r>
                    </a:p>
                  </a:txBody>
                  <a:tcPr marL="113395" marR="113395" marT="56698" marB="56698" anchor="ctr">
                    <a:solidFill>
                      <a:schemeClr val="bg2"/>
                    </a:solidFill>
                  </a:tcPr>
                </a:tc>
                <a:tc>
                  <a:txBody>
                    <a:bodyPr/>
                    <a:lstStyle/>
                    <a:p>
                      <a:pPr algn="ctr"/>
                      <a:r>
                        <a:rPr lang="fr-FR" sz="1000" dirty="0"/>
                        <a:t>Longueur</a:t>
                      </a:r>
                    </a:p>
                  </a:txBody>
                  <a:tcPr marL="113395" marR="113395" marT="56698" marB="56698" anchor="ctr">
                    <a:solidFill>
                      <a:schemeClr val="bg2"/>
                    </a:solidFill>
                  </a:tcPr>
                </a:tc>
                <a:tc>
                  <a:txBody>
                    <a:bodyPr/>
                    <a:lstStyle/>
                    <a:p>
                      <a:pPr algn="ctr"/>
                      <a:r>
                        <a:rPr lang="fr-FR" sz="1000" dirty="0"/>
                        <a:t>Largeur</a:t>
                      </a:r>
                    </a:p>
                  </a:txBody>
                  <a:tcPr marL="113395" marR="113395" marT="56698" marB="56698" anchor="ctr">
                    <a:solidFill>
                      <a:schemeClr val="bg2"/>
                    </a:solidFill>
                  </a:tcPr>
                </a:tc>
                <a:tc>
                  <a:txBody>
                    <a:bodyPr/>
                    <a:lstStyle/>
                    <a:p>
                      <a:pPr algn="ctr"/>
                      <a:r>
                        <a:rPr lang="fr-FR" sz="10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564025">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1000" dirty="0"/>
                        <a:t>Traverses</a:t>
                      </a:r>
                    </a:p>
                    <a:p>
                      <a:pPr marL="0" marR="0" lvl="0" indent="0" algn="ctr" defTabSz="1439997" rtl="0" eaLnBrk="1" fontAlgn="auto" latinLnBrk="0" hangingPunct="1">
                        <a:lnSpc>
                          <a:spcPct val="100000"/>
                        </a:lnSpc>
                        <a:spcBef>
                          <a:spcPts val="0"/>
                        </a:spcBef>
                        <a:spcAft>
                          <a:spcPts val="0"/>
                        </a:spcAft>
                        <a:buClrTx/>
                        <a:buSzTx/>
                        <a:buFontTx/>
                        <a:buNone/>
                        <a:tabLst/>
                        <a:defRPr/>
                      </a:pPr>
                      <a:r>
                        <a:rPr lang="fr-FR" sz="1000" dirty="0"/>
                        <a:t>longues</a:t>
                      </a:r>
                    </a:p>
                  </a:txBody>
                  <a:tcPr marL="113395" marR="113395" marT="56698" marB="56698" anchor="ctr">
                    <a:solidFill>
                      <a:schemeClr val="bg1"/>
                    </a:solidFill>
                  </a:tcPr>
                </a:tc>
                <a:tc>
                  <a:txBody>
                    <a:bodyPr/>
                    <a:lstStyle/>
                    <a:p>
                      <a:pPr algn="ctr"/>
                      <a:r>
                        <a:rPr lang="fr-FR" sz="1000" dirty="0"/>
                        <a:t>9</a:t>
                      </a:r>
                    </a:p>
                  </a:txBody>
                  <a:tcPr marL="113395" marR="113395" marT="56698" marB="56698" anchor="ctr">
                    <a:solidFill>
                      <a:schemeClr val="bg1"/>
                    </a:solidFill>
                  </a:tcPr>
                </a:tc>
                <a:tc>
                  <a:txBody>
                    <a:bodyPr/>
                    <a:lstStyle/>
                    <a:p>
                      <a:pPr algn="ctr"/>
                      <a:r>
                        <a:rPr lang="fr-FR" sz="1000" dirty="0"/>
                        <a:t>Massif</a:t>
                      </a:r>
                    </a:p>
                  </a:txBody>
                  <a:tcPr marL="113395" marR="113395" marT="56698" marB="56698" anchor="ctr">
                    <a:solidFill>
                      <a:schemeClr val="bg1"/>
                    </a:solidFill>
                  </a:tcPr>
                </a:tc>
                <a:tc>
                  <a:txBody>
                    <a:bodyPr/>
                    <a:lstStyle/>
                    <a:p>
                      <a:pPr algn="ctr"/>
                      <a:r>
                        <a:rPr lang="fr-FR" sz="1000" dirty="0"/>
                        <a:t>900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950</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extLst>
                  <a:ext uri="{0D108BD9-81ED-4DB2-BD59-A6C34878D82A}">
                    <a16:rowId xmlns:a16="http://schemas.microsoft.com/office/drawing/2014/main" val="4148364327"/>
                  </a:ext>
                </a:extLst>
              </a:tr>
              <a:tr h="627594">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1000" dirty="0"/>
                        <a:t>Traverses</a:t>
                      </a:r>
                    </a:p>
                    <a:p>
                      <a:pPr marL="0" marR="0" lvl="0" indent="0" algn="ctr" defTabSz="1439997" rtl="0" eaLnBrk="1" fontAlgn="auto" latinLnBrk="0" hangingPunct="1">
                        <a:lnSpc>
                          <a:spcPct val="100000"/>
                        </a:lnSpc>
                        <a:spcBef>
                          <a:spcPts val="0"/>
                        </a:spcBef>
                        <a:spcAft>
                          <a:spcPts val="0"/>
                        </a:spcAft>
                        <a:buClrTx/>
                        <a:buSzTx/>
                        <a:buFontTx/>
                        <a:buNone/>
                        <a:tabLst/>
                        <a:defRPr/>
                      </a:pPr>
                      <a:r>
                        <a:rPr lang="fr-FR" sz="1000" dirty="0"/>
                        <a:t>courtes</a:t>
                      </a:r>
                    </a:p>
                    <a:p>
                      <a:pPr algn="ctr"/>
                      <a:endParaRPr lang="fr-FR" sz="1000" dirty="0"/>
                    </a:p>
                  </a:txBody>
                  <a:tcPr marL="113395" marR="113395" marT="56698" marB="56698" anchor="ctr">
                    <a:solidFill>
                      <a:schemeClr val="bg1"/>
                    </a:solidFill>
                  </a:tcPr>
                </a:tc>
                <a:tc>
                  <a:txBody>
                    <a:bodyPr/>
                    <a:lstStyle/>
                    <a:p>
                      <a:pPr algn="ctr"/>
                      <a:r>
                        <a:rPr lang="fr-FR" sz="1000" dirty="0"/>
                        <a:t>8</a:t>
                      </a:r>
                    </a:p>
                  </a:txBody>
                  <a:tcPr marL="113395" marR="113395" marT="56698" marB="56698" anchor="ctr">
                    <a:solidFill>
                      <a:schemeClr val="bg1"/>
                    </a:solidFill>
                  </a:tcPr>
                </a:tc>
                <a:tc>
                  <a:txBody>
                    <a:bodyPr/>
                    <a:lstStyle/>
                    <a:p>
                      <a:pPr algn="ctr"/>
                      <a:r>
                        <a:rPr lang="fr-FR" sz="1000" dirty="0"/>
                        <a:t>Massif</a:t>
                      </a:r>
                    </a:p>
                  </a:txBody>
                  <a:tcPr marL="113395" marR="113395" marT="56698" marB="56698" anchor="ctr">
                    <a:solidFill>
                      <a:schemeClr val="bg1"/>
                    </a:solidFill>
                  </a:tcPr>
                </a:tc>
                <a:tc>
                  <a:txBody>
                    <a:bodyPr/>
                    <a:lstStyle/>
                    <a:p>
                      <a:pPr algn="ctr"/>
                      <a:r>
                        <a:rPr lang="fr-FR" sz="1000" dirty="0"/>
                        <a:t>660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710</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extLst>
                  <a:ext uri="{0D108BD9-81ED-4DB2-BD59-A6C34878D82A}">
                    <a16:rowId xmlns:a16="http://schemas.microsoft.com/office/drawing/2014/main" val="3205966628"/>
                  </a:ext>
                </a:extLst>
              </a:tr>
              <a:tr h="564025">
                <a:tc>
                  <a:txBody>
                    <a:bodyPr/>
                    <a:lstStyle/>
                    <a:p>
                      <a:pPr algn="ctr"/>
                      <a:r>
                        <a:rPr lang="fr-FR" sz="1000" dirty="0"/>
                        <a:t>Montants</a:t>
                      </a:r>
                    </a:p>
                    <a:p>
                      <a:pPr algn="ctr"/>
                      <a:r>
                        <a:rPr lang="fr-FR" sz="1000" dirty="0"/>
                        <a:t>Une pièce</a:t>
                      </a:r>
                    </a:p>
                  </a:txBody>
                  <a:tcPr marL="113395" marR="113395" marT="56698" marB="56698" anchor="ctr">
                    <a:solidFill>
                      <a:schemeClr val="bg1"/>
                    </a:solidFill>
                  </a:tcPr>
                </a:tc>
                <a:tc>
                  <a:txBody>
                    <a:bodyPr/>
                    <a:lstStyle/>
                    <a:p>
                      <a:pPr algn="ctr"/>
                      <a:r>
                        <a:rPr lang="fr-FR" sz="1000" dirty="0"/>
                        <a:t>2</a:t>
                      </a:r>
                    </a:p>
                  </a:txBody>
                  <a:tcPr marL="113395" marR="113395" marT="56698" marB="56698" anchor="ctr">
                    <a:solidFill>
                      <a:schemeClr val="bg1"/>
                    </a:solidFill>
                  </a:tcPr>
                </a:tc>
                <a:tc>
                  <a:txBody>
                    <a:bodyPr/>
                    <a:lstStyle/>
                    <a:p>
                      <a:pPr algn="ctr"/>
                      <a:r>
                        <a:rPr lang="fr-FR" sz="1000" dirty="0"/>
                        <a:t>Massif</a:t>
                      </a:r>
                    </a:p>
                  </a:txBody>
                  <a:tcPr marL="113395" marR="113395" marT="56698" marB="56698" anchor="ctr">
                    <a:solidFill>
                      <a:schemeClr val="bg1"/>
                    </a:solidFill>
                  </a:tcPr>
                </a:tc>
                <a:tc>
                  <a:txBody>
                    <a:bodyPr/>
                    <a:lstStyle/>
                    <a:p>
                      <a:pPr algn="ctr"/>
                      <a:r>
                        <a:rPr lang="fr-FR" sz="1000" dirty="0"/>
                        <a:t>2000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2050</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extLst>
                  <a:ext uri="{0D108BD9-81ED-4DB2-BD59-A6C34878D82A}">
                    <a16:rowId xmlns:a16="http://schemas.microsoft.com/office/drawing/2014/main" val="821861683"/>
                  </a:ext>
                </a:extLst>
              </a:tr>
              <a:tr h="564025">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1000" dirty="0"/>
                        <a:t>Montants</a:t>
                      </a:r>
                    </a:p>
                    <a:p>
                      <a:pPr marL="0" marR="0" lvl="0" indent="0" algn="ctr" defTabSz="1439997" rtl="0" eaLnBrk="1" fontAlgn="auto" latinLnBrk="0" hangingPunct="1">
                        <a:lnSpc>
                          <a:spcPct val="100000"/>
                        </a:lnSpc>
                        <a:spcBef>
                          <a:spcPts val="0"/>
                        </a:spcBef>
                        <a:spcAft>
                          <a:spcPts val="0"/>
                        </a:spcAft>
                        <a:buClrTx/>
                        <a:buSzTx/>
                        <a:buFontTx/>
                        <a:buNone/>
                        <a:tabLst/>
                        <a:defRPr/>
                      </a:pPr>
                      <a:r>
                        <a:rPr lang="fr-FR" sz="1000" dirty="0"/>
                        <a:t>milieu</a:t>
                      </a:r>
                    </a:p>
                  </a:txBody>
                  <a:tcPr marL="113395" marR="113395" marT="56698" marB="56698" anchor="ctr">
                    <a:solidFill>
                      <a:schemeClr val="bg1"/>
                    </a:solidFill>
                  </a:tcPr>
                </a:tc>
                <a:tc>
                  <a:txBody>
                    <a:bodyPr/>
                    <a:lstStyle/>
                    <a:p>
                      <a:pPr algn="ctr"/>
                      <a:r>
                        <a:rPr lang="fr-FR" sz="1000" dirty="0"/>
                        <a:t>4</a:t>
                      </a:r>
                    </a:p>
                  </a:txBody>
                  <a:tcPr marL="113395" marR="113395" marT="56698" marB="56698" anchor="ctr">
                    <a:solidFill>
                      <a:schemeClr val="bg1"/>
                    </a:solidFill>
                  </a:tcPr>
                </a:tc>
                <a:tc>
                  <a:txBody>
                    <a:bodyPr/>
                    <a:lstStyle/>
                    <a:p>
                      <a:pPr algn="ctr"/>
                      <a:r>
                        <a:rPr lang="fr-FR" sz="1000" dirty="0"/>
                        <a:t>Massif</a:t>
                      </a:r>
                    </a:p>
                  </a:txBody>
                  <a:tcPr marL="113395" marR="113395" marT="56698" marB="56698" anchor="ctr">
                    <a:solidFill>
                      <a:schemeClr val="bg1"/>
                    </a:solidFill>
                  </a:tcPr>
                </a:tc>
                <a:tc>
                  <a:txBody>
                    <a:bodyPr/>
                    <a:lstStyle/>
                    <a:p>
                      <a:pPr algn="ctr"/>
                      <a:r>
                        <a:rPr lang="fr-FR" sz="1000" dirty="0"/>
                        <a:t>1650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1700</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extLst>
                  <a:ext uri="{0D108BD9-81ED-4DB2-BD59-A6C34878D82A}">
                    <a16:rowId xmlns:a16="http://schemas.microsoft.com/office/drawing/2014/main" val="112883267"/>
                  </a:ext>
                </a:extLst>
              </a:tr>
              <a:tr h="564025">
                <a:tc>
                  <a:txBody>
                    <a:bodyPr/>
                    <a:lstStyle/>
                    <a:p>
                      <a:pPr algn="ctr"/>
                      <a:r>
                        <a:rPr lang="fr-FR" sz="1000" dirty="0" err="1"/>
                        <a:t>mi-Montants</a:t>
                      </a:r>
                      <a:endParaRPr lang="fr-FR" sz="1000" dirty="0"/>
                    </a:p>
                  </a:txBody>
                  <a:tcPr marL="113395" marR="113395" marT="56698" marB="56698" anchor="ctr">
                    <a:solidFill>
                      <a:schemeClr val="bg1"/>
                    </a:solidFill>
                  </a:tcPr>
                </a:tc>
                <a:tc>
                  <a:txBody>
                    <a:bodyPr/>
                    <a:lstStyle/>
                    <a:p>
                      <a:pPr algn="ctr"/>
                      <a:r>
                        <a:rPr lang="fr-FR" sz="1000" dirty="0"/>
                        <a:t>4</a:t>
                      </a:r>
                    </a:p>
                  </a:txBody>
                  <a:tcPr marL="113395" marR="113395" marT="56698" marB="56698" anchor="ctr">
                    <a:solidFill>
                      <a:schemeClr val="bg1"/>
                    </a:solidFill>
                  </a:tcPr>
                </a:tc>
                <a:tc>
                  <a:txBody>
                    <a:bodyPr/>
                    <a:lstStyle/>
                    <a:p>
                      <a:pPr algn="ctr"/>
                      <a:r>
                        <a:rPr lang="fr-FR" sz="1000" dirty="0"/>
                        <a:t>Massif</a:t>
                      </a:r>
                    </a:p>
                  </a:txBody>
                  <a:tcPr marL="113395" marR="113395" marT="56698" marB="56698" anchor="ctr">
                    <a:solidFill>
                      <a:schemeClr val="bg1"/>
                    </a:solidFill>
                  </a:tcPr>
                </a:tc>
                <a:tc>
                  <a:txBody>
                    <a:bodyPr/>
                    <a:lstStyle/>
                    <a:p>
                      <a:pPr algn="ctr"/>
                      <a:r>
                        <a:rPr lang="fr-FR" sz="1000" dirty="0"/>
                        <a:t>2000</a:t>
                      </a:r>
                    </a:p>
                  </a:txBody>
                  <a:tcPr marL="113395" marR="113395" marT="56698" marB="56698" anchor="ctr">
                    <a:solidFill>
                      <a:schemeClr val="bg1"/>
                    </a:solidFill>
                  </a:tcPr>
                </a:tc>
                <a:tc>
                  <a:txBody>
                    <a:bodyPr/>
                    <a:lstStyle/>
                    <a:p>
                      <a:pPr algn="ctr"/>
                      <a:r>
                        <a:rPr lang="fr-FR" sz="1000" dirty="0"/>
                        <a:t>80</a:t>
                      </a:r>
                    </a:p>
                  </a:txBody>
                  <a:tcPr marL="113395" marR="113395" marT="56698" marB="56698" anchor="ctr">
                    <a:solidFill>
                      <a:schemeClr val="bg1"/>
                    </a:solidFill>
                  </a:tcPr>
                </a:tc>
                <a:tc>
                  <a:txBody>
                    <a:bodyPr/>
                    <a:lstStyle/>
                    <a:p>
                      <a:pPr algn="ctr"/>
                      <a:r>
                        <a:rPr lang="fr-FR" sz="1000" dirty="0"/>
                        <a:t>40</a:t>
                      </a:r>
                    </a:p>
                  </a:txBody>
                  <a:tcPr marL="113395" marR="113395" marT="56698" marB="56698" anchor="ctr">
                    <a:solidFill>
                      <a:schemeClr val="bg1"/>
                    </a:solidFill>
                  </a:tcPr>
                </a:tc>
                <a:tc>
                  <a:txBody>
                    <a:bodyPr/>
                    <a:lstStyle/>
                    <a:p>
                      <a:pPr algn="ctr"/>
                      <a:r>
                        <a:rPr lang="fr-FR" sz="1000" dirty="0"/>
                        <a:t>2050</a:t>
                      </a:r>
                    </a:p>
                  </a:txBody>
                  <a:tcPr marL="113395" marR="113395" marT="56698" marB="56698" anchor="ctr">
                    <a:solidFill>
                      <a:schemeClr val="bg1"/>
                    </a:solidFill>
                  </a:tcPr>
                </a:tc>
                <a:tc>
                  <a:txBody>
                    <a:bodyPr/>
                    <a:lstStyle/>
                    <a:p>
                      <a:pPr algn="ctr"/>
                      <a:r>
                        <a:rPr lang="fr-FR" sz="1000" dirty="0"/>
                        <a:t>85</a:t>
                      </a:r>
                    </a:p>
                  </a:txBody>
                  <a:tcPr marL="113395" marR="113395" marT="56698" marB="56698" anchor="ctr">
                    <a:solidFill>
                      <a:schemeClr val="bg1"/>
                    </a:solidFill>
                  </a:tcPr>
                </a:tc>
                <a:tc>
                  <a:txBody>
                    <a:bodyPr/>
                    <a:lstStyle/>
                    <a:p>
                      <a:pPr algn="ctr"/>
                      <a:r>
                        <a:rPr lang="fr-FR" sz="1000" dirty="0"/>
                        <a:t>45</a:t>
                      </a:r>
                    </a:p>
                  </a:txBody>
                  <a:tcPr marL="113395" marR="113395" marT="56698" marB="56698" anchor="ctr">
                    <a:solidFill>
                      <a:schemeClr val="bg1"/>
                    </a:solidFill>
                  </a:tcPr>
                </a:tc>
                <a:extLst>
                  <a:ext uri="{0D108BD9-81ED-4DB2-BD59-A6C34878D82A}">
                    <a16:rowId xmlns:a16="http://schemas.microsoft.com/office/drawing/2014/main" val="3806798059"/>
                  </a:ext>
                </a:extLst>
              </a:tr>
            </a:tbl>
          </a:graphicData>
        </a:graphic>
      </p:graphicFrame>
      <p:cxnSp>
        <p:nvCxnSpPr>
          <p:cNvPr id="90" name="Connector: Curved 89">
            <a:extLst>
              <a:ext uri="{FF2B5EF4-FFF2-40B4-BE49-F238E27FC236}">
                <a16:creationId xmlns:a16="http://schemas.microsoft.com/office/drawing/2014/main" id="{EDF9ED42-D8ED-48F5-9289-B86C2340528F}"/>
              </a:ext>
            </a:extLst>
          </p:cNvPr>
          <p:cNvCxnSpPr>
            <a:cxnSpLocks/>
            <a:stCxn id="22" idx="2"/>
          </p:cNvCxnSpPr>
          <p:nvPr/>
        </p:nvCxnSpPr>
        <p:spPr>
          <a:xfrm rot="5400000">
            <a:off x="3660137" y="4800720"/>
            <a:ext cx="2617942" cy="3232615"/>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cxnSp>
        <p:nvCxnSpPr>
          <p:cNvPr id="93" name="Connector: Curved 92">
            <a:extLst>
              <a:ext uri="{FF2B5EF4-FFF2-40B4-BE49-F238E27FC236}">
                <a16:creationId xmlns:a16="http://schemas.microsoft.com/office/drawing/2014/main" id="{AD80DFEB-1365-4BE0-BD7A-3FFD6B907DE1}"/>
              </a:ext>
            </a:extLst>
          </p:cNvPr>
          <p:cNvCxnSpPr>
            <a:cxnSpLocks/>
            <a:stCxn id="22" idx="2"/>
          </p:cNvCxnSpPr>
          <p:nvPr/>
        </p:nvCxnSpPr>
        <p:spPr>
          <a:xfrm rot="5400000">
            <a:off x="4210288" y="3653669"/>
            <a:ext cx="920741" cy="3829515"/>
          </a:xfrm>
          <a:prstGeom prst="curvedConnector2">
            <a:avLst/>
          </a:prstGeom>
          <a:ln w="381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61707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pic>
        <p:nvPicPr>
          <p:cNvPr id="3" name="Picture 2">
            <a:extLst>
              <a:ext uri="{FF2B5EF4-FFF2-40B4-BE49-F238E27FC236}">
                <a16:creationId xmlns:a16="http://schemas.microsoft.com/office/drawing/2014/main" id="{07D5192E-438A-4664-9FF9-D3DD87B60467}"/>
              </a:ext>
            </a:extLst>
          </p:cNvPr>
          <p:cNvPicPr>
            <a:picLocks noChangeAspect="1"/>
          </p:cNvPicPr>
          <p:nvPr/>
        </p:nvPicPr>
        <p:blipFill>
          <a:blip r:embed="rId2"/>
          <a:stretch>
            <a:fillRect/>
          </a:stretch>
        </p:blipFill>
        <p:spPr>
          <a:xfrm>
            <a:off x="4891856" y="1725254"/>
            <a:ext cx="4573100" cy="7481662"/>
          </a:xfrm>
          <a:prstGeom prst="rect">
            <a:avLst/>
          </a:prstGeom>
        </p:spPr>
      </p:pic>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Banc style causeuse </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Matières : Bois massif de 80x80 , MDF 30 et CP 16</a:t>
            </a:r>
          </a:p>
        </p:txBody>
      </p:sp>
      <p:sp>
        <p:nvSpPr>
          <p:cNvPr id="18" name="Rectangle 17">
            <a:extLst>
              <a:ext uri="{FF2B5EF4-FFF2-40B4-BE49-F238E27FC236}">
                <a16:creationId xmlns:a16="http://schemas.microsoft.com/office/drawing/2014/main" id="{C57CFA17-AAE8-4DE6-A558-14DC264C2959}"/>
              </a:ext>
            </a:extLst>
          </p:cNvPr>
          <p:cNvSpPr/>
          <p:nvPr/>
        </p:nvSpPr>
        <p:spPr>
          <a:xfrm>
            <a:off x="11250788" y="196017"/>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pic>
        <p:nvPicPr>
          <p:cNvPr id="2" name="Picture 1">
            <a:extLst>
              <a:ext uri="{FF2B5EF4-FFF2-40B4-BE49-F238E27FC236}">
                <a16:creationId xmlns:a16="http://schemas.microsoft.com/office/drawing/2014/main" id="{C222C695-E590-486D-B1E1-605AE798810C}"/>
              </a:ext>
            </a:extLst>
          </p:cNvPr>
          <p:cNvPicPr>
            <a:picLocks noChangeAspect="1"/>
          </p:cNvPicPr>
          <p:nvPr/>
        </p:nvPicPr>
        <p:blipFill>
          <a:blip r:embed="rId5"/>
          <a:stretch>
            <a:fillRect/>
          </a:stretch>
        </p:blipFill>
        <p:spPr>
          <a:xfrm>
            <a:off x="142517" y="1925762"/>
            <a:ext cx="4414428" cy="7080647"/>
          </a:xfrm>
          <a:prstGeom prst="rect">
            <a:avLst/>
          </a:prstGeom>
        </p:spPr>
      </p:pic>
      <p:cxnSp>
        <p:nvCxnSpPr>
          <p:cNvPr id="5" name="Straight Connector 4">
            <a:extLst>
              <a:ext uri="{FF2B5EF4-FFF2-40B4-BE49-F238E27FC236}">
                <a16:creationId xmlns:a16="http://schemas.microsoft.com/office/drawing/2014/main" id="{67D4E79F-D22A-4FB4-BF80-F2C46840E3DA}"/>
              </a:ext>
            </a:extLst>
          </p:cNvPr>
          <p:cNvCxnSpPr>
            <a:cxnSpLocks/>
          </p:cNvCxnSpPr>
          <p:nvPr/>
        </p:nvCxnSpPr>
        <p:spPr>
          <a:xfrm>
            <a:off x="4724400" y="2177847"/>
            <a:ext cx="0" cy="62992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B8414720-E67D-4B38-A266-954761E19335}"/>
              </a:ext>
            </a:extLst>
          </p:cNvPr>
          <p:cNvCxnSpPr>
            <a:cxnSpLocks/>
          </p:cNvCxnSpPr>
          <p:nvPr/>
        </p:nvCxnSpPr>
        <p:spPr>
          <a:xfrm>
            <a:off x="9708192" y="2177847"/>
            <a:ext cx="0" cy="6299200"/>
          </a:xfrm>
          <a:prstGeom prst="line">
            <a:avLst/>
          </a:prstGeom>
          <a:ln w="38100"/>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8334A678-6DBC-4834-A40E-6B0B6A496DC7}"/>
              </a:ext>
            </a:extLst>
          </p:cNvPr>
          <p:cNvSpPr/>
          <p:nvPr/>
        </p:nvSpPr>
        <p:spPr>
          <a:xfrm>
            <a:off x="1556578" y="1389105"/>
            <a:ext cx="1896994" cy="369332"/>
          </a:xfrm>
          <a:prstGeom prst="rect">
            <a:avLst/>
          </a:prstGeom>
        </p:spPr>
        <p:txBody>
          <a:bodyPr wrap="none">
            <a:spAutoFit/>
          </a:bodyP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A</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7" name="Rectangle 26">
            <a:extLst>
              <a:ext uri="{FF2B5EF4-FFF2-40B4-BE49-F238E27FC236}">
                <a16:creationId xmlns:a16="http://schemas.microsoft.com/office/drawing/2014/main" id="{856C5059-8735-4389-8A7B-3816607BBC42}"/>
              </a:ext>
            </a:extLst>
          </p:cNvPr>
          <p:cNvSpPr/>
          <p:nvPr/>
        </p:nvSpPr>
        <p:spPr>
          <a:xfrm>
            <a:off x="5968766" y="1408181"/>
            <a:ext cx="1896994" cy="369332"/>
          </a:xfrm>
          <a:prstGeom prst="rect">
            <a:avLst/>
          </a:prstGeom>
        </p:spPr>
        <p:txBody>
          <a:bodyPr wrap="none">
            <a:spAutoFit/>
          </a:bodyP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B</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8" name="Rectangle 27">
            <a:extLst>
              <a:ext uri="{FF2B5EF4-FFF2-40B4-BE49-F238E27FC236}">
                <a16:creationId xmlns:a16="http://schemas.microsoft.com/office/drawing/2014/main" id="{E9BECC81-6DD7-4183-B40E-38CEDDC199A1}"/>
              </a:ext>
            </a:extLst>
          </p:cNvPr>
          <p:cNvSpPr/>
          <p:nvPr/>
        </p:nvSpPr>
        <p:spPr>
          <a:xfrm>
            <a:off x="10541866" y="1418217"/>
            <a:ext cx="1896994" cy="369332"/>
          </a:xfrm>
          <a:prstGeom prst="rect">
            <a:avLst/>
          </a:prstGeom>
        </p:spPr>
        <p:txBody>
          <a:bodyPr wrap="none">
            <a:spAutoFit/>
          </a:bodyP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C</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16" name="Picture 15">
            <a:extLst>
              <a:ext uri="{FF2B5EF4-FFF2-40B4-BE49-F238E27FC236}">
                <a16:creationId xmlns:a16="http://schemas.microsoft.com/office/drawing/2014/main" id="{A2501A13-C746-4DAE-85D6-6EB91590182C}"/>
              </a:ext>
            </a:extLst>
          </p:cNvPr>
          <p:cNvPicPr>
            <a:picLocks noChangeAspect="1"/>
          </p:cNvPicPr>
          <p:nvPr/>
        </p:nvPicPr>
        <p:blipFill>
          <a:blip r:embed="rId6"/>
          <a:stretch>
            <a:fillRect/>
          </a:stretch>
        </p:blipFill>
        <p:spPr>
          <a:xfrm>
            <a:off x="9951429" y="1752915"/>
            <a:ext cx="4354073" cy="7045532"/>
          </a:xfrm>
          <a:prstGeom prst="rect">
            <a:avLst/>
          </a:prstGeom>
        </p:spPr>
      </p:pic>
      <p:cxnSp>
        <p:nvCxnSpPr>
          <p:cNvPr id="30" name="Straight Connector 29">
            <a:extLst>
              <a:ext uri="{FF2B5EF4-FFF2-40B4-BE49-F238E27FC236}">
                <a16:creationId xmlns:a16="http://schemas.microsoft.com/office/drawing/2014/main" id="{C7CAD8FF-F0CF-4076-85D8-821F3CD4CAE0}"/>
              </a:ext>
            </a:extLst>
          </p:cNvPr>
          <p:cNvCxnSpPr>
            <a:cxnSpLocks/>
          </p:cNvCxnSpPr>
          <p:nvPr/>
        </p:nvCxnSpPr>
        <p:spPr>
          <a:xfrm>
            <a:off x="2051050" y="2501900"/>
            <a:ext cx="0" cy="24511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A571B3E2-6C91-4952-B001-1A2E1E3F82F4}"/>
              </a:ext>
            </a:extLst>
          </p:cNvPr>
          <p:cNvCxnSpPr>
            <a:cxnSpLocks/>
          </p:cNvCxnSpPr>
          <p:nvPr/>
        </p:nvCxnSpPr>
        <p:spPr>
          <a:xfrm>
            <a:off x="3848100" y="2501900"/>
            <a:ext cx="0" cy="24828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1F35582E-629F-41A8-A8B5-647A59897A5B}"/>
              </a:ext>
            </a:extLst>
          </p:cNvPr>
          <p:cNvCxnSpPr>
            <a:cxnSpLocks/>
          </p:cNvCxnSpPr>
          <p:nvPr/>
        </p:nvCxnSpPr>
        <p:spPr>
          <a:xfrm flipH="1">
            <a:off x="2051050" y="4953000"/>
            <a:ext cx="174625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78781C93-A5C1-4323-803A-EDB8AB18EB0D}"/>
              </a:ext>
            </a:extLst>
          </p:cNvPr>
          <p:cNvCxnSpPr>
            <a:cxnSpLocks/>
          </p:cNvCxnSpPr>
          <p:nvPr/>
        </p:nvCxnSpPr>
        <p:spPr>
          <a:xfrm flipH="1">
            <a:off x="2051050" y="2413000"/>
            <a:ext cx="179705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7ADAEA22-3658-4ABB-99B0-DB00CD82624A}"/>
              </a:ext>
            </a:extLst>
          </p:cNvPr>
          <p:cNvCxnSpPr>
            <a:cxnSpLocks/>
          </p:cNvCxnSpPr>
          <p:nvPr/>
        </p:nvCxnSpPr>
        <p:spPr>
          <a:xfrm flipH="1">
            <a:off x="2051050" y="5518150"/>
            <a:ext cx="18542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F1F16DB0-C73B-4097-AEDF-CA3CF3E10895}"/>
              </a:ext>
            </a:extLst>
          </p:cNvPr>
          <p:cNvCxnSpPr>
            <a:cxnSpLocks/>
          </p:cNvCxnSpPr>
          <p:nvPr/>
        </p:nvCxnSpPr>
        <p:spPr>
          <a:xfrm flipH="1" flipV="1">
            <a:off x="2051050" y="6242050"/>
            <a:ext cx="1797050" cy="63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33212A81-4E7E-4CC9-9120-6E9CA60917AA}"/>
              </a:ext>
            </a:extLst>
          </p:cNvPr>
          <p:cNvCxnSpPr>
            <a:cxnSpLocks/>
          </p:cNvCxnSpPr>
          <p:nvPr/>
        </p:nvCxnSpPr>
        <p:spPr>
          <a:xfrm>
            <a:off x="2051050" y="5518150"/>
            <a:ext cx="0" cy="7302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Straight Connector 39">
            <a:extLst>
              <a:ext uri="{FF2B5EF4-FFF2-40B4-BE49-F238E27FC236}">
                <a16:creationId xmlns:a16="http://schemas.microsoft.com/office/drawing/2014/main" id="{627097A3-60F2-44CA-BE7F-860FBD3B0EEC}"/>
              </a:ext>
            </a:extLst>
          </p:cNvPr>
          <p:cNvCxnSpPr>
            <a:cxnSpLocks/>
          </p:cNvCxnSpPr>
          <p:nvPr/>
        </p:nvCxnSpPr>
        <p:spPr>
          <a:xfrm>
            <a:off x="3905250" y="5562600"/>
            <a:ext cx="0" cy="6858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74F3C2F1-CC16-4238-89C6-66B11EB273F3}"/>
              </a:ext>
            </a:extLst>
          </p:cNvPr>
          <p:cNvCxnSpPr>
            <a:cxnSpLocks/>
          </p:cNvCxnSpPr>
          <p:nvPr/>
        </p:nvCxnSpPr>
        <p:spPr>
          <a:xfrm>
            <a:off x="1879600" y="1787549"/>
            <a:ext cx="2209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F706D1A9-36F3-47D9-B4F1-11D44FDD19A4}"/>
              </a:ext>
            </a:extLst>
          </p:cNvPr>
          <p:cNvCxnSpPr>
            <a:cxnSpLocks/>
          </p:cNvCxnSpPr>
          <p:nvPr/>
        </p:nvCxnSpPr>
        <p:spPr>
          <a:xfrm>
            <a:off x="7797800" y="4495800"/>
            <a:ext cx="0" cy="17526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E997C1DD-7443-475B-880A-AFFF73D65ABB}"/>
              </a:ext>
            </a:extLst>
          </p:cNvPr>
          <p:cNvCxnSpPr>
            <a:cxnSpLocks/>
          </p:cNvCxnSpPr>
          <p:nvPr/>
        </p:nvCxnSpPr>
        <p:spPr>
          <a:xfrm>
            <a:off x="6032500" y="4495800"/>
            <a:ext cx="0" cy="17399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99F861AB-F4CC-4F78-8753-F18406C25942}"/>
              </a:ext>
            </a:extLst>
          </p:cNvPr>
          <p:cNvCxnSpPr>
            <a:cxnSpLocks/>
          </p:cNvCxnSpPr>
          <p:nvPr/>
        </p:nvCxnSpPr>
        <p:spPr>
          <a:xfrm>
            <a:off x="6032500" y="6661150"/>
            <a:ext cx="0" cy="8826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3CFAE5B3-6721-4F5B-A866-389F4D5D2CA1}"/>
              </a:ext>
            </a:extLst>
          </p:cNvPr>
          <p:cNvCxnSpPr>
            <a:cxnSpLocks/>
          </p:cNvCxnSpPr>
          <p:nvPr/>
        </p:nvCxnSpPr>
        <p:spPr>
          <a:xfrm>
            <a:off x="7797800" y="6611937"/>
            <a:ext cx="0" cy="98266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FB470B2-911F-4DFA-BA2B-53699C579D4C}"/>
              </a:ext>
            </a:extLst>
          </p:cNvPr>
          <p:cNvCxnSpPr>
            <a:cxnSpLocks/>
          </p:cNvCxnSpPr>
          <p:nvPr/>
        </p:nvCxnSpPr>
        <p:spPr>
          <a:xfrm flipH="1">
            <a:off x="6032500" y="7594600"/>
            <a:ext cx="1701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Connector 53">
            <a:extLst>
              <a:ext uri="{FF2B5EF4-FFF2-40B4-BE49-F238E27FC236}">
                <a16:creationId xmlns:a16="http://schemas.microsoft.com/office/drawing/2014/main" id="{1F103A24-52E9-4FA8-A486-FBAC4B6CDF56}"/>
              </a:ext>
            </a:extLst>
          </p:cNvPr>
          <p:cNvCxnSpPr>
            <a:cxnSpLocks/>
          </p:cNvCxnSpPr>
          <p:nvPr/>
        </p:nvCxnSpPr>
        <p:spPr>
          <a:xfrm flipH="1">
            <a:off x="6032500" y="6611937"/>
            <a:ext cx="17018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C4ED685D-58BA-4ABF-9E3D-BB6BB5D58BFF}"/>
              </a:ext>
            </a:extLst>
          </p:cNvPr>
          <p:cNvCxnSpPr>
            <a:cxnSpLocks/>
          </p:cNvCxnSpPr>
          <p:nvPr/>
        </p:nvCxnSpPr>
        <p:spPr>
          <a:xfrm flipH="1" flipV="1">
            <a:off x="6032501" y="6242050"/>
            <a:ext cx="1701799" cy="63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4B2A7FE9-6E30-45F3-A253-BC99AC959B3A}"/>
              </a:ext>
            </a:extLst>
          </p:cNvPr>
          <p:cNvCxnSpPr>
            <a:cxnSpLocks/>
          </p:cNvCxnSpPr>
          <p:nvPr/>
        </p:nvCxnSpPr>
        <p:spPr>
          <a:xfrm flipH="1">
            <a:off x="6032500" y="4495800"/>
            <a:ext cx="17653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D11CCC7F-4A0B-4B9D-B794-763C2BA20A00}"/>
              </a:ext>
            </a:extLst>
          </p:cNvPr>
          <p:cNvCxnSpPr>
            <a:cxnSpLocks/>
          </p:cNvCxnSpPr>
          <p:nvPr/>
        </p:nvCxnSpPr>
        <p:spPr>
          <a:xfrm flipH="1">
            <a:off x="11404600" y="7543800"/>
            <a:ext cx="1739901"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942F5382-2C9B-456A-9091-7DAE30C611CB}"/>
              </a:ext>
            </a:extLst>
          </p:cNvPr>
          <p:cNvCxnSpPr>
            <a:cxnSpLocks/>
          </p:cNvCxnSpPr>
          <p:nvPr/>
        </p:nvCxnSpPr>
        <p:spPr>
          <a:xfrm flipH="1">
            <a:off x="11404601" y="6611937"/>
            <a:ext cx="169227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Connector 62">
            <a:extLst>
              <a:ext uri="{FF2B5EF4-FFF2-40B4-BE49-F238E27FC236}">
                <a16:creationId xmlns:a16="http://schemas.microsoft.com/office/drawing/2014/main" id="{73B70014-B6A7-4A2F-B83D-0089B331502B}"/>
              </a:ext>
            </a:extLst>
          </p:cNvPr>
          <p:cNvCxnSpPr>
            <a:cxnSpLocks/>
          </p:cNvCxnSpPr>
          <p:nvPr/>
        </p:nvCxnSpPr>
        <p:spPr>
          <a:xfrm flipH="1">
            <a:off x="11410951" y="6197600"/>
            <a:ext cx="168592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Connector 63">
            <a:extLst>
              <a:ext uri="{FF2B5EF4-FFF2-40B4-BE49-F238E27FC236}">
                <a16:creationId xmlns:a16="http://schemas.microsoft.com/office/drawing/2014/main" id="{9F1BBD66-90C6-429A-AC2D-DB429042DF46}"/>
              </a:ext>
            </a:extLst>
          </p:cNvPr>
          <p:cNvCxnSpPr>
            <a:cxnSpLocks/>
          </p:cNvCxnSpPr>
          <p:nvPr/>
        </p:nvCxnSpPr>
        <p:spPr>
          <a:xfrm flipH="1">
            <a:off x="11410951" y="5778500"/>
            <a:ext cx="168592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E8DE9F57-C23F-48C0-A6D9-CDEC657DD5F8}"/>
              </a:ext>
            </a:extLst>
          </p:cNvPr>
          <p:cNvCxnSpPr>
            <a:cxnSpLocks/>
          </p:cNvCxnSpPr>
          <p:nvPr/>
        </p:nvCxnSpPr>
        <p:spPr>
          <a:xfrm flipH="1">
            <a:off x="11404601" y="5399881"/>
            <a:ext cx="1692274"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4C93A33E-7C95-4CF4-AB95-6AB99102E1E7}"/>
              </a:ext>
            </a:extLst>
          </p:cNvPr>
          <p:cNvCxnSpPr>
            <a:cxnSpLocks/>
          </p:cNvCxnSpPr>
          <p:nvPr/>
        </p:nvCxnSpPr>
        <p:spPr>
          <a:xfrm flipH="1">
            <a:off x="11410950" y="4495800"/>
            <a:ext cx="168592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8BB2B21B-4F01-4A1B-8CC1-923DD2588A71}"/>
              </a:ext>
            </a:extLst>
          </p:cNvPr>
          <p:cNvCxnSpPr>
            <a:cxnSpLocks/>
          </p:cNvCxnSpPr>
          <p:nvPr/>
        </p:nvCxnSpPr>
        <p:spPr>
          <a:xfrm flipV="1">
            <a:off x="13144500" y="6611937"/>
            <a:ext cx="0" cy="93186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5FB7A4A8-4A8F-450C-A87F-1D19E38E40A8}"/>
              </a:ext>
            </a:extLst>
          </p:cNvPr>
          <p:cNvCxnSpPr>
            <a:cxnSpLocks/>
          </p:cNvCxnSpPr>
          <p:nvPr/>
        </p:nvCxnSpPr>
        <p:spPr>
          <a:xfrm flipV="1">
            <a:off x="11404600" y="6604000"/>
            <a:ext cx="0" cy="9398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F25A6F91-C52C-4BEF-8D53-35FE1E647260}"/>
              </a:ext>
            </a:extLst>
          </p:cNvPr>
          <p:cNvCxnSpPr>
            <a:cxnSpLocks/>
          </p:cNvCxnSpPr>
          <p:nvPr/>
        </p:nvCxnSpPr>
        <p:spPr>
          <a:xfrm flipH="1" flipV="1">
            <a:off x="11404600" y="4495800"/>
            <a:ext cx="6350" cy="9040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1" name="Straight Connector 70">
            <a:extLst>
              <a:ext uri="{FF2B5EF4-FFF2-40B4-BE49-F238E27FC236}">
                <a16:creationId xmlns:a16="http://schemas.microsoft.com/office/drawing/2014/main" id="{17B6EB5D-3CA1-4178-B4D1-94EBF2ED4415}"/>
              </a:ext>
            </a:extLst>
          </p:cNvPr>
          <p:cNvCxnSpPr>
            <a:cxnSpLocks/>
          </p:cNvCxnSpPr>
          <p:nvPr/>
        </p:nvCxnSpPr>
        <p:spPr>
          <a:xfrm flipV="1">
            <a:off x="13096875" y="4495800"/>
            <a:ext cx="0" cy="9040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E25789FA-A1DD-47C5-B3DD-5B936F7281BA}"/>
              </a:ext>
            </a:extLst>
          </p:cNvPr>
          <p:cNvCxnSpPr>
            <a:cxnSpLocks/>
          </p:cNvCxnSpPr>
          <p:nvPr/>
        </p:nvCxnSpPr>
        <p:spPr>
          <a:xfrm flipV="1">
            <a:off x="11410950" y="5778500"/>
            <a:ext cx="0" cy="4191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89772CC0-C53B-4A2A-BDC1-78EAB2DC60BD}"/>
              </a:ext>
            </a:extLst>
          </p:cNvPr>
          <p:cNvCxnSpPr>
            <a:cxnSpLocks/>
          </p:cNvCxnSpPr>
          <p:nvPr/>
        </p:nvCxnSpPr>
        <p:spPr>
          <a:xfrm flipV="1">
            <a:off x="13096875" y="5778500"/>
            <a:ext cx="0" cy="4191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466312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Matières : Bois massif de 80x80 mm, MDF 30mm et CP 16mm</a:t>
            </a:r>
          </a:p>
        </p:txBody>
      </p:sp>
      <p:sp>
        <p:nvSpPr>
          <p:cNvPr id="18" name="Rectangle 17">
            <a:extLst>
              <a:ext uri="{FF2B5EF4-FFF2-40B4-BE49-F238E27FC236}">
                <a16:creationId xmlns:a16="http://schemas.microsoft.com/office/drawing/2014/main" id="{C57CFA17-AAE8-4DE6-A558-14DC264C2959}"/>
              </a:ext>
            </a:extLst>
          </p:cNvPr>
          <p:cNvSpPr/>
          <p:nvPr/>
        </p:nvSpPr>
        <p:spPr>
          <a:xfrm>
            <a:off x="11250788" y="196017"/>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pic>
        <p:nvPicPr>
          <p:cNvPr id="2" name="Picture 1">
            <a:extLst>
              <a:ext uri="{FF2B5EF4-FFF2-40B4-BE49-F238E27FC236}">
                <a16:creationId xmlns:a16="http://schemas.microsoft.com/office/drawing/2014/main" id="{31B2F109-8F33-4876-AA18-844C88CBAF39}"/>
              </a:ext>
            </a:extLst>
          </p:cNvPr>
          <p:cNvPicPr>
            <a:picLocks noChangeAspect="1"/>
          </p:cNvPicPr>
          <p:nvPr/>
        </p:nvPicPr>
        <p:blipFill>
          <a:blip r:embed="rId4"/>
          <a:stretch>
            <a:fillRect/>
          </a:stretch>
        </p:blipFill>
        <p:spPr>
          <a:xfrm>
            <a:off x="274282" y="2158158"/>
            <a:ext cx="4295551" cy="6800620"/>
          </a:xfrm>
          <a:prstGeom prst="rect">
            <a:avLst/>
          </a:prstGeom>
        </p:spPr>
      </p:pic>
      <p:cxnSp>
        <p:nvCxnSpPr>
          <p:cNvPr id="23" name="Straight Connector 22">
            <a:extLst>
              <a:ext uri="{FF2B5EF4-FFF2-40B4-BE49-F238E27FC236}">
                <a16:creationId xmlns:a16="http://schemas.microsoft.com/office/drawing/2014/main" id="{E9EAACB9-17AC-41EE-A945-72DD9D81134E}"/>
              </a:ext>
            </a:extLst>
          </p:cNvPr>
          <p:cNvCxnSpPr>
            <a:cxnSpLocks/>
          </p:cNvCxnSpPr>
          <p:nvPr/>
        </p:nvCxnSpPr>
        <p:spPr>
          <a:xfrm>
            <a:off x="4724400" y="2177847"/>
            <a:ext cx="0" cy="6299200"/>
          </a:xfrm>
          <a:prstGeom prst="line">
            <a:avLst/>
          </a:prstGeom>
          <a:ln w="38100"/>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02A15830-A1DC-40A7-8BD0-03B7CA007058}"/>
              </a:ext>
            </a:extLst>
          </p:cNvPr>
          <p:cNvSpPr/>
          <p:nvPr/>
        </p:nvSpPr>
        <p:spPr>
          <a:xfrm>
            <a:off x="1556578" y="1389105"/>
            <a:ext cx="1896994" cy="369332"/>
          </a:xfrm>
          <a:prstGeom prst="rect">
            <a:avLst/>
          </a:prstGeom>
        </p:spPr>
        <p:txBody>
          <a:bodyPr wrap="none">
            <a:spAutoFit/>
          </a:bodyP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Eléments D</a:t>
            </a: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p:txBody>
      </p:sp>
      <p:sp>
        <p:nvSpPr>
          <p:cNvPr id="28" name="Rectangle 27">
            <a:extLst>
              <a:ext uri="{FF2B5EF4-FFF2-40B4-BE49-F238E27FC236}">
                <a16:creationId xmlns:a16="http://schemas.microsoft.com/office/drawing/2014/main" id="{CE3A4604-D3CE-4C1B-BF47-7E0C56A2011C}"/>
              </a:ext>
            </a:extLst>
          </p:cNvPr>
          <p:cNvSpPr/>
          <p:nvPr/>
        </p:nvSpPr>
        <p:spPr>
          <a:xfrm>
            <a:off x="8485559" y="1540588"/>
            <a:ext cx="2041264" cy="369332"/>
          </a:xfrm>
          <a:prstGeom prst="rect">
            <a:avLst/>
          </a:prstGeom>
        </p:spPr>
        <p:txBody>
          <a:bodyPr wrap="none">
            <a:spAutoFit/>
          </a:bodyPr>
          <a:lstStyle/>
          <a:p>
            <a:pPr marL="72000"/>
            <a:r>
              <a:rPr lang="fr-FR" b="1" spc="300" dirty="0">
                <a:latin typeface="Comic Sans MS" panose="030F0702030302020204" pitchFamily="66" charset="0"/>
                <a:ea typeface="JetBrains Mono" panose="02000009000000000000" pitchFamily="49" charset="0"/>
                <a:cs typeface="JetBrains Mono" panose="02000009000000000000" pitchFamily="49" charset="0"/>
              </a:rPr>
              <a:t>Vue de haut</a:t>
            </a:r>
          </a:p>
        </p:txBody>
      </p:sp>
      <p:cxnSp>
        <p:nvCxnSpPr>
          <p:cNvPr id="31" name="Straight Connector 30">
            <a:extLst>
              <a:ext uri="{FF2B5EF4-FFF2-40B4-BE49-F238E27FC236}">
                <a16:creationId xmlns:a16="http://schemas.microsoft.com/office/drawing/2014/main" id="{E7231562-7791-4EA3-9C39-3CC6E6494360}"/>
              </a:ext>
            </a:extLst>
          </p:cNvPr>
          <p:cNvCxnSpPr>
            <a:cxnSpLocks/>
          </p:cNvCxnSpPr>
          <p:nvPr/>
        </p:nvCxnSpPr>
        <p:spPr>
          <a:xfrm>
            <a:off x="2168616" y="2687320"/>
            <a:ext cx="0" cy="24511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Straight Connector 31">
            <a:extLst>
              <a:ext uri="{FF2B5EF4-FFF2-40B4-BE49-F238E27FC236}">
                <a16:creationId xmlns:a16="http://schemas.microsoft.com/office/drawing/2014/main" id="{785688C4-D9C9-4875-9B78-7E0E21ED942B}"/>
              </a:ext>
            </a:extLst>
          </p:cNvPr>
          <p:cNvCxnSpPr>
            <a:cxnSpLocks/>
          </p:cNvCxnSpPr>
          <p:nvPr/>
        </p:nvCxnSpPr>
        <p:spPr>
          <a:xfrm>
            <a:off x="3914866" y="2687320"/>
            <a:ext cx="0" cy="248285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CE268C8A-0DBF-481B-B3E2-6BE40282F337}"/>
              </a:ext>
            </a:extLst>
          </p:cNvPr>
          <p:cNvCxnSpPr>
            <a:cxnSpLocks/>
          </p:cNvCxnSpPr>
          <p:nvPr/>
        </p:nvCxnSpPr>
        <p:spPr>
          <a:xfrm flipH="1">
            <a:off x="2168616" y="5170170"/>
            <a:ext cx="174625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8C28539E-5136-48A1-A7D0-ADFC14C0A967}"/>
              </a:ext>
            </a:extLst>
          </p:cNvPr>
          <p:cNvCxnSpPr>
            <a:cxnSpLocks/>
          </p:cNvCxnSpPr>
          <p:nvPr/>
        </p:nvCxnSpPr>
        <p:spPr>
          <a:xfrm flipH="1">
            <a:off x="2168616" y="2687320"/>
            <a:ext cx="174625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877AB6FD-D500-4225-8D8A-6FFA47D92D1B}"/>
              </a:ext>
            </a:extLst>
          </p:cNvPr>
          <p:cNvCxnSpPr>
            <a:cxnSpLocks/>
          </p:cNvCxnSpPr>
          <p:nvPr/>
        </p:nvCxnSpPr>
        <p:spPr>
          <a:xfrm flipH="1">
            <a:off x="2168616" y="5894070"/>
            <a:ext cx="174625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07C0695F-E7A0-45DB-AA48-B61346B53338}"/>
              </a:ext>
            </a:extLst>
          </p:cNvPr>
          <p:cNvCxnSpPr>
            <a:cxnSpLocks/>
          </p:cNvCxnSpPr>
          <p:nvPr/>
        </p:nvCxnSpPr>
        <p:spPr>
          <a:xfrm flipH="1">
            <a:off x="2168616" y="5690870"/>
            <a:ext cx="174625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B60AA8E1-D42B-4BE3-8C4D-534EADF5E99C}"/>
              </a:ext>
            </a:extLst>
          </p:cNvPr>
          <p:cNvCxnSpPr>
            <a:cxnSpLocks/>
          </p:cNvCxnSpPr>
          <p:nvPr/>
        </p:nvCxnSpPr>
        <p:spPr>
          <a:xfrm>
            <a:off x="2168616" y="5690870"/>
            <a:ext cx="0" cy="2032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606970F3-F689-41A5-BC8C-962EE94B6E0B}"/>
              </a:ext>
            </a:extLst>
          </p:cNvPr>
          <p:cNvCxnSpPr>
            <a:cxnSpLocks/>
          </p:cNvCxnSpPr>
          <p:nvPr/>
        </p:nvCxnSpPr>
        <p:spPr>
          <a:xfrm>
            <a:off x="3905432" y="5690870"/>
            <a:ext cx="0" cy="2032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15D5E109-33FD-4BA6-B96A-3B69F1E8B618}"/>
              </a:ext>
            </a:extLst>
          </p:cNvPr>
          <p:cNvPicPr>
            <a:picLocks noChangeAspect="1"/>
          </p:cNvPicPr>
          <p:nvPr/>
        </p:nvPicPr>
        <p:blipFill>
          <a:blip r:embed="rId5"/>
          <a:stretch>
            <a:fillRect/>
          </a:stretch>
        </p:blipFill>
        <p:spPr>
          <a:xfrm>
            <a:off x="5155236" y="4136902"/>
            <a:ext cx="8701909" cy="3910273"/>
          </a:xfrm>
          <a:prstGeom prst="rect">
            <a:avLst/>
          </a:prstGeom>
        </p:spPr>
      </p:pic>
    </p:spTree>
    <p:extLst>
      <p:ext uri="{BB962C8B-B14F-4D97-AF65-F5344CB8AC3E}">
        <p14:creationId xmlns:p14="http://schemas.microsoft.com/office/powerpoint/2010/main" val="142758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fenêtres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La région a lancé un projet pour équiper les élèves de supports pour ordinateurs portables, afin d’améliorer les conditions de travail des élèves. </a:t>
            </a:r>
          </a:p>
          <a:p>
            <a:pPr marL="72000"/>
            <a:endParaRPr lang="fr-FR" sz="1600" dirty="0"/>
          </a:p>
          <a:p>
            <a:pPr marL="72000"/>
            <a:r>
              <a:rPr lang="fr-FR" sz="1600" dirty="0"/>
              <a:t>Ces supports doivent être fonctionnels, robustes, esthétiques. Ce projet permet aux élèves de mettre en pratique leurs compétences en menuiserie et en conception technique, tout en contribuant à un besoin concret.</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4285620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1877</TotalTime>
  <Words>2248</Words>
  <Application>Microsoft Office PowerPoint</Application>
  <PresentationFormat>Custom</PresentationFormat>
  <Paragraphs>436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834</cp:revision>
  <cp:lastPrinted>2024-10-27T15:54:24Z</cp:lastPrinted>
  <dcterms:created xsi:type="dcterms:W3CDTF">2024-10-21T13:12:09Z</dcterms:created>
  <dcterms:modified xsi:type="dcterms:W3CDTF">2025-02-16T21:34:01Z</dcterms:modified>
</cp:coreProperties>
</file>