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7199313" cy="1008062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5" userDrawn="1">
          <p15:clr>
            <a:srgbClr val="A4A3A4"/>
          </p15:clr>
        </p15:guide>
        <p15:guide id="2" pos="22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10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81" y="75"/>
      </p:cViewPr>
      <p:guideLst>
        <p:guide orient="horz" pos="3175"/>
        <p:guide pos="22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5F205-9F92-4364-BB27-9D702E108BBF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C20D0-FD4E-4B22-A7D5-9269F0E6D6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4887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32A08-707A-473B-ADC8-5287791CAEB0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03450" y="1241425"/>
            <a:ext cx="23907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45905-7532-46F0-9DC5-66613B72D4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0810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1pPr>
    <a:lvl2pPr marL="438912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2pPr>
    <a:lvl3pPr marL="877824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3pPr>
    <a:lvl4pPr marL="1316736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4pPr>
    <a:lvl5pPr marL="1755648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5pPr>
    <a:lvl6pPr marL="2194560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6pPr>
    <a:lvl7pPr marL="2633472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7pPr>
    <a:lvl8pPr marL="3072384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8pPr>
    <a:lvl9pPr marL="3511296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649770"/>
            <a:ext cx="6119416" cy="3509551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5294662"/>
            <a:ext cx="5399485" cy="243381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380-0A9F-4603-AC58-48312EBC6535}" type="datetime1">
              <a:rPr lang="fr-FR" smtClean="0"/>
              <a:t>31/03/2024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07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37CB-0E7F-469C-88B1-D123E8603939}" type="datetime1">
              <a:rPr lang="fr-FR" smtClean="0"/>
              <a:t>31/03/2024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64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536700"/>
            <a:ext cx="1552352" cy="85428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536700"/>
            <a:ext cx="4567064" cy="854286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1EB2-D990-4833-B111-146775E1CC31}" type="datetime1">
              <a:rPr lang="fr-FR" smtClean="0"/>
              <a:t>31/03/2024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78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0974-6D1C-45EF-8B7C-1146761C3113}" type="datetime1">
              <a:rPr lang="fr-FR" smtClean="0"/>
              <a:t>31/03/2024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70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513159"/>
            <a:ext cx="6209407" cy="4193259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6746088"/>
            <a:ext cx="6209407" cy="2205136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148C-78CE-4850-A998-F6971A92BEF4}" type="datetime1">
              <a:rPr lang="fr-FR" smtClean="0"/>
              <a:t>31/03/2024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49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683500"/>
            <a:ext cx="3059708" cy="63960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683500"/>
            <a:ext cx="3059708" cy="63960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8252-3290-48A4-A576-B3A8002083B4}" type="datetime1">
              <a:rPr lang="fr-FR" smtClean="0"/>
              <a:t>31/03/2024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17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536702"/>
            <a:ext cx="6209407" cy="1948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471154"/>
            <a:ext cx="3045646" cy="121107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682228"/>
            <a:ext cx="3045646" cy="54160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471154"/>
            <a:ext cx="3060646" cy="121107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682228"/>
            <a:ext cx="3060646" cy="54160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FD95-DAEC-49B9-9CCA-F99951CC24FD}" type="datetime1">
              <a:rPr lang="fr-FR" smtClean="0"/>
              <a:t>31/03/2024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58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231E-2C9B-4553-AE68-92D0775C6EAD}" type="datetime1">
              <a:rPr lang="fr-FR" smtClean="0"/>
              <a:t>31/03/2024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15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B4C5-B870-4D86-A828-1FA41441279D}" type="datetime1">
              <a:rPr lang="fr-FR" smtClean="0"/>
              <a:t>31/03/2024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63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672042"/>
            <a:ext cx="2321966" cy="2352146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451426"/>
            <a:ext cx="3644652" cy="7163777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024188"/>
            <a:ext cx="2321966" cy="5602681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613-6D7C-4E8C-9830-EE061053635D}" type="datetime1">
              <a:rPr lang="fr-FR" smtClean="0"/>
              <a:t>31/03/2024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672042"/>
            <a:ext cx="2321966" cy="2352146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451426"/>
            <a:ext cx="3644652" cy="7163777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024188"/>
            <a:ext cx="2321966" cy="5602681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028D-09CB-4438-BB93-EB757F0DDC34}" type="datetime1">
              <a:rPr lang="fr-FR" smtClean="0"/>
              <a:t>31/03/2024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13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536702"/>
            <a:ext cx="6209407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683500"/>
            <a:ext cx="6209407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9343248"/>
            <a:ext cx="1619845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102F8-A850-419B-B4A6-EBE3511B74F6}" type="datetime1">
              <a:rPr lang="fr-FR" smtClean="0"/>
              <a:t>31/03/2024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9343248"/>
            <a:ext cx="2429768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9343248"/>
            <a:ext cx="1619845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85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444123"/>
              </p:ext>
            </p:extLst>
          </p:nvPr>
        </p:nvGraphicFramePr>
        <p:xfrm>
          <a:off x="183147" y="434092"/>
          <a:ext cx="6842090" cy="296644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421045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  <a:gridCol w="3421045">
                  <a:extLst>
                    <a:ext uri="{9D8B030D-6E8A-4147-A177-3AD203B41FA5}">
                      <a16:colId xmlns:a16="http://schemas.microsoft.com/office/drawing/2014/main" val="3360888931"/>
                    </a:ext>
                  </a:extLst>
                </a:gridCol>
              </a:tblGrid>
              <a:tr h="2966443">
                <a:tc>
                  <a:txBody>
                    <a:bodyPr/>
                    <a:lstStyle/>
                    <a:p>
                      <a:pPr algn="ctr"/>
                      <a:r>
                        <a:rPr lang="fr-FR" sz="3000" dirty="0" smtClean="0"/>
                        <a:t>La</a:t>
                      </a:r>
                      <a:r>
                        <a:rPr lang="fr-FR" sz="3000" baseline="0" dirty="0" smtClean="0"/>
                        <a:t> rétractibilité </a:t>
                      </a:r>
                      <a:endParaRPr lang="fr-FR" sz="3000" dirty="0"/>
                    </a:p>
                  </a:txBody>
                  <a:tcPr marL="87081" marR="87081" marT="43541" marB="43541" anchor="ctr"/>
                </a:tc>
                <a:tc>
                  <a:txBody>
                    <a:bodyPr/>
                    <a:lstStyle/>
                    <a:p>
                      <a:endParaRPr lang="fr-FR" sz="1300" dirty="0" smtClean="0"/>
                    </a:p>
                    <a:p>
                      <a:endParaRPr lang="fr-FR" sz="1300" dirty="0" smtClean="0"/>
                    </a:p>
                    <a:p>
                      <a:endParaRPr lang="fr-FR" sz="1300" dirty="0" smtClean="0"/>
                    </a:p>
                    <a:p>
                      <a:endParaRPr lang="fr-FR" sz="1300" dirty="0" smtClean="0"/>
                    </a:p>
                    <a:p>
                      <a:endParaRPr lang="fr-FR" sz="1300" dirty="0" smtClean="0"/>
                    </a:p>
                    <a:p>
                      <a:endParaRPr lang="fr-FR" sz="1300" dirty="0" smtClean="0"/>
                    </a:p>
                    <a:p>
                      <a:endParaRPr lang="fr-FR" sz="1300" dirty="0" smtClean="0"/>
                    </a:p>
                    <a:p>
                      <a:endParaRPr lang="fr-FR" sz="1300" dirty="0" smtClean="0"/>
                    </a:p>
                    <a:p>
                      <a:endParaRPr lang="fr-FR" sz="1300" dirty="0" smtClean="0"/>
                    </a:p>
                    <a:p>
                      <a:endParaRPr lang="fr-FR" sz="1300" dirty="0" smtClean="0"/>
                    </a:p>
                    <a:p>
                      <a:endParaRPr lang="fr-FR" sz="1300" dirty="0" smtClean="0"/>
                    </a:p>
                    <a:p>
                      <a:endParaRPr lang="fr-FR" sz="1300" dirty="0" smtClean="0"/>
                    </a:p>
                    <a:p>
                      <a:endParaRPr lang="fr-FR" sz="1300" dirty="0" smtClean="0"/>
                    </a:p>
                    <a:p>
                      <a:endParaRPr lang="fr-FR" sz="1300" dirty="0"/>
                    </a:p>
                  </a:txBody>
                  <a:tcPr marL="87081" marR="87081" marT="43541" marB="43541"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768418"/>
              </p:ext>
            </p:extLst>
          </p:nvPr>
        </p:nvGraphicFramePr>
        <p:xfrm>
          <a:off x="183147" y="3654350"/>
          <a:ext cx="6842090" cy="353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2090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353162">
                <a:tc>
                  <a:txBody>
                    <a:bodyPr/>
                    <a:lstStyle/>
                    <a:p>
                      <a:r>
                        <a:rPr lang="fr-FR" sz="1300" b="1" dirty="0" smtClean="0"/>
                        <a:t>Capacités générales utilisées</a:t>
                      </a:r>
                      <a:r>
                        <a:rPr lang="fr-FR" sz="1300" b="1" baseline="0" dirty="0" smtClean="0"/>
                        <a:t> pour la séquence : </a:t>
                      </a:r>
                      <a:r>
                        <a:rPr lang="fr-FR" sz="1300" baseline="0" dirty="0" smtClean="0"/>
                        <a:t>C.2 </a:t>
                      </a:r>
                      <a:endParaRPr lang="fr-FR" sz="1300" dirty="0"/>
                    </a:p>
                  </a:txBody>
                  <a:tcPr marL="87081" marR="87081" marT="43541" marB="43541"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094612"/>
              </p:ext>
            </p:extLst>
          </p:nvPr>
        </p:nvGraphicFramePr>
        <p:xfrm>
          <a:off x="183147" y="4117401"/>
          <a:ext cx="6842090" cy="353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2090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353162">
                <a:tc>
                  <a:txBody>
                    <a:bodyPr/>
                    <a:lstStyle/>
                    <a:p>
                      <a:r>
                        <a:rPr lang="fr-FR" sz="1300" b="1" dirty="0" smtClean="0"/>
                        <a:t>Compétence</a:t>
                      </a:r>
                      <a:r>
                        <a:rPr lang="fr-FR" sz="1300" baseline="0" dirty="0" smtClean="0"/>
                        <a:t> : Etablir un plan, Tracer et justifier son choix</a:t>
                      </a:r>
                      <a:endParaRPr lang="fr-FR" sz="1300" dirty="0"/>
                    </a:p>
                  </a:txBody>
                  <a:tcPr marL="87081" marR="87081" marT="43541" marB="43541"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412628"/>
              </p:ext>
            </p:extLst>
          </p:nvPr>
        </p:nvGraphicFramePr>
        <p:xfrm>
          <a:off x="183147" y="4580452"/>
          <a:ext cx="6842090" cy="353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2090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353162">
                <a:tc>
                  <a:txBody>
                    <a:bodyPr/>
                    <a:lstStyle/>
                    <a:p>
                      <a:r>
                        <a:rPr lang="fr-FR" sz="1300" b="1" dirty="0" smtClean="0"/>
                        <a:t>Savoir associés</a:t>
                      </a:r>
                      <a:r>
                        <a:rPr lang="fr-FR" sz="1300" b="1" baseline="0" dirty="0" smtClean="0"/>
                        <a:t> </a:t>
                      </a:r>
                      <a:r>
                        <a:rPr lang="fr-FR" sz="1300" baseline="0" dirty="0" smtClean="0"/>
                        <a:t>: S.2 La communication technique / S.5.2 Etude des ouvrages</a:t>
                      </a:r>
                      <a:endParaRPr lang="fr-FR" sz="1300" dirty="0"/>
                    </a:p>
                  </a:txBody>
                  <a:tcPr marL="87081" marR="87081" marT="43541" marB="43541"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483065"/>
              </p:ext>
            </p:extLst>
          </p:nvPr>
        </p:nvGraphicFramePr>
        <p:xfrm>
          <a:off x="183147" y="5043503"/>
          <a:ext cx="6842090" cy="353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2090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353162">
                <a:tc>
                  <a:txBody>
                    <a:bodyPr/>
                    <a:lstStyle/>
                    <a:p>
                      <a:r>
                        <a:rPr lang="fr-FR" sz="1300" b="1" dirty="0" smtClean="0"/>
                        <a:t>Contexte</a:t>
                      </a:r>
                      <a:r>
                        <a:rPr lang="fr-FR" sz="1300" dirty="0" smtClean="0"/>
                        <a:t> : Monsieur Dupont est un client qui à besoin de deux escaliers</a:t>
                      </a:r>
                      <a:endParaRPr lang="fr-FR" sz="1300" dirty="0"/>
                    </a:p>
                  </a:txBody>
                  <a:tcPr marL="87081" marR="87081" marT="43541" marB="43541"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770533"/>
              </p:ext>
            </p:extLst>
          </p:nvPr>
        </p:nvGraphicFramePr>
        <p:xfrm>
          <a:off x="183147" y="5506553"/>
          <a:ext cx="6842090" cy="704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2090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704088">
                <a:tc>
                  <a:txBody>
                    <a:bodyPr/>
                    <a:lstStyle/>
                    <a:p>
                      <a:r>
                        <a:rPr lang="fr-FR" sz="1300" b="1" dirty="0" smtClean="0"/>
                        <a:t>Mise en situation </a:t>
                      </a:r>
                      <a:r>
                        <a:rPr lang="fr-FR" sz="1300" dirty="0" smtClean="0"/>
                        <a:t>: Monsieur Dupont à besoin que</a:t>
                      </a:r>
                      <a:r>
                        <a:rPr lang="fr-FR" sz="1300" baseline="0" dirty="0" smtClean="0"/>
                        <a:t> vous fabriquiez</a:t>
                      </a:r>
                      <a:r>
                        <a:rPr lang="fr-FR" sz="1300" dirty="0" smtClean="0"/>
                        <a:t> deux escaliers (un droit et un quart tournant) dans</a:t>
                      </a:r>
                      <a:r>
                        <a:rPr lang="fr-FR" sz="1300" baseline="0" dirty="0" smtClean="0"/>
                        <a:t> sa maison</a:t>
                      </a:r>
                      <a:r>
                        <a:rPr lang="fr-FR" sz="1300" dirty="0" smtClean="0"/>
                        <a:t>.</a:t>
                      </a:r>
                      <a:r>
                        <a:rPr lang="fr-FR" sz="1300" baseline="0" dirty="0" smtClean="0"/>
                        <a:t> Afin de répondre à son besoin vous déterminez le nombre de marches, la distance entre les nez de marche et vous tracez les escaliers sur un plan.</a:t>
                      </a:r>
                      <a:endParaRPr lang="fr-FR" sz="1300" dirty="0"/>
                    </a:p>
                  </a:txBody>
                  <a:tcPr marL="87081" marR="87081" marT="43541" marB="43541"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424074"/>
              </p:ext>
            </p:extLst>
          </p:nvPr>
        </p:nvGraphicFramePr>
        <p:xfrm>
          <a:off x="183147" y="6351371"/>
          <a:ext cx="6842090" cy="1115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2090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1115425">
                <a:tc>
                  <a:txBody>
                    <a:bodyPr/>
                    <a:lstStyle/>
                    <a:p>
                      <a:r>
                        <a:rPr lang="fr-FR" sz="1300" b="1" dirty="0" smtClean="0"/>
                        <a:t>Objectif</a:t>
                      </a:r>
                      <a:r>
                        <a:rPr lang="fr-FR" sz="1300" dirty="0" smtClean="0"/>
                        <a:t> : L’élève doit être capable de 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1300" dirty="0" smtClean="0"/>
                        <a:t>Représenter et tracer les marches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1300" dirty="0" smtClean="0"/>
                        <a:t>Déterminer</a:t>
                      </a:r>
                      <a:r>
                        <a:rPr lang="fr-FR" sz="1300" baseline="0" dirty="0" smtClean="0"/>
                        <a:t> les hauteurs de marches et distance entre les nez de marche (giron)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1300" baseline="0" dirty="0" smtClean="0"/>
                        <a:t>Connaitre le balancement d’un escalier quart tournant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1300" dirty="0" smtClean="0"/>
                        <a:t>Réaliser des choix techniques et esthétiques (loi de blondel)</a:t>
                      </a:r>
                      <a:endParaRPr lang="fr-FR" sz="1300" dirty="0"/>
                    </a:p>
                  </a:txBody>
                  <a:tcPr marL="87081" marR="87081" marT="43541" marB="43541"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13215"/>
              </p:ext>
            </p:extLst>
          </p:nvPr>
        </p:nvGraphicFramePr>
        <p:xfrm>
          <a:off x="183147" y="7628087"/>
          <a:ext cx="6842090" cy="704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2090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704088">
                <a:tc>
                  <a:txBody>
                    <a:bodyPr/>
                    <a:lstStyle/>
                    <a:p>
                      <a:r>
                        <a:rPr lang="fr-FR" sz="1300" b="1" dirty="0" smtClean="0"/>
                        <a:t>On demande de </a:t>
                      </a:r>
                      <a:r>
                        <a:rPr lang="fr-FR" sz="1300" dirty="0" smtClean="0"/>
                        <a:t>:</a:t>
                      </a:r>
                    </a:p>
                    <a:p>
                      <a:r>
                        <a:rPr lang="fr-FR" sz="1300" dirty="0" smtClean="0"/>
                        <a:t>      1.</a:t>
                      </a:r>
                      <a:r>
                        <a:rPr lang="fr-FR" sz="1300" baseline="0" dirty="0" smtClean="0"/>
                        <a:t> De calculer le nombre de marche et la distance entre les nez de marche</a:t>
                      </a:r>
                    </a:p>
                    <a:p>
                      <a:r>
                        <a:rPr lang="fr-FR" sz="1300" baseline="0" dirty="0" smtClean="0"/>
                        <a:t>      2. De tracer les escaliers</a:t>
                      </a:r>
                      <a:endParaRPr lang="fr-FR" sz="1300" dirty="0"/>
                    </a:p>
                  </a:txBody>
                  <a:tcPr marL="87081" marR="87081" marT="43541" marB="43541"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098022"/>
              </p:ext>
            </p:extLst>
          </p:nvPr>
        </p:nvGraphicFramePr>
        <p:xfrm>
          <a:off x="183147" y="8472904"/>
          <a:ext cx="6842090" cy="9097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2090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909756">
                <a:tc>
                  <a:txBody>
                    <a:bodyPr/>
                    <a:lstStyle/>
                    <a:p>
                      <a:r>
                        <a:rPr lang="fr-FR" sz="1300" b="1" dirty="0" smtClean="0"/>
                        <a:t>On donne  </a:t>
                      </a:r>
                      <a:r>
                        <a:rPr lang="fr-FR" sz="1300" dirty="0" smtClean="0"/>
                        <a:t>:</a:t>
                      </a:r>
                    </a:p>
                    <a:p>
                      <a:r>
                        <a:rPr lang="fr-FR" sz="1300" dirty="0" smtClean="0"/>
                        <a:t>       1.</a:t>
                      </a:r>
                      <a:r>
                        <a:rPr lang="fr-FR" sz="1300" baseline="0" dirty="0" smtClean="0"/>
                        <a:t> Le vocabulaire technique relatif aux escaliers</a:t>
                      </a:r>
                    </a:p>
                    <a:p>
                      <a:r>
                        <a:rPr lang="fr-FR" sz="1300" dirty="0" smtClean="0"/>
                        <a:t>       2. Les formules de calcul d’un escaliers droit et quart tournant</a:t>
                      </a:r>
                    </a:p>
                    <a:p>
                      <a:r>
                        <a:rPr lang="fr-FR" sz="1300" dirty="0" smtClean="0"/>
                        <a:t>       3. Les plans (vue</a:t>
                      </a:r>
                      <a:r>
                        <a:rPr lang="fr-FR" sz="1300" baseline="0" dirty="0" smtClean="0"/>
                        <a:t> de haut) à une échelle traçable sur feuille</a:t>
                      </a:r>
                    </a:p>
                  </a:txBody>
                  <a:tcPr marL="87081" marR="87081" marT="43541" marB="43541"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192" y="599335"/>
            <a:ext cx="3390492" cy="277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7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1598" y="1313896"/>
            <a:ext cx="3043716" cy="768178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endParaRPr lang="fr-FR" sz="1333" dirty="0"/>
          </a:p>
          <a:p>
            <a:r>
              <a:rPr lang="fr-FR" sz="1333" b="1" dirty="0"/>
              <a:t>La contremarche : </a:t>
            </a:r>
            <a:r>
              <a:rPr lang="fr-FR" sz="1333" dirty="0"/>
              <a:t>Partie verticale de chaque marche d'un escalier.</a:t>
            </a:r>
          </a:p>
          <a:p>
            <a:endParaRPr lang="fr-FR" sz="1333" dirty="0"/>
          </a:p>
          <a:p>
            <a:r>
              <a:rPr lang="fr-FR" sz="1333" b="1" dirty="0"/>
              <a:t>Le limon : </a:t>
            </a:r>
            <a:r>
              <a:rPr lang="fr-FR" sz="1333" dirty="0"/>
              <a:t>Il a un rôle à la fois fonctionnel et esthétique. Il permet de dissimuler les parties latérales des marches et d'habiller l'escalier mais aussi de supporter le poids des </a:t>
            </a:r>
            <a:r>
              <a:rPr lang="fr-FR" sz="1333" dirty="0" smtClean="0"/>
              <a:t>marches et de </a:t>
            </a:r>
            <a:r>
              <a:rPr lang="fr-FR" sz="1333" dirty="0"/>
              <a:t>ceux qui empruntent l'escalier.</a:t>
            </a:r>
          </a:p>
          <a:p>
            <a:endParaRPr lang="fr-FR" sz="1333" dirty="0"/>
          </a:p>
          <a:p>
            <a:r>
              <a:rPr lang="fr-FR" sz="1333" b="1" dirty="0"/>
              <a:t>La crémaillère : </a:t>
            </a:r>
            <a:r>
              <a:rPr lang="fr-FR" sz="1333" dirty="0"/>
              <a:t>Limon dont la face supérieure épouse la forme de l'escalier et sur laquelle reposent les marches.</a:t>
            </a:r>
          </a:p>
          <a:p>
            <a:endParaRPr lang="fr-FR" sz="1333" dirty="0"/>
          </a:p>
          <a:p>
            <a:r>
              <a:rPr lang="fr-FR" sz="1333" b="1" dirty="0"/>
              <a:t>La ligne de foulée : </a:t>
            </a:r>
            <a:r>
              <a:rPr lang="fr-FR" sz="1333" dirty="0"/>
              <a:t>une ligne imaginaire représentant la trajectoire théorique </a:t>
            </a:r>
            <a:r>
              <a:rPr lang="fr-FR" sz="1333" dirty="0" smtClean="0"/>
              <a:t>lorsque </a:t>
            </a:r>
            <a:r>
              <a:rPr lang="fr-FR" sz="1333" dirty="0"/>
              <a:t>l'on monte ou que l'on descend l'escalier.</a:t>
            </a:r>
          </a:p>
          <a:p>
            <a:endParaRPr lang="fr-FR" sz="1333" dirty="0"/>
          </a:p>
          <a:p>
            <a:r>
              <a:rPr lang="fr-FR" sz="1333" b="1" dirty="0"/>
              <a:t>La main courante : </a:t>
            </a:r>
            <a:r>
              <a:rPr lang="fr-FR" sz="1333" dirty="0"/>
              <a:t>Une </a:t>
            </a:r>
            <a:r>
              <a:rPr lang="fr-FR" sz="1333" i="1" dirty="0"/>
              <a:t>main courante</a:t>
            </a:r>
            <a:r>
              <a:rPr lang="fr-FR" sz="1333" dirty="0"/>
              <a:t> est une rampe disposée le long d'un </a:t>
            </a:r>
            <a:r>
              <a:rPr lang="fr-FR" sz="1333" i="1" dirty="0"/>
              <a:t>escalier</a:t>
            </a:r>
            <a:r>
              <a:rPr lang="fr-FR" sz="1333" dirty="0"/>
              <a:t> en guise de sécurité.</a:t>
            </a:r>
          </a:p>
          <a:p>
            <a:endParaRPr lang="fr-FR" sz="1333" dirty="0"/>
          </a:p>
          <a:p>
            <a:r>
              <a:rPr lang="fr-FR" sz="1333" b="1" dirty="0"/>
              <a:t>La lisse : </a:t>
            </a:r>
            <a:r>
              <a:rPr lang="fr-FR" sz="1333" dirty="0"/>
              <a:t>P</a:t>
            </a:r>
            <a:r>
              <a:rPr lang="fr-FR" sz="1333" dirty="0" smtClean="0"/>
              <a:t>ièce </a:t>
            </a:r>
            <a:r>
              <a:rPr lang="fr-FR" sz="1333" dirty="0"/>
              <a:t>parallèle basse à la main courante. Pièce basse d'un garde-corps, d'une barrière de sécurité.</a:t>
            </a:r>
          </a:p>
          <a:p>
            <a:endParaRPr lang="fr-FR" sz="1333" dirty="0"/>
          </a:p>
          <a:p>
            <a:r>
              <a:rPr lang="fr-FR" sz="1333" b="1" dirty="0"/>
              <a:t>Le giron : </a:t>
            </a:r>
            <a:r>
              <a:rPr lang="fr-FR" sz="1333" dirty="0"/>
              <a:t>la distance horizontale d’un nez de marche au nez de marche suivant.</a:t>
            </a:r>
            <a:endParaRPr lang="fr-FR" sz="1333" b="1" dirty="0"/>
          </a:p>
          <a:p>
            <a:endParaRPr lang="fr-FR" sz="1333" dirty="0"/>
          </a:p>
          <a:p>
            <a:r>
              <a:rPr lang="fr-FR" sz="1333" b="1" dirty="0"/>
              <a:t>Le garde-corps : </a:t>
            </a:r>
            <a:r>
              <a:rPr lang="fr-FR" sz="1333" dirty="0"/>
              <a:t>ensemble qui regroupe  la main courante, la lisse et les barreaux de séparation.</a:t>
            </a:r>
          </a:p>
          <a:p>
            <a:endParaRPr lang="fr-FR" sz="1333" dirty="0"/>
          </a:p>
          <a:p>
            <a:r>
              <a:rPr lang="fr-FR" sz="1333" b="1" dirty="0"/>
              <a:t>Le nez de marche : </a:t>
            </a:r>
            <a:r>
              <a:rPr lang="fr-FR" sz="1333" dirty="0"/>
              <a:t>le bord de la marche.</a:t>
            </a:r>
          </a:p>
          <a:p>
            <a:endParaRPr lang="fr-FR" sz="1333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316" y="7145915"/>
            <a:ext cx="2555040" cy="255504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4976955" y="8272823"/>
            <a:ext cx="10591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683" y="922334"/>
            <a:ext cx="3431502" cy="606473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76956" y="8029465"/>
            <a:ext cx="1983691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52" dirty="0"/>
              <a:t>Escalier à trois crémaillères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1598" y="323833"/>
            <a:ext cx="6795587" cy="444096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286" dirty="0"/>
              <a:t>Vocabulaire relatif aux escaliers	1/2</a:t>
            </a:r>
          </a:p>
        </p:txBody>
      </p:sp>
    </p:spTree>
    <p:extLst>
      <p:ext uri="{BB962C8B-B14F-4D97-AF65-F5344CB8AC3E}">
        <p14:creationId xmlns:p14="http://schemas.microsoft.com/office/powerpoint/2010/main" val="401851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3582</TotalTime>
  <Words>405</Words>
  <Application>Microsoft Office PowerPoint</Application>
  <PresentationFormat>Custom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Özkaraca</dc:creator>
  <cp:lastModifiedBy>Kevin Özkaraca</cp:lastModifiedBy>
  <cp:revision>318</cp:revision>
  <cp:lastPrinted>2024-02-24T10:04:44Z</cp:lastPrinted>
  <dcterms:created xsi:type="dcterms:W3CDTF">2024-02-18T10:34:22Z</dcterms:created>
  <dcterms:modified xsi:type="dcterms:W3CDTF">2024-03-31T22:43:13Z</dcterms:modified>
</cp:coreProperties>
</file>