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handoutMasterIdLst>
    <p:handoutMasterId r:id="rId17"/>
  </p:handoutMasterIdLst>
  <p:sldIdLst>
    <p:sldId id="257" r:id="rId2"/>
    <p:sldId id="256" r:id="rId3"/>
    <p:sldId id="258" r:id="rId4"/>
    <p:sldId id="259" r:id="rId5"/>
    <p:sldId id="260" r:id="rId6"/>
    <p:sldId id="262" r:id="rId7"/>
    <p:sldId id="261" r:id="rId8"/>
    <p:sldId id="265" r:id="rId9"/>
    <p:sldId id="266" r:id="rId10"/>
    <p:sldId id="267" r:id="rId11"/>
    <p:sldId id="268" r:id="rId12"/>
    <p:sldId id="264" r:id="rId13"/>
    <p:sldId id="269" r:id="rId14"/>
    <p:sldId id="263" r:id="rId1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p:scale>
          <a:sx n="125" d="100"/>
          <a:sy n="125" d="100"/>
        </p:scale>
        <p:origin x="1642" y="-125"/>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05/05/2024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05/05/2024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smtClean="0"/>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smtClean="0"/>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05/05/2024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05/05/2024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05/05/2024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05/05/2024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smtClean="0"/>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05/05/2024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05/05/2024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smtClean="0"/>
              <a:t>Organisation des séances </a:t>
            </a:r>
            <a:r>
              <a:rPr lang="fr-FR" sz="2286" dirty="0"/>
              <a:t>: Les escaliers </a:t>
            </a:r>
          </a:p>
        </p:txBody>
      </p:sp>
      <p:graphicFrame>
        <p:nvGraphicFramePr>
          <p:cNvPr id="2" name="Table 1"/>
          <p:cNvGraphicFramePr>
            <a:graphicFrameLocks noGrp="1"/>
          </p:cNvGraphicFramePr>
          <p:nvPr>
            <p:extLst>
              <p:ext uri="{D42A27DB-BD31-4B8C-83A1-F6EECF244321}">
                <p14:modId xmlns:p14="http://schemas.microsoft.com/office/powerpoint/2010/main" val="2799287272"/>
              </p:ext>
            </p:extLst>
          </p:nvPr>
        </p:nvGraphicFramePr>
        <p:xfrm>
          <a:off x="211597" y="911021"/>
          <a:ext cx="6795588" cy="5623560"/>
        </p:xfrm>
        <a:graphic>
          <a:graphicData uri="http://schemas.openxmlformats.org/drawingml/2006/table">
            <a:tbl>
              <a:tblPr firstRow="1" bandRow="1">
                <a:tableStyleId>{5940675A-B579-460E-94D1-54222C63F5DA}</a:tableStyleId>
              </a:tblPr>
              <a:tblGrid>
                <a:gridCol w="830819">
                  <a:extLst>
                    <a:ext uri="{9D8B030D-6E8A-4147-A177-3AD203B41FA5}">
                      <a16:colId xmlns:a16="http://schemas.microsoft.com/office/drawing/2014/main" val="3251450707"/>
                    </a:ext>
                  </a:extLst>
                </a:gridCol>
                <a:gridCol w="3029712">
                  <a:extLst>
                    <a:ext uri="{9D8B030D-6E8A-4147-A177-3AD203B41FA5}">
                      <a16:colId xmlns:a16="http://schemas.microsoft.com/office/drawing/2014/main" val="3705291744"/>
                    </a:ext>
                  </a:extLst>
                </a:gridCol>
                <a:gridCol w="2935057">
                  <a:extLst>
                    <a:ext uri="{9D8B030D-6E8A-4147-A177-3AD203B41FA5}">
                      <a16:colId xmlns:a16="http://schemas.microsoft.com/office/drawing/2014/main" val="3176880349"/>
                    </a:ext>
                  </a:extLst>
                </a:gridCol>
              </a:tblGrid>
              <a:tr h="370840">
                <a:tc>
                  <a:txBody>
                    <a:bodyPr/>
                    <a:lstStyle/>
                    <a:p>
                      <a:pPr algn="ctr"/>
                      <a:r>
                        <a:rPr lang="fr-FR" sz="1400" dirty="0" smtClean="0"/>
                        <a:t>Séances</a:t>
                      </a:r>
                      <a:r>
                        <a:rPr lang="fr-FR" sz="1400" baseline="0" dirty="0" smtClean="0"/>
                        <a:t> :</a:t>
                      </a:r>
                      <a:endParaRPr lang="fr-FR" sz="1400" dirty="0"/>
                    </a:p>
                  </a:txBody>
                  <a:tcPr anchor="ctr"/>
                </a:tc>
                <a:tc>
                  <a:txBody>
                    <a:bodyPr/>
                    <a:lstStyle/>
                    <a:p>
                      <a:pPr algn="ctr"/>
                      <a:r>
                        <a:rPr lang="fr-FR" sz="1400" dirty="0" smtClean="0"/>
                        <a:t>Sujets traités</a:t>
                      </a:r>
                      <a:endParaRPr lang="fr-FR" sz="1400" dirty="0"/>
                    </a:p>
                  </a:txBody>
                  <a:tcPr anchor="ctr"/>
                </a:tc>
                <a:tc>
                  <a:txBody>
                    <a:bodyPr/>
                    <a:lstStyle/>
                    <a:p>
                      <a:pPr algn="ctr"/>
                      <a:r>
                        <a:rPr lang="fr-FR" sz="1400" dirty="0" smtClean="0"/>
                        <a:t>Compétences et savoirs associés</a:t>
                      </a:r>
                      <a:endParaRPr lang="fr-FR" sz="1400" dirty="0"/>
                    </a:p>
                  </a:txBody>
                  <a:tcPr anchor="ctr"/>
                </a:tc>
                <a:extLst>
                  <a:ext uri="{0D108BD9-81ED-4DB2-BD59-A6C34878D82A}">
                    <a16:rowId xmlns:a16="http://schemas.microsoft.com/office/drawing/2014/main" val="3340108277"/>
                  </a:ext>
                </a:extLst>
              </a:tr>
              <a:tr h="370840">
                <a:tc>
                  <a:txBody>
                    <a:bodyPr/>
                    <a:lstStyle/>
                    <a:p>
                      <a:pPr algn="ctr"/>
                      <a:r>
                        <a:rPr lang="fr-FR" sz="1400" dirty="0" smtClean="0"/>
                        <a:t>1</a:t>
                      </a:r>
                      <a:endParaRPr lang="fr-FR" sz="1400" dirty="0"/>
                    </a:p>
                  </a:txBody>
                  <a:tcPr anchor="ctr"/>
                </a:tc>
                <a:tc>
                  <a:txBody>
                    <a:bodyPr/>
                    <a:lstStyle/>
                    <a:p>
                      <a:pPr algn="l"/>
                      <a:r>
                        <a:rPr lang="fr-FR" sz="1400" dirty="0" smtClean="0"/>
                        <a:t>Mise en situation</a:t>
                      </a:r>
                    </a:p>
                    <a:p>
                      <a:pPr algn="l"/>
                      <a:r>
                        <a:rPr lang="fr-FR" sz="1400" dirty="0" smtClean="0"/>
                        <a:t>Découverte</a:t>
                      </a:r>
                      <a:r>
                        <a:rPr lang="fr-FR" sz="1400" baseline="0" dirty="0" smtClean="0"/>
                        <a:t> du vocabulaire</a:t>
                      </a:r>
                    </a:p>
                    <a:p>
                      <a:pPr algn="l"/>
                      <a:r>
                        <a:rPr lang="fr-FR" sz="1400" dirty="0" smtClean="0"/>
                        <a:t>Analyse théorique des calculs d’un escalier droit</a:t>
                      </a:r>
                      <a:endParaRPr lang="fr-FR" sz="1400" dirty="0"/>
                    </a:p>
                  </a:txBody>
                  <a:tcPr anchor="ctr"/>
                </a:tc>
                <a:tc rowSpan="7">
                  <a:txBody>
                    <a:bodyPr/>
                    <a:lstStyle/>
                    <a:p>
                      <a:pPr marL="285750" indent="-285750" algn="l">
                        <a:buFont typeface="Arial" panose="020B0604020202020204" pitchFamily="34" charset="0"/>
                        <a:buChar char="•"/>
                      </a:pPr>
                      <a:r>
                        <a:rPr lang="fr-FR" sz="1400" baseline="0" dirty="0" smtClean="0"/>
                        <a:t>La communication technique</a:t>
                      </a:r>
                      <a:endParaRPr lang="fr-FR" sz="1400" dirty="0"/>
                    </a:p>
                    <a:p>
                      <a:pPr marL="285750" marR="0" lvl="0" indent="-285750" algn="l" defTabSz="71990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400" baseline="0" dirty="0" smtClean="0"/>
                        <a:t>Etude </a:t>
                      </a:r>
                      <a:r>
                        <a:rPr lang="fr-FR" sz="1400" baseline="0" dirty="0" smtClean="0"/>
                        <a:t>des ouvrages</a:t>
                      </a:r>
                      <a:endParaRPr lang="fr-FR" sz="1400" dirty="0" smtClean="0"/>
                    </a:p>
                    <a:p>
                      <a:pPr marL="285750" indent="-285750" algn="l">
                        <a:buFont typeface="Arial" panose="020B0604020202020204" pitchFamily="34" charset="0"/>
                        <a:buChar char="•"/>
                      </a:pPr>
                      <a:r>
                        <a:rPr lang="fr-FR" sz="1400" baseline="0" dirty="0" smtClean="0"/>
                        <a:t>Représenter et réaliser sous forme papier ou informatisée et autres</a:t>
                      </a:r>
                    </a:p>
                    <a:p>
                      <a:pPr marL="285750" indent="-285750" algn="l">
                        <a:buFont typeface="Arial" panose="020B0604020202020204" pitchFamily="34" charset="0"/>
                        <a:buChar char="•"/>
                      </a:pPr>
                      <a:r>
                        <a:rPr lang="fr-FR" sz="1400" baseline="0" dirty="0" smtClean="0"/>
                        <a:t>Supports</a:t>
                      </a:r>
                    </a:p>
                    <a:p>
                      <a:pPr marL="285750" indent="-285750" algn="l">
                        <a:buFont typeface="Arial" panose="020B0604020202020204" pitchFamily="34" charset="0"/>
                        <a:buChar char="•"/>
                      </a:pPr>
                      <a:r>
                        <a:rPr lang="fr-FR" sz="1400" dirty="0" smtClean="0"/>
                        <a:t>Justifier les choix et/ou les</a:t>
                      </a:r>
                    </a:p>
                    <a:p>
                      <a:pPr marL="285750" indent="-285750" algn="l">
                        <a:buFont typeface="Arial" panose="020B0604020202020204" pitchFamily="34" charset="0"/>
                        <a:buChar char="•"/>
                      </a:pPr>
                      <a:r>
                        <a:rPr lang="fr-FR" sz="1400" dirty="0" smtClean="0"/>
                        <a:t>solutions techniques</a:t>
                      </a:r>
                    </a:p>
                    <a:p>
                      <a:pPr marL="285750" indent="-285750" algn="l">
                        <a:buFont typeface="Arial" panose="020B0604020202020204" pitchFamily="34" charset="0"/>
                        <a:buChar char="•"/>
                      </a:pPr>
                      <a:r>
                        <a:rPr lang="fr-FR" sz="1400" dirty="0" smtClean="0"/>
                        <a:t>Etre Capable de : Compétence Quand</a:t>
                      </a:r>
                    </a:p>
                    <a:p>
                      <a:pPr marL="285750" indent="-285750" algn="l">
                        <a:buFont typeface="Arial" panose="020B0604020202020204" pitchFamily="34" charset="0"/>
                        <a:buChar char="•"/>
                      </a:pPr>
                      <a:r>
                        <a:rPr lang="fr-FR" sz="1400" dirty="0" smtClean="0"/>
                        <a:t>Comparer les</a:t>
                      </a:r>
                      <a:r>
                        <a:rPr lang="fr-FR" sz="1400" baseline="0" dirty="0" smtClean="0"/>
                        <a:t> </a:t>
                      </a:r>
                      <a:r>
                        <a:rPr lang="fr-FR" sz="1400" dirty="0" smtClean="0"/>
                        <a:t>performances</a:t>
                      </a:r>
                      <a:r>
                        <a:rPr lang="fr-FR" sz="1400" baseline="0" dirty="0" smtClean="0"/>
                        <a:t> </a:t>
                      </a:r>
                      <a:r>
                        <a:rPr lang="fr-FR" sz="1400" dirty="0" smtClean="0"/>
                        <a:t>techniques sur le plan :</a:t>
                      </a:r>
                    </a:p>
                    <a:p>
                      <a:pPr marL="342900" indent="-342900" algn="l">
                        <a:buFont typeface="Wingdings" panose="05000000000000000000" pitchFamily="2" charset="2"/>
                        <a:buChar char="ü"/>
                      </a:pPr>
                      <a:r>
                        <a:rPr lang="fr-FR" sz="1400" dirty="0" smtClean="0"/>
                        <a:t>esthétique</a:t>
                      </a:r>
                    </a:p>
                    <a:p>
                      <a:pPr marL="342900" indent="-342900" algn="l">
                        <a:buFont typeface="Wingdings" panose="05000000000000000000" pitchFamily="2" charset="2"/>
                        <a:buChar char="ü"/>
                      </a:pPr>
                      <a:r>
                        <a:rPr lang="fr-FR" sz="1400" dirty="0" smtClean="0"/>
                        <a:t>technologique</a:t>
                      </a:r>
                    </a:p>
                    <a:p>
                      <a:pPr marL="342900" indent="-342900" algn="l">
                        <a:buFont typeface="Wingdings" panose="05000000000000000000" pitchFamily="2" charset="2"/>
                        <a:buChar char="ü"/>
                      </a:pPr>
                      <a:r>
                        <a:rPr lang="fr-FR" sz="1400" dirty="0" smtClean="0"/>
                        <a:t>ergonomique</a:t>
                      </a:r>
                    </a:p>
                    <a:p>
                      <a:pPr marL="342900" indent="-342900" algn="l">
                        <a:buFont typeface="Wingdings" panose="05000000000000000000" pitchFamily="2" charset="2"/>
                        <a:buChar char="ü"/>
                      </a:pPr>
                      <a:r>
                        <a:rPr lang="fr-FR" sz="1400" dirty="0" smtClean="0"/>
                        <a:t>économique</a:t>
                      </a:r>
                    </a:p>
                    <a:p>
                      <a:pPr algn="l"/>
                      <a:endParaRPr lang="fr-FR" sz="1400" dirty="0"/>
                    </a:p>
                  </a:txBody>
                  <a:tcPr anchor="ctr"/>
                </a:tc>
                <a:extLst>
                  <a:ext uri="{0D108BD9-81ED-4DB2-BD59-A6C34878D82A}">
                    <a16:rowId xmlns:a16="http://schemas.microsoft.com/office/drawing/2014/main" val="677923607"/>
                  </a:ext>
                </a:extLst>
              </a:tr>
              <a:tr h="370840">
                <a:tc>
                  <a:txBody>
                    <a:bodyPr/>
                    <a:lstStyle/>
                    <a:p>
                      <a:pPr algn="ctr"/>
                      <a:r>
                        <a:rPr lang="fr-FR" sz="1400" dirty="0" smtClean="0"/>
                        <a:t>2</a:t>
                      </a:r>
                      <a:endParaRPr lang="fr-FR" sz="1400" dirty="0"/>
                    </a:p>
                  </a:txBody>
                  <a:tcPr anchor="ctr"/>
                </a:tc>
                <a:tc>
                  <a:txBody>
                    <a:bodyPr/>
                    <a:lstStyle/>
                    <a:p>
                      <a:pPr algn="l"/>
                      <a:r>
                        <a:rPr lang="fr-FR" sz="1400" dirty="0" smtClean="0"/>
                        <a:t>Rappel sur les calculs</a:t>
                      </a:r>
                      <a:r>
                        <a:rPr lang="fr-FR" sz="1400" baseline="0" dirty="0" smtClean="0"/>
                        <a:t> théoriques</a:t>
                      </a:r>
                    </a:p>
                    <a:p>
                      <a:pPr algn="l"/>
                      <a:r>
                        <a:rPr lang="fr-FR" sz="1400" baseline="0" dirty="0" smtClean="0"/>
                        <a:t>Utilisation du vocabulaire</a:t>
                      </a:r>
                    </a:p>
                    <a:p>
                      <a:pPr algn="l"/>
                      <a:r>
                        <a:rPr lang="fr-FR" sz="1400" baseline="0" dirty="0" smtClean="0"/>
                        <a:t>Calculs et traçage d’un escalier droit</a:t>
                      </a:r>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baseline="0" dirty="0" smtClean="0"/>
                    </a:p>
                  </a:txBody>
                  <a:tcPr anchor="ctr"/>
                </a:tc>
                <a:extLst>
                  <a:ext uri="{0D108BD9-81ED-4DB2-BD59-A6C34878D82A}">
                    <a16:rowId xmlns:a16="http://schemas.microsoft.com/office/drawing/2014/main" val="1532663305"/>
                  </a:ext>
                </a:extLst>
              </a:tr>
              <a:tr h="370840">
                <a:tc>
                  <a:txBody>
                    <a:bodyPr/>
                    <a:lstStyle/>
                    <a:p>
                      <a:pPr algn="ctr"/>
                      <a:r>
                        <a:rPr lang="fr-FR" sz="1400" dirty="0" smtClean="0"/>
                        <a:t>3</a:t>
                      </a:r>
                      <a:endParaRPr lang="fr-FR" sz="1400" dirty="0"/>
                    </a:p>
                  </a:txBody>
                  <a:tcPr anchor="ctr"/>
                </a:tc>
                <a:tc>
                  <a:txBody>
                    <a:bodyPr/>
                    <a:lstStyle/>
                    <a:p>
                      <a:pPr algn="l"/>
                      <a:r>
                        <a:rPr lang="fr-FR" sz="1400" dirty="0" smtClean="0"/>
                        <a:t>Evaluation sur</a:t>
                      </a:r>
                      <a:r>
                        <a:rPr lang="fr-FR" sz="1400" baseline="0" dirty="0" smtClean="0"/>
                        <a:t> l’escalier droit</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4168287243"/>
                  </a:ext>
                </a:extLst>
              </a:tr>
              <a:tr h="370840">
                <a:tc>
                  <a:txBody>
                    <a:bodyPr/>
                    <a:lstStyle/>
                    <a:p>
                      <a:pPr algn="ctr"/>
                      <a:r>
                        <a:rPr lang="fr-FR" sz="1400" dirty="0" smtClean="0"/>
                        <a:t>4</a:t>
                      </a:r>
                      <a:endParaRPr lang="fr-FR" sz="1400" dirty="0"/>
                    </a:p>
                  </a:txBody>
                  <a:tcPr anchor="ctr"/>
                </a:tc>
                <a:tc>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r>
                        <a:rPr lang="fr-FR" sz="1400" dirty="0" smtClean="0"/>
                        <a:t>Analyse théorique des calculs d’un escalier quart tournant</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smtClean="0"/>
                        <a:t>Utilisation du vocabulaire</a:t>
                      </a:r>
                    </a:p>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smtClean="0"/>
                        <a:t>Calculs et traçage d’un escalier quart tournant</a:t>
                      </a:r>
                      <a:endParaRPr lang="fr-FR" sz="1400" dirty="0"/>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dirty="0"/>
                    </a:p>
                  </a:txBody>
                  <a:tcPr anchor="ctr"/>
                </a:tc>
                <a:extLst>
                  <a:ext uri="{0D108BD9-81ED-4DB2-BD59-A6C34878D82A}">
                    <a16:rowId xmlns:a16="http://schemas.microsoft.com/office/drawing/2014/main" val="985912972"/>
                  </a:ext>
                </a:extLst>
              </a:tr>
              <a:tr h="370840">
                <a:tc>
                  <a:txBody>
                    <a:bodyPr/>
                    <a:lstStyle/>
                    <a:p>
                      <a:pPr algn="ctr"/>
                      <a:r>
                        <a:rPr lang="fr-FR" sz="1400" dirty="0" smtClean="0"/>
                        <a:t>5</a:t>
                      </a:r>
                      <a:endParaRPr lang="fr-FR" sz="1400" dirty="0"/>
                    </a:p>
                  </a:txBody>
                  <a:tcPr anchor="ctr"/>
                </a:tc>
                <a:tc>
                  <a:txBody>
                    <a:bodyPr/>
                    <a:lstStyle/>
                    <a:p>
                      <a:pPr algn="l"/>
                      <a:r>
                        <a:rPr lang="fr-FR" sz="1400" dirty="0" smtClean="0"/>
                        <a:t>Evaluation d’un escalier quart tournant</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571355363"/>
                  </a:ext>
                </a:extLst>
              </a:tr>
              <a:tr h="370840">
                <a:tc>
                  <a:txBody>
                    <a:bodyPr/>
                    <a:lstStyle/>
                    <a:p>
                      <a:pPr algn="ctr"/>
                      <a:r>
                        <a:rPr lang="fr-FR" sz="1400" dirty="0" smtClean="0"/>
                        <a:t>6</a:t>
                      </a:r>
                      <a:endParaRPr lang="fr-FR" sz="1400" dirty="0"/>
                    </a:p>
                  </a:txBody>
                  <a:tcPr anchor="ctr"/>
                </a:tc>
                <a:tc>
                  <a:txBody>
                    <a:bodyPr/>
                    <a:lstStyle/>
                    <a:p>
                      <a:pPr algn="l"/>
                      <a:r>
                        <a:rPr lang="fr-FR" sz="1400" dirty="0" smtClean="0"/>
                        <a:t>Rappel sur l’ensemble de la séquence</a:t>
                      </a:r>
                    </a:p>
                    <a:p>
                      <a:pPr algn="l"/>
                      <a:r>
                        <a:rPr lang="fr-FR" sz="1400" dirty="0" smtClean="0"/>
                        <a:t>Découverte des différents balancements</a:t>
                      </a:r>
                    </a:p>
                    <a:p>
                      <a:pPr algn="l"/>
                      <a:r>
                        <a:rPr lang="fr-FR" sz="1400" dirty="0" smtClean="0"/>
                        <a:t>Echange sur</a:t>
                      </a:r>
                      <a:r>
                        <a:rPr lang="fr-FR" sz="1400" baseline="0" dirty="0" smtClean="0"/>
                        <a:t> les attendues de l’évaluation</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59993676"/>
                  </a:ext>
                </a:extLst>
              </a:tr>
              <a:tr h="370840">
                <a:tc>
                  <a:txBody>
                    <a:bodyPr/>
                    <a:lstStyle/>
                    <a:p>
                      <a:pPr algn="ctr"/>
                      <a:r>
                        <a:rPr lang="fr-FR" sz="1400" dirty="0" smtClean="0"/>
                        <a:t>7</a:t>
                      </a:r>
                      <a:endParaRPr lang="fr-FR" sz="1400" dirty="0"/>
                    </a:p>
                  </a:txBody>
                  <a:tcPr anchor="ctr"/>
                </a:tc>
                <a:tc>
                  <a:txBody>
                    <a:bodyPr/>
                    <a:lstStyle/>
                    <a:p>
                      <a:pPr algn="l"/>
                      <a:r>
                        <a:rPr lang="fr-FR" sz="1400" dirty="0" smtClean="0"/>
                        <a:t>Evaluation finale</a:t>
                      </a:r>
                      <a:endParaRPr lang="fr-FR" sz="1400" dirty="0"/>
                    </a:p>
                  </a:txBody>
                  <a:tcPr anchor="ctr"/>
                </a:tc>
                <a:tc vMerge="1">
                  <a:txBody>
                    <a:bodyPr/>
                    <a:lstStyle/>
                    <a:p>
                      <a:pPr algn="l"/>
                      <a:endParaRPr lang="fr-FR" sz="1400" dirty="0"/>
                    </a:p>
                  </a:txBody>
                  <a:tcPr anchor="ctr"/>
                </a:tc>
                <a:extLst>
                  <a:ext uri="{0D108BD9-81ED-4DB2-BD59-A6C34878D82A}">
                    <a16:rowId xmlns:a16="http://schemas.microsoft.com/office/drawing/2014/main" val="1764635030"/>
                  </a:ext>
                </a:extLst>
              </a:tr>
            </a:tbl>
          </a:graphicData>
        </a:graphic>
      </p:graphicFrame>
    </p:spTree>
    <p:extLst>
      <p:ext uri="{BB962C8B-B14F-4D97-AF65-F5344CB8AC3E}">
        <p14:creationId xmlns:p14="http://schemas.microsoft.com/office/powerpoint/2010/main" val="9305383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33533" y="782908"/>
            <a:ext cx="3445879"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a:t>
            </a:r>
            <a:r>
              <a:rPr lang="fr-FR" sz="1333" dirty="0" smtClean="0"/>
              <a:t>2…… </a:t>
            </a:r>
            <a:r>
              <a:rPr lang="fr-FR" sz="1333" dirty="0"/>
              <a:t>mm, une marche palière de 100 mm et une distance entre le dernier nez de marche et la fin du limon de 30 mm</a:t>
            </a:r>
          </a:p>
          <a:p>
            <a:r>
              <a:rPr lang="fr-FR" sz="1333" b="1" dirty="0"/>
              <a:t>1. Le nombre de marches :</a:t>
            </a:r>
          </a:p>
          <a:p>
            <a:r>
              <a:rPr lang="fr-FR" sz="1333" dirty="0" smtClean="0"/>
              <a:t>……………………………………………………………………</a:t>
            </a:r>
            <a:endParaRPr lang="fr-FR" sz="1333" dirty="0"/>
          </a:p>
          <a:p>
            <a:r>
              <a:rPr lang="fr-FR" sz="1333" dirty="0" smtClean="0"/>
              <a:t>……………………………………………………………………</a:t>
            </a:r>
            <a:endParaRPr lang="fr-FR" sz="1333" dirty="0"/>
          </a:p>
          <a:p>
            <a:endParaRPr lang="fr-FR" sz="1333" b="1" dirty="0"/>
          </a:p>
          <a:p>
            <a:r>
              <a:rPr lang="fr-FR" sz="1333" b="1" dirty="0"/>
              <a:t>2. La hauteur de marche :</a:t>
            </a:r>
          </a:p>
          <a:p>
            <a:r>
              <a:rPr lang="fr-FR" sz="1333" dirty="0" smtClean="0"/>
              <a:t>……………………………………………………………………</a:t>
            </a:r>
            <a:endParaRPr lang="fr-FR" sz="1333" dirty="0"/>
          </a:p>
          <a:p>
            <a:r>
              <a:rPr lang="fr-FR" sz="1333" dirty="0" smtClean="0"/>
              <a:t>……………………………………………………………………</a:t>
            </a:r>
            <a:endParaRPr lang="fr-FR" sz="1333" dirty="0"/>
          </a:p>
          <a:p>
            <a:endParaRPr lang="fr-BE" sz="1333" dirty="0"/>
          </a:p>
          <a:p>
            <a:r>
              <a:rPr lang="fr-BE" sz="1333" b="1" dirty="0"/>
              <a:t>3. Calculer la ligne de foulée :</a:t>
            </a:r>
          </a:p>
          <a:p>
            <a:r>
              <a:rPr lang="fr-FR" sz="1333" dirty="0" smtClean="0"/>
              <a:t>………………………………………………………………………………………………………………………………………………</a:t>
            </a:r>
            <a:r>
              <a:rPr lang="fr-BE" sz="1333" dirty="0" smtClean="0"/>
              <a:t>	</a:t>
            </a:r>
            <a:r>
              <a:rPr lang="fr-BE" sz="1333" dirty="0"/>
              <a:t>						</a:t>
            </a:r>
          </a:p>
          <a:p>
            <a:r>
              <a:rPr lang="fr-FR" sz="1333" b="1" dirty="0"/>
              <a:t>4. Déterminer le giron :</a:t>
            </a:r>
          </a:p>
          <a:p>
            <a:r>
              <a:rPr lang="fr-FR" sz="1333" dirty="0" smtClean="0"/>
              <a:t>………………………………………………………………………</a:t>
            </a:r>
            <a:endParaRPr lang="fr-FR" sz="1333" dirty="0"/>
          </a:p>
          <a:p>
            <a:r>
              <a:rPr lang="fr-FR" sz="1333" dirty="0" smtClean="0"/>
              <a:t>………………………………………………………………………</a:t>
            </a:r>
            <a:endParaRPr lang="fr-FR" sz="1333" dirty="0"/>
          </a:p>
          <a:p>
            <a:endParaRPr lang="fr-BE" sz="1333" dirty="0"/>
          </a:p>
          <a:p>
            <a:r>
              <a:rPr lang="fr-FR" sz="1333" b="1" dirty="0"/>
              <a:t>5. Formule de Blondel :</a:t>
            </a:r>
          </a:p>
          <a:p>
            <a:r>
              <a:rPr lang="fr-FR" sz="1333" dirty="0" smtClean="0"/>
              <a:t>………………………………………………………………………</a:t>
            </a:r>
            <a:endParaRPr lang="fr-FR" sz="1333" dirty="0"/>
          </a:p>
          <a:p>
            <a:r>
              <a:rPr lang="fr-FR" sz="1333" dirty="0" smtClean="0"/>
              <a:t>………………………………………………………………………</a:t>
            </a:r>
            <a:endParaRPr lang="fr-FR" sz="1333" dirty="0"/>
          </a:p>
          <a:p>
            <a:endParaRPr lang="fr-FR" sz="1333" dirty="0"/>
          </a:p>
          <a:p>
            <a:r>
              <a:rPr lang="fr-FR" sz="1333" b="1" dirty="0"/>
              <a:t>6. Traçage </a:t>
            </a:r>
            <a:r>
              <a:rPr lang="fr-FR" sz="1333" b="1" dirty="0" smtClean="0"/>
              <a:t>de la ligne de foulée,  des deux premières marches du bas et deux du haut de l’escalier</a:t>
            </a:r>
            <a:endParaRPr lang="fr-BE" sz="1333" b="1"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533091" cy="18791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86000" y="6839279"/>
            <a:ext cx="888922" cy="10637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2001195">
            <a:off x="2444162" y="720357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5" name="TextBox 1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quart tournant</a:t>
            </a:r>
          </a:p>
        </p:txBody>
      </p:sp>
      <p:sp>
        <p:nvSpPr>
          <p:cNvPr id="18" name="Arc 17"/>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4354677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606" y="923737"/>
            <a:ext cx="4335248" cy="5630580"/>
          </a:xfrm>
          <a:prstGeom prst="rect">
            <a:avLst/>
          </a:prstGeom>
          <a:noFill/>
        </p:spPr>
        <p:txBody>
          <a:bodyPr wrap="square" numCol="1" rtlCol="0">
            <a:spAutoFit/>
          </a:bodyPr>
          <a:lstStyle/>
          <a:p>
            <a:r>
              <a:rPr lang="fr-FR" sz="1333" b="1" dirty="0"/>
              <a:t>Le balancement des marches :</a:t>
            </a:r>
          </a:p>
          <a:p>
            <a:r>
              <a:rPr lang="fr-FR" sz="1333" dirty="0"/>
              <a:t>Il existe différents types de balancement des marches. Nous verrons deux exemples : </a:t>
            </a:r>
          </a:p>
          <a:p>
            <a:endParaRPr lang="fr-FR" sz="1333" dirty="0"/>
          </a:p>
          <a:p>
            <a:pPr marL="272120" indent="-272120">
              <a:buFont typeface="Arial" panose="020B0604020202020204" pitchFamily="34" charset="0"/>
              <a:buChar char="•"/>
            </a:pPr>
            <a:r>
              <a:rPr lang="fr-FR" sz="1333" b="1" dirty="0"/>
              <a:t>Le balancement à l’œil : </a:t>
            </a:r>
          </a:p>
          <a:p>
            <a:r>
              <a:rPr lang="fr-FR" sz="1333" dirty="0"/>
              <a:t>Méthode, dont le principe consiste à visualiser le mieux possible les nez de marches sur l'épure à I 'aide de minces bandes de bois réparties à l'œil, peut paraître arbitraire et approximative.</a:t>
            </a:r>
          </a:p>
          <a:p>
            <a:endParaRPr lang="fr-FR" sz="1333" dirty="0"/>
          </a:p>
          <a:p>
            <a:pPr marL="272120" indent="-272120">
              <a:buFont typeface="Arial" panose="020B0604020202020204" pitchFamily="34" charset="0"/>
              <a:buChar char="•"/>
            </a:pPr>
            <a:r>
              <a:rPr lang="fr-FR" sz="1333" b="1" dirty="0"/>
              <a:t> La méthode des herses :</a:t>
            </a:r>
          </a:p>
          <a:p>
            <a:r>
              <a:rPr lang="fr-FR" sz="1333" dirty="0"/>
              <a:t>Cette méthode peut être réalisée de plusieurs façons. Dans l’exemple ci-dessous : Apres avoir défini la foulée, les girons et nos marches droites (comme dans le plan 1)</a:t>
            </a:r>
          </a:p>
          <a:p>
            <a:r>
              <a:rPr lang="fr-FR" sz="1333" dirty="0"/>
              <a:t>   	On trace un segment [AB] (équivalent à la distance entre la dernière marche droite et au point d’intersection de l’escalier) et une droite perpendiculaire où l’on reporte nos girons (la droite [AE] sur le plan 2). </a:t>
            </a:r>
          </a:p>
          <a:p>
            <a:r>
              <a:rPr lang="fr-FR" sz="1333" dirty="0"/>
              <a:t>  	En traçant un arc de cercle de diamètre [AB] on obtient B’. En reliant au point B l’ensemble des girons on obtient les sections de droite [AB’] à reporter sur le limon.</a:t>
            </a:r>
          </a:p>
          <a:p>
            <a:r>
              <a:rPr lang="fr-FR" sz="1333" dirty="0"/>
              <a:t>	Lorsqu’on relie les sections de droite obtenue sur le limon de l’escalier ont obtient le dessin sur le plan 3 et donc le balancement de nos marches.</a:t>
            </a:r>
          </a:p>
          <a:p>
            <a:endParaRPr lang="fr-FR" sz="1333" dirty="0"/>
          </a:p>
          <a:p>
            <a:r>
              <a:rPr lang="fr-FR" sz="1333" b="1" dirty="0"/>
              <a:t>Note : </a:t>
            </a:r>
            <a:r>
              <a:rPr lang="fr-FR" sz="1333" dirty="0"/>
              <a:t>On appelle les segments de la droite [AB’] des collets (les petits cotés d’une marche balancée)</a:t>
            </a:r>
          </a:p>
        </p:txBody>
      </p:sp>
      <p:pic>
        <p:nvPicPr>
          <p:cNvPr id="8" name="Picture 7"/>
          <p:cNvPicPr>
            <a:picLocks noChangeAspect="1"/>
          </p:cNvPicPr>
          <p:nvPr/>
        </p:nvPicPr>
        <p:blipFill rotWithShape="1">
          <a:blip r:embed="rId2"/>
          <a:srcRect b="6632"/>
          <a:stretch/>
        </p:blipFill>
        <p:spPr>
          <a:xfrm>
            <a:off x="657279" y="6627671"/>
            <a:ext cx="5865168" cy="30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724411" y="1631566"/>
            <a:ext cx="2040095" cy="463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4803648" y="9593412"/>
            <a:ext cx="184924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avec herses</a:t>
            </a:r>
          </a:p>
        </p:txBody>
      </p:sp>
      <p:sp>
        <p:nvSpPr>
          <p:cNvPr id="23" name="Rectangle 22"/>
          <p:cNvSpPr/>
          <p:nvPr/>
        </p:nvSpPr>
        <p:spPr>
          <a:xfrm>
            <a:off x="4907968" y="1433656"/>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à l’</a:t>
            </a:r>
            <a:r>
              <a:rPr lang="fr-FR" sz="1143" dirty="0" err="1">
                <a:solidFill>
                  <a:schemeClr val="bg1">
                    <a:lumMod val="50000"/>
                  </a:schemeClr>
                </a:solidFill>
              </a:rPr>
              <a:t>oeil</a:t>
            </a:r>
            <a:endParaRPr lang="fr-FR" sz="1143" dirty="0">
              <a:solidFill>
                <a:schemeClr val="bg1">
                  <a:lumMod val="50000"/>
                </a:schemeClr>
              </a:solidFill>
            </a:endParaRPr>
          </a:p>
        </p:txBody>
      </p:sp>
      <p:sp>
        <p:nvSpPr>
          <p:cNvPr id="15" name="Oval 14"/>
          <p:cNvSpPr/>
          <p:nvPr/>
        </p:nvSpPr>
        <p:spPr>
          <a:xfrm>
            <a:off x="1207733" y="647214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1</a:t>
            </a:r>
          </a:p>
        </p:txBody>
      </p:sp>
      <p:sp>
        <p:nvSpPr>
          <p:cNvPr id="27" name="Oval 26"/>
          <p:cNvSpPr/>
          <p:nvPr/>
        </p:nvSpPr>
        <p:spPr>
          <a:xfrm>
            <a:off x="2436833" y="9552026"/>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2</a:t>
            </a:r>
          </a:p>
        </p:txBody>
      </p:sp>
      <p:sp>
        <p:nvSpPr>
          <p:cNvPr id="28" name="Oval 27"/>
          <p:cNvSpPr/>
          <p:nvPr/>
        </p:nvSpPr>
        <p:spPr>
          <a:xfrm>
            <a:off x="5594139" y="647795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3</a:t>
            </a:r>
          </a:p>
        </p:txBody>
      </p:sp>
      <p:sp>
        <p:nvSpPr>
          <p:cNvPr id="11" name="TextBox 1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 balancement des marches</a:t>
            </a:r>
          </a:p>
        </p:txBody>
      </p:sp>
    </p:spTree>
    <p:extLst>
      <p:ext uri="{BB962C8B-B14F-4D97-AF65-F5344CB8AC3E}">
        <p14:creationId xmlns:p14="http://schemas.microsoft.com/office/powerpoint/2010/main" val="378933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4" y="5411890"/>
            <a:ext cx="5885282" cy="3785845"/>
          </a:xfrm>
          <a:prstGeom prst="rect">
            <a:avLst/>
          </a:prstGeom>
          <a:noFill/>
        </p:spPr>
        <p:txBody>
          <a:bodyPr wrap="square" numCol="1" rtlCol="0">
            <a:spAutoFit/>
          </a:bodyPr>
          <a:lstStyle/>
          <a:p>
            <a:r>
              <a:rPr lang="fr-FR" sz="1143" b="1" dirty="0"/>
              <a:t>Questions : </a:t>
            </a:r>
          </a:p>
          <a:p>
            <a:endParaRPr lang="fr-FR" sz="1143" b="1" dirty="0"/>
          </a:p>
          <a:p>
            <a:r>
              <a:rPr lang="fr-FR" sz="1143" b="1" dirty="0"/>
              <a:t>Qu’est ce que représente la foulée dans un escalier ?					…./2</a:t>
            </a:r>
          </a:p>
          <a:p>
            <a:endParaRPr lang="fr-FR" sz="1143" b="1" dirty="0"/>
          </a:p>
          <a:p>
            <a:r>
              <a:rPr lang="fr-FR" sz="1143" b="1" dirty="0"/>
              <a:t>………………………………………………………………………………………………………………………….</a:t>
            </a:r>
          </a:p>
          <a:p>
            <a:endParaRPr lang="fr-FR" sz="1143" b="1" dirty="0"/>
          </a:p>
          <a:p>
            <a:r>
              <a:rPr lang="fr-FR" sz="1143" b="1" dirty="0"/>
              <a:t>Comment appelle-t-on le limon entaillé sur lequel les marches reposent ?		…./2</a:t>
            </a:r>
          </a:p>
          <a:p>
            <a:endParaRPr lang="fr-FR" sz="1143" b="1" dirty="0"/>
          </a:p>
          <a:p>
            <a:r>
              <a:rPr lang="fr-FR" sz="1143" b="1" dirty="0"/>
              <a:t>………………………………………………………………………………………………………………………….</a:t>
            </a:r>
          </a:p>
          <a:p>
            <a:endParaRPr lang="fr-FR" sz="1143" b="1" dirty="0"/>
          </a:p>
          <a:p>
            <a:r>
              <a:rPr lang="fr-FR" sz="1143" b="1" dirty="0"/>
              <a:t>Quels sont les 3 éléments d’un garde corps ?						…./3</a:t>
            </a:r>
          </a:p>
          <a:p>
            <a:endParaRPr lang="fr-FR" sz="1143" b="1" dirty="0"/>
          </a:p>
          <a:p>
            <a:r>
              <a:rPr lang="fr-FR" sz="1143" b="1" dirty="0"/>
              <a:t>………………………………………………………………………………………………………………………….</a:t>
            </a:r>
          </a:p>
          <a:p>
            <a:endParaRPr lang="fr-FR" sz="1143" b="1" dirty="0"/>
          </a:p>
          <a:p>
            <a:r>
              <a:rPr lang="fr-FR" sz="1143" b="1" dirty="0"/>
              <a:t>Qu’est ce qu’une trémie ?								…./1</a:t>
            </a:r>
          </a:p>
          <a:p>
            <a:endParaRPr lang="fr-FR" sz="1143" b="1" dirty="0"/>
          </a:p>
          <a:p>
            <a:r>
              <a:rPr lang="fr-FR" sz="1143" b="1" dirty="0"/>
              <a:t>………………………………………………………………………………………………………………………….</a:t>
            </a:r>
          </a:p>
          <a:p>
            <a:endParaRPr lang="fr-FR" sz="1143" b="1" dirty="0"/>
          </a:p>
          <a:p>
            <a:r>
              <a:rPr lang="fr-FR" sz="1143" b="1" dirty="0"/>
              <a:t>Bonus : Comment savoir si un escalier est confortable ?				…/2</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			Prénom : ……………………………………</a:t>
            </a:r>
          </a:p>
        </p:txBody>
      </p:sp>
      <p:sp>
        <p:nvSpPr>
          <p:cNvPr id="2" name="Rectangle 1"/>
          <p:cNvSpPr/>
          <p:nvPr/>
        </p:nvSpPr>
        <p:spPr>
          <a:xfrm>
            <a:off x="666750" y="1833179"/>
            <a:ext cx="5885282" cy="3785845"/>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Critères d’évaluation : </a:t>
            </a:r>
          </a:p>
          <a:p>
            <a:endParaRPr lang="fr-FR" sz="1143" b="1" dirty="0"/>
          </a:p>
          <a:p>
            <a:r>
              <a:rPr lang="fr-FR" sz="1143" b="1" dirty="0"/>
              <a:t>Les réponses </a:t>
            </a:r>
            <a:r>
              <a:rPr lang="fr-FR" sz="1143" b="1" dirty="0" smtClean="0"/>
              <a:t>aux questions </a:t>
            </a:r>
            <a:r>
              <a:rPr lang="fr-FR" sz="1143" b="1" dirty="0"/>
              <a:t>sont justes : 						8 points</a:t>
            </a:r>
          </a:p>
          <a:p>
            <a:r>
              <a:rPr lang="fr-FR" sz="1143" i="1" dirty="0" smtClean="0"/>
              <a:t>			La </a:t>
            </a:r>
            <a:r>
              <a:rPr lang="fr-FR" sz="1143" i="1" dirty="0"/>
              <a:t>moitié des points seulement si les réponses ne sont pas claires (pas de </a:t>
            </a:r>
            <a:r>
              <a:rPr lang="fr-FR" sz="1143" i="1" dirty="0" smtClean="0"/>
              <a:t>			vocabulaire </a:t>
            </a:r>
            <a:r>
              <a:rPr lang="fr-FR" sz="1143" i="1" dirty="0"/>
              <a:t>relatif aux escaliers)</a:t>
            </a:r>
          </a:p>
          <a:p>
            <a:r>
              <a:rPr lang="fr-FR" sz="1143" i="1" dirty="0" smtClean="0"/>
              <a:t>			Aucun </a:t>
            </a:r>
            <a:r>
              <a:rPr lang="fr-FR" sz="1143" i="1" dirty="0"/>
              <a:t>point si les réponses est inexactes</a:t>
            </a:r>
          </a:p>
          <a:p>
            <a:r>
              <a:rPr lang="fr-FR" sz="1143" i="1" dirty="0" smtClean="0"/>
              <a:t>			Non </a:t>
            </a:r>
            <a:r>
              <a:rPr lang="fr-FR" sz="1143" i="1" dirty="0"/>
              <a:t>évaluable s’il n’y a pas de réponse</a:t>
            </a:r>
          </a:p>
          <a:p>
            <a:endParaRPr lang="fr-FR" sz="1143" b="1" dirty="0"/>
          </a:p>
          <a:p>
            <a:r>
              <a:rPr lang="fr-FR" sz="1143" b="1" dirty="0"/>
              <a:t>Les calculs et les résultats sont justes : 						6 points</a:t>
            </a:r>
          </a:p>
          <a:p>
            <a:r>
              <a:rPr lang="fr-FR" sz="1143" i="1" dirty="0" smtClean="0"/>
              <a:t>			La </a:t>
            </a:r>
            <a:r>
              <a:rPr lang="fr-FR" sz="1143" i="1" dirty="0"/>
              <a:t>moitié des points seulement si le résultat est juste mais que le calcul </a:t>
            </a:r>
            <a:r>
              <a:rPr lang="fr-FR" sz="1143" i="1" dirty="0" smtClean="0"/>
              <a:t>			n’est </a:t>
            </a:r>
            <a:r>
              <a:rPr lang="fr-FR" sz="1143" i="1" dirty="0"/>
              <a:t>pas indiqué ou que les calculs sont approximatifs (arrondis à moins </a:t>
            </a:r>
            <a:r>
              <a:rPr lang="fr-FR" sz="1143" i="1" dirty="0" smtClean="0"/>
              <a:t>			de </a:t>
            </a:r>
            <a:r>
              <a:rPr lang="fr-FR" sz="1143" i="1" dirty="0"/>
              <a:t>2 chiffres après la virgule)</a:t>
            </a:r>
          </a:p>
          <a:p>
            <a:r>
              <a:rPr lang="fr-FR" sz="1143" i="1" dirty="0" smtClean="0"/>
              <a:t>			Aucun </a:t>
            </a:r>
            <a:r>
              <a:rPr lang="fr-FR" sz="1143" i="1" dirty="0"/>
              <a:t>point si les calculs sont inexacts </a:t>
            </a:r>
          </a:p>
          <a:p>
            <a:r>
              <a:rPr lang="fr-FR" sz="1143" i="1" dirty="0" smtClean="0"/>
              <a:t>			Non </a:t>
            </a:r>
            <a:r>
              <a:rPr lang="fr-FR" sz="1143" i="1" dirty="0"/>
              <a:t>évaluable s’il n’y a pas de calcul et de résultat</a:t>
            </a:r>
          </a:p>
          <a:p>
            <a:endParaRPr lang="fr-FR" sz="1143" i="1" dirty="0"/>
          </a:p>
          <a:p>
            <a:r>
              <a:rPr lang="fr-FR" sz="1143" b="1" dirty="0"/>
              <a:t>Le traçage de l’escalier est juste et lisible : 						6 points</a:t>
            </a:r>
          </a:p>
          <a:p>
            <a:r>
              <a:rPr lang="fr-FR" sz="1143" i="1" dirty="0" smtClean="0"/>
              <a:t>			La </a:t>
            </a:r>
            <a:r>
              <a:rPr lang="fr-FR" sz="1143" i="1" dirty="0"/>
              <a:t>moitié des points si le tracé est n’est pas lisible (au mm)</a:t>
            </a:r>
          </a:p>
          <a:p>
            <a:r>
              <a:rPr lang="fr-FR" sz="1143" i="1" dirty="0" smtClean="0"/>
              <a:t>			Deux </a:t>
            </a:r>
            <a:r>
              <a:rPr lang="fr-FR" sz="1143" i="1" dirty="0"/>
              <a:t>points s’il y a un tracé irrégulier ou approximatif </a:t>
            </a:r>
          </a:p>
          <a:p>
            <a:r>
              <a:rPr lang="fr-FR" sz="1143" i="1" dirty="0" smtClean="0"/>
              <a:t>			Aucun </a:t>
            </a:r>
            <a:r>
              <a:rPr lang="fr-FR" sz="1143" i="1" dirty="0"/>
              <a:t>point si le traçage n’est pas  juste (non conforme au calcul, ou à </a:t>
            </a:r>
            <a:r>
              <a:rPr lang="fr-FR" sz="1143" i="1" dirty="0" smtClean="0"/>
              <a:t>l			’énoncé</a:t>
            </a:r>
            <a:r>
              <a:rPr lang="fr-FR" sz="1143" i="1" dirty="0"/>
              <a:t>) </a:t>
            </a:r>
          </a:p>
          <a:p>
            <a:r>
              <a:rPr lang="fr-FR" sz="1143" i="1" dirty="0" smtClean="0"/>
              <a:t>			Non </a:t>
            </a:r>
            <a:r>
              <a:rPr lang="fr-FR" sz="1143" i="1" dirty="0"/>
              <a:t>évaluable s’il n’y a pas traçage</a:t>
            </a:r>
            <a:endParaRPr lang="fr-FR" sz="1143" dirty="0"/>
          </a:p>
        </p:txBody>
      </p:sp>
      <p:sp>
        <p:nvSpPr>
          <p:cNvPr id="6" name="TextBox 5"/>
          <p:cNvSpPr txBox="1"/>
          <p:nvPr/>
        </p:nvSpPr>
        <p:spPr>
          <a:xfrm>
            <a:off x="647614" y="139109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Note : …../</a:t>
            </a:r>
            <a:r>
              <a:rPr lang="fr-FR" sz="1333" dirty="0" smtClean="0"/>
              <a:t>20	</a:t>
            </a:r>
            <a:r>
              <a:rPr lang="fr-FR" sz="1333" dirty="0"/>
              <a:t>	Remarque : …………………………………………………………………………</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1/3</a:t>
            </a:r>
          </a:p>
        </p:txBody>
      </p:sp>
    </p:spTree>
    <p:extLst>
      <p:ext uri="{BB962C8B-B14F-4D97-AF65-F5344CB8AC3E}">
        <p14:creationId xmlns:p14="http://schemas.microsoft.com/office/powerpoint/2010/main" val="17578455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017014"/>
          </a:xfrm>
          <a:prstGeom prst="rect">
            <a:avLst/>
          </a:prstGeom>
          <a:noFill/>
        </p:spPr>
        <p:txBody>
          <a:bodyPr wrap="square" numCol="1" rtlCol="0">
            <a:spAutoFit/>
          </a:bodyPr>
          <a:lstStyle/>
          <a:p>
            <a:r>
              <a:rPr lang="fr-FR" sz="1143" b="1" dirty="0" smtClean="0"/>
              <a:t>En prenant les informations que vous avez besoin sur le plan de l’escalier à échelle réduite. </a:t>
            </a:r>
            <a:endParaRPr lang="fr-FR" sz="1143" b="1" dirty="0"/>
          </a:p>
          <a:p>
            <a:r>
              <a:rPr lang="fr-FR" sz="1143" b="1" dirty="0"/>
              <a:t>Pour un escalier d’une hauteur sol au plancher de 2………. mm, avec une marche palière de 1..... mm et un recul pour la première marche par rapport au limon de </a:t>
            </a:r>
            <a:r>
              <a:rPr lang="fr-FR" sz="1143" b="1" dirty="0" smtClean="0"/>
              <a:t>…. </a:t>
            </a:r>
            <a:r>
              <a:rPr lang="fr-FR" sz="1143" b="1" dirty="0" err="1"/>
              <a:t>mm.</a:t>
            </a:r>
            <a:r>
              <a:rPr lang="fr-FR" sz="1143" b="1" dirty="0"/>
              <a:t> Déterminer par le calcul (arrondir à 2 chiffres après la virgule si besoin) les informations demandées </a:t>
            </a:r>
            <a:r>
              <a:rPr lang="fr-FR" sz="1143" b="1" dirty="0" smtClean="0"/>
              <a:t>:</a:t>
            </a:r>
          </a:p>
          <a:p>
            <a:endParaRPr lang="fr-FR" sz="1143" b="1" dirty="0"/>
          </a:p>
          <a:p>
            <a:r>
              <a:rPr lang="fr-FR" sz="1143" b="1" dirty="0" smtClean="0"/>
              <a:t>1.Le </a:t>
            </a:r>
            <a:r>
              <a:rPr lang="fr-FR" sz="1143" b="1" dirty="0"/>
              <a:t>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a:t>
            </a:r>
            <a:r>
              <a:rPr lang="fr-FR" sz="1143" b="1" dirty="0" smtClean="0"/>
              <a:t>La foulée </a:t>
            </a:r>
            <a:r>
              <a:rPr lang="fr-FR" sz="1143" b="1" dirty="0"/>
              <a:t>:										</a:t>
            </a:r>
            <a:r>
              <a:rPr lang="fr-FR" sz="1143" b="1" dirty="0" smtClean="0"/>
              <a:t>…./2</a:t>
            </a:r>
            <a:endParaRPr lang="fr-FR" sz="1143" b="1" dirty="0"/>
          </a:p>
          <a:p>
            <a:r>
              <a:rPr lang="fr-FR" sz="1143" b="1" dirty="0"/>
              <a:t>………………………………………………………………………………………………………………………….</a:t>
            </a:r>
          </a:p>
          <a:p>
            <a:endParaRPr lang="fr-FR" sz="1143" b="1" dirty="0"/>
          </a:p>
          <a:p>
            <a:r>
              <a:rPr lang="fr-FR" sz="1143" b="1" dirty="0" smtClean="0"/>
              <a:t>………………………………………………………………………………………………………………………….</a:t>
            </a:r>
          </a:p>
          <a:p>
            <a:r>
              <a:rPr lang="fr-FR" sz="1143" b="1" dirty="0" smtClean="0"/>
              <a:t>4. </a:t>
            </a:r>
            <a:r>
              <a:rPr lang="fr-FR" sz="1143" b="1" dirty="0"/>
              <a:t>Le </a:t>
            </a:r>
            <a:r>
              <a:rPr lang="fr-FR" sz="1143" b="1" dirty="0" smtClean="0"/>
              <a:t>giron </a:t>
            </a:r>
            <a:r>
              <a:rPr lang="fr-FR" sz="1143" b="1" dirty="0"/>
              <a:t>:										</a:t>
            </a:r>
            <a:r>
              <a:rPr lang="fr-FR" sz="1143" b="1" dirty="0" smtClean="0"/>
              <a:t>…./2</a:t>
            </a:r>
            <a:endParaRPr lang="fr-FR" sz="1143" b="1" dirty="0"/>
          </a:p>
          <a:p>
            <a:r>
              <a:rPr lang="fr-FR" sz="1143" b="1" dirty="0"/>
              <a:t>………………………………………………………………………………………………………………………….</a:t>
            </a:r>
          </a:p>
          <a:p>
            <a:endParaRPr lang="fr-FR" sz="1143" b="1" dirty="0"/>
          </a:p>
          <a:p>
            <a:r>
              <a:rPr lang="fr-FR" sz="1143" b="1" dirty="0"/>
              <a:t>………………………………………………………………………………………………………………………….</a:t>
            </a:r>
          </a:p>
          <a:p>
            <a:endParaRPr lang="fr-FR" sz="1143" b="1" dirty="0"/>
          </a:p>
          <a:p>
            <a:r>
              <a:rPr lang="fr-FR" sz="1143" b="1" dirty="0"/>
              <a:t>5</a:t>
            </a:r>
            <a:r>
              <a:rPr lang="fr-FR" sz="1143" b="1" smtClean="0"/>
              <a:t>. </a:t>
            </a:r>
            <a:r>
              <a:rPr lang="fr-FR" sz="1143" b="1" dirty="0"/>
              <a:t>La formule de blondel :								</a:t>
            </a:r>
            <a:r>
              <a:rPr lang="fr-FR" sz="1143" b="1" dirty="0" smtClean="0"/>
              <a:t>…./1</a:t>
            </a:r>
            <a:endParaRPr lang="fr-FR" sz="1143" b="1" dirty="0"/>
          </a:p>
          <a:p>
            <a:r>
              <a:rPr lang="fr-FR" sz="1143" b="1" dirty="0"/>
              <a:t>………………………………………………………………………………………………………………………….</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(nombre de marches)</a:t>
            </a:r>
          </a:p>
          <a:p>
            <a:endParaRPr lang="fr-BE" sz="1143" dirty="0"/>
          </a:p>
          <a:p>
            <a:r>
              <a:rPr lang="fr-BE" sz="1143" b="1" dirty="0"/>
              <a:t>3. Calculer la ligne de foulée :</a:t>
            </a:r>
          </a:p>
          <a:p>
            <a:r>
              <a:rPr lang="fr-FR" sz="1143" dirty="0"/>
              <a:t>[</a:t>
            </a:r>
            <a:r>
              <a:rPr lang="fr-FR" sz="1143" dirty="0" smtClean="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smtClean="0"/>
              <a:t>[La ligne de foulée </a:t>
            </a:r>
            <a:r>
              <a:rPr lang="fr-BE" sz="1143" dirty="0"/>
              <a:t>÷ (nombre de marche – la marche palière</a:t>
            </a:r>
            <a:r>
              <a:rPr lang="fr-BE" sz="1143" dirty="0" smtClean="0"/>
              <a:t>)]</a:t>
            </a:r>
            <a:endParaRPr lang="fr-BE" sz="1143" dirty="0"/>
          </a:p>
          <a:p>
            <a:endParaRPr lang="fr-BE" sz="1143" dirty="0"/>
          </a:p>
          <a:p>
            <a:r>
              <a:rPr lang="fr-BE" sz="1143" b="1" dirty="0"/>
              <a:t>5. La formule de blondel :</a:t>
            </a:r>
          </a:p>
          <a:p>
            <a:r>
              <a:rPr lang="fr-FR" sz="1143" dirty="0"/>
              <a:t>1 giron + 2 </a:t>
            </a:r>
            <a:r>
              <a:rPr lang="fr-FR" sz="1143" dirty="0" smtClean="0"/>
              <a:t>hauteurs </a:t>
            </a:r>
            <a:r>
              <a:rPr lang="fr-FR" sz="1143" dirty="0"/>
              <a:t>de </a:t>
            </a:r>
            <a:r>
              <a:rPr lang="fr-FR" sz="1143" dirty="0" smtClean="0"/>
              <a:t>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2/3</a:t>
            </a:r>
          </a:p>
        </p:txBody>
      </p:sp>
    </p:spTree>
    <p:extLst>
      <p:ext uri="{BB962C8B-B14F-4D97-AF65-F5344CB8AC3E}">
        <p14:creationId xmlns:p14="http://schemas.microsoft.com/office/powerpoint/2010/main" val="13504583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a:t>
            </a:r>
            <a:r>
              <a:rPr lang="fr-FR" sz="1143" dirty="0" smtClean="0"/>
              <a:t>(1:10)</a:t>
            </a:r>
          </a:p>
          <a:p>
            <a:endParaRPr lang="fr-FR" sz="1143" dirty="0"/>
          </a:p>
          <a:p>
            <a:pPr marL="163272" indent="-163272">
              <a:buFontTx/>
              <a:buChar char="-"/>
            </a:pPr>
            <a:r>
              <a:rPr lang="fr-FR" sz="1143" dirty="0"/>
              <a:t>La marche palière				</a:t>
            </a:r>
            <a:r>
              <a:rPr lang="fr-FR" sz="1143" dirty="0" smtClean="0"/>
              <a:t>…/</a:t>
            </a:r>
            <a:r>
              <a:rPr lang="fr-FR" sz="1143" dirty="0"/>
              <a:t>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a:t>
            </a:r>
            <a:r>
              <a:rPr lang="fr-FR" sz="1143" dirty="0" smtClean="0"/>
              <a:t>entre les </a:t>
            </a:r>
            <a:r>
              <a:rPr lang="fr-FR" sz="1143" dirty="0"/>
              <a:t>nez de marches	</a:t>
            </a:r>
            <a:r>
              <a:rPr lang="fr-FR" sz="1143" dirty="0" smtClean="0"/>
              <a:t>…/</a:t>
            </a:r>
            <a:r>
              <a:rPr lang="fr-FR" sz="1143" dirty="0"/>
              <a:t>2</a:t>
            </a:r>
          </a:p>
          <a:p>
            <a:endParaRPr lang="fr-FR" sz="1143" dirty="0"/>
          </a:p>
          <a:p>
            <a:r>
              <a:rPr lang="fr-FR" sz="1143" b="1" dirty="0" smtClean="0"/>
              <a:t>Exemple de r</a:t>
            </a:r>
            <a:r>
              <a:rPr lang="fr-FR" sz="1143" b="1" dirty="0" smtClean="0"/>
              <a:t>ésultat </a:t>
            </a:r>
            <a:r>
              <a:rPr lang="fr-FR" sz="1143" b="1" dirty="0"/>
              <a:t>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1580</a:t>
            </a:r>
            <a:endParaRPr lang="fr-FR" sz="1143" dirty="0">
              <a:solidFill>
                <a:schemeClr val="bg1">
                  <a:lumMod val="50000"/>
                </a:schemeClr>
              </a:solidFill>
            </a:endParaRP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1040</a:t>
            </a:r>
            <a:endParaRPr lang="fr-FR" sz="1143" dirty="0">
              <a:solidFill>
                <a:schemeClr val="bg1">
                  <a:lumMod val="50000"/>
                </a:schemeClr>
              </a:solidFill>
            </a:endParaRP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88138457"/>
              </p:ext>
            </p:extLst>
          </p:nvPr>
        </p:nvGraphicFramePr>
        <p:xfrm>
          <a:off x="183147" y="434092"/>
          <a:ext cx="6842090" cy="2966443"/>
        </p:xfrm>
        <a:graphic>
          <a:graphicData uri="http://schemas.openxmlformats.org/drawingml/2006/table">
            <a:tbl>
              <a:tblPr firstRow="1" bandRow="1">
                <a:tableStyleId>{C083E6E3-FA7D-4D7B-A595-EF9225AFEA82}</a:tableStyleId>
              </a:tblPr>
              <a:tblGrid>
                <a:gridCol w="3421045">
                  <a:extLst>
                    <a:ext uri="{9D8B030D-6E8A-4147-A177-3AD203B41FA5}">
                      <a16:colId xmlns:a16="http://schemas.microsoft.com/office/drawing/2014/main" val="1415968613"/>
                    </a:ext>
                  </a:extLst>
                </a:gridCol>
                <a:gridCol w="3421045">
                  <a:extLst>
                    <a:ext uri="{9D8B030D-6E8A-4147-A177-3AD203B41FA5}">
                      <a16:colId xmlns:a16="http://schemas.microsoft.com/office/drawing/2014/main" val="3360888931"/>
                    </a:ext>
                  </a:extLst>
                </a:gridCol>
              </a:tblGrid>
              <a:tr h="2966443">
                <a:tc>
                  <a:txBody>
                    <a:bodyPr/>
                    <a:lstStyle/>
                    <a:p>
                      <a:pPr algn="ctr"/>
                      <a:r>
                        <a:rPr lang="fr-FR" sz="3000" dirty="0" smtClean="0"/>
                        <a:t>Les escaliers</a:t>
                      </a:r>
                      <a:endParaRPr lang="fr-FR" sz="3000" dirty="0"/>
                    </a:p>
                  </a:txBody>
                  <a:tcPr marL="87081" marR="87081" marT="43541" marB="43541" anchor="ctr"/>
                </a:tc>
                <a:tc>
                  <a:txBody>
                    <a:bodyPr/>
                    <a:lstStyle/>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756768418"/>
              </p:ext>
            </p:extLst>
          </p:nvPr>
        </p:nvGraphicFramePr>
        <p:xfrm>
          <a:off x="183147" y="3654350"/>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Capacités générales utilisées</a:t>
                      </a:r>
                      <a:r>
                        <a:rPr lang="fr-FR" sz="1300" b="1" baseline="0" dirty="0" smtClean="0"/>
                        <a:t> pour la séquence : </a:t>
                      </a:r>
                      <a:r>
                        <a:rPr lang="fr-FR" sz="1300" baseline="0" dirty="0" smtClean="0"/>
                        <a:t>C.2 </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740094612"/>
              </p:ext>
            </p:extLst>
          </p:nvPr>
        </p:nvGraphicFramePr>
        <p:xfrm>
          <a:off x="183147" y="4117401"/>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Compétence</a:t>
                      </a:r>
                      <a:r>
                        <a:rPr lang="fr-FR" sz="1300" baseline="0" dirty="0" smtClean="0"/>
                        <a:t> : Etablir un plan, Tracer et justifier son choix</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71412628"/>
              </p:ext>
            </p:extLst>
          </p:nvPr>
        </p:nvGraphicFramePr>
        <p:xfrm>
          <a:off x="183147" y="4580452"/>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Savoir associés</a:t>
                      </a:r>
                      <a:r>
                        <a:rPr lang="fr-FR" sz="1300" b="1" baseline="0" dirty="0" smtClean="0"/>
                        <a:t> </a:t>
                      </a:r>
                      <a:r>
                        <a:rPr lang="fr-FR" sz="1300" baseline="0" dirty="0" smtClean="0"/>
                        <a:t>: S.2 La communication technique / S.5.2 Etude des ouvrages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790483065"/>
              </p:ext>
            </p:extLst>
          </p:nvPr>
        </p:nvGraphicFramePr>
        <p:xfrm>
          <a:off x="183147" y="5043503"/>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Contexte</a:t>
                      </a:r>
                      <a:r>
                        <a:rPr lang="fr-FR" sz="1300" dirty="0" smtClean="0"/>
                        <a:t> : Monsieur Dupont est un client qui à besoin de deux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71770533"/>
              </p:ext>
            </p:extLst>
          </p:nvPr>
        </p:nvGraphicFramePr>
        <p:xfrm>
          <a:off x="183147" y="5506553"/>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Mise en situation </a:t>
                      </a:r>
                      <a:r>
                        <a:rPr lang="fr-FR" sz="1300" dirty="0" smtClean="0"/>
                        <a:t>: Monsieur Dupont à besoin que</a:t>
                      </a:r>
                      <a:r>
                        <a:rPr lang="fr-FR" sz="1300" baseline="0" dirty="0" smtClean="0"/>
                        <a:t> vous fabriquiez</a:t>
                      </a:r>
                      <a:r>
                        <a:rPr lang="fr-FR" sz="1300" dirty="0" smtClean="0"/>
                        <a:t> deux escaliers (un droit et un quart tournant) dans</a:t>
                      </a:r>
                      <a:r>
                        <a:rPr lang="fr-FR" sz="1300" baseline="0" dirty="0" smtClean="0"/>
                        <a:t> sa maison</a:t>
                      </a:r>
                      <a:r>
                        <a:rPr lang="fr-FR" sz="1300" dirty="0" smtClean="0"/>
                        <a:t>.</a:t>
                      </a:r>
                      <a:r>
                        <a:rPr lang="fr-FR" sz="1300" baseline="0" dirty="0" smtClean="0"/>
                        <a:t> Afin de répondre à son besoin vous déterminez le nombre de marches, la distance entre les nez de marche et vous tracez les escaliers sur un plan.</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733514723"/>
              </p:ext>
            </p:extLst>
          </p:nvPr>
        </p:nvGraphicFramePr>
        <p:xfrm>
          <a:off x="183147" y="6351371"/>
          <a:ext cx="6842090" cy="1115425"/>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1115425">
                <a:tc>
                  <a:txBody>
                    <a:bodyPr/>
                    <a:lstStyle/>
                    <a:p>
                      <a:r>
                        <a:rPr lang="fr-FR" sz="1300" b="1" dirty="0" smtClean="0"/>
                        <a:t>Objectif</a:t>
                      </a:r>
                      <a:r>
                        <a:rPr lang="fr-FR" sz="1300" dirty="0" smtClean="0"/>
                        <a:t> : L’élève doit être capable de :</a:t>
                      </a:r>
                    </a:p>
                    <a:p>
                      <a:pPr marL="342900" indent="-342900">
                        <a:buFont typeface="Arial" panose="020B0604020202020204" pitchFamily="34" charset="0"/>
                        <a:buChar char="•"/>
                      </a:pPr>
                      <a:r>
                        <a:rPr lang="fr-FR" sz="1300" dirty="0" smtClean="0"/>
                        <a:t>Représenter et tracer les marches</a:t>
                      </a:r>
                    </a:p>
                    <a:p>
                      <a:pPr marL="342900" indent="-342900">
                        <a:buFont typeface="Arial" panose="020B0604020202020204" pitchFamily="34" charset="0"/>
                        <a:buChar char="•"/>
                      </a:pPr>
                      <a:r>
                        <a:rPr lang="fr-FR" sz="1300" dirty="0" smtClean="0"/>
                        <a:t>Déterminer</a:t>
                      </a:r>
                      <a:r>
                        <a:rPr lang="fr-FR" sz="1300" baseline="0" dirty="0" smtClean="0"/>
                        <a:t> les hauteurs de marches et distance entre les nez de marche (giron)</a:t>
                      </a:r>
                    </a:p>
                    <a:p>
                      <a:pPr marL="342900" indent="-342900">
                        <a:buFont typeface="Arial" panose="020B0604020202020204" pitchFamily="34" charset="0"/>
                        <a:buChar char="•"/>
                      </a:pPr>
                      <a:r>
                        <a:rPr lang="fr-FR" sz="1300" baseline="0" dirty="0" smtClean="0"/>
                        <a:t>Comprendre ce que représente le balancement d’un escalier quart tournant</a:t>
                      </a:r>
                    </a:p>
                    <a:p>
                      <a:pPr marL="342900" indent="-342900">
                        <a:buFont typeface="Arial" panose="020B0604020202020204" pitchFamily="34" charset="0"/>
                        <a:buChar char="•"/>
                      </a:pPr>
                      <a:r>
                        <a:rPr lang="fr-FR" sz="1300" dirty="0" smtClean="0"/>
                        <a:t>Réaliser des choix techniques et esthétiques (loi de blondel)</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13613215"/>
              </p:ext>
            </p:extLst>
          </p:nvPr>
        </p:nvGraphicFramePr>
        <p:xfrm>
          <a:off x="183147" y="7628087"/>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On demande de </a:t>
                      </a:r>
                      <a:r>
                        <a:rPr lang="fr-FR" sz="1300" dirty="0" smtClean="0"/>
                        <a:t>:</a:t>
                      </a:r>
                    </a:p>
                    <a:p>
                      <a:r>
                        <a:rPr lang="fr-FR" sz="1300" dirty="0" smtClean="0"/>
                        <a:t>      1.</a:t>
                      </a:r>
                      <a:r>
                        <a:rPr lang="fr-FR" sz="1300" baseline="0" dirty="0" smtClean="0"/>
                        <a:t> De calculer le nombre de marche et la distance entre les nez de marche</a:t>
                      </a:r>
                    </a:p>
                    <a:p>
                      <a:r>
                        <a:rPr lang="fr-FR" sz="1300" baseline="0" dirty="0" smtClean="0"/>
                        <a:t>      2. De tracer les escaliers</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244098022"/>
              </p:ext>
            </p:extLst>
          </p:nvPr>
        </p:nvGraphicFramePr>
        <p:xfrm>
          <a:off x="183147" y="8472904"/>
          <a:ext cx="6842090" cy="909756"/>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909756">
                <a:tc>
                  <a:txBody>
                    <a:bodyPr/>
                    <a:lstStyle/>
                    <a:p>
                      <a:r>
                        <a:rPr lang="fr-FR" sz="1300" b="1" dirty="0" smtClean="0"/>
                        <a:t>On donne  </a:t>
                      </a:r>
                      <a:r>
                        <a:rPr lang="fr-FR" sz="1300" dirty="0" smtClean="0"/>
                        <a:t>:</a:t>
                      </a:r>
                    </a:p>
                    <a:p>
                      <a:r>
                        <a:rPr lang="fr-FR" sz="1300" dirty="0" smtClean="0"/>
                        <a:t>       1.</a:t>
                      </a:r>
                      <a:r>
                        <a:rPr lang="fr-FR" sz="1300" baseline="0" dirty="0" smtClean="0"/>
                        <a:t> Le vocabulaire technique relatif aux escaliers</a:t>
                      </a:r>
                    </a:p>
                    <a:p>
                      <a:r>
                        <a:rPr lang="fr-FR" sz="1300" dirty="0" smtClean="0"/>
                        <a:t>       2. Les formules de calcul d’un escaliers droit et quart tournant</a:t>
                      </a:r>
                    </a:p>
                    <a:p>
                      <a:r>
                        <a:rPr lang="fr-FR" sz="1300" dirty="0" smtClean="0"/>
                        <a:t>       3. Les plans (vue</a:t>
                      </a:r>
                      <a:r>
                        <a:rPr lang="fr-FR" sz="1300" baseline="0" dirty="0" smtClean="0"/>
                        <a:t> de haut) à une échelle traçable sur feuille</a:t>
                      </a:r>
                    </a:p>
                  </a:txBody>
                  <a:tcPr marL="87081" marR="87081" marT="43541" marB="43541"/>
                </a:tc>
                <a:extLst>
                  <a:ext uri="{0D108BD9-81ED-4DB2-BD59-A6C34878D82A}">
                    <a16:rowId xmlns:a16="http://schemas.microsoft.com/office/drawing/2014/main" val="1874593451"/>
                  </a:ext>
                </a:extLst>
              </a:tr>
            </a:tbl>
          </a:graphicData>
        </a:graphic>
      </p:graphicFrame>
      <p:pic>
        <p:nvPicPr>
          <p:cNvPr id="3" name="Picture 2"/>
          <p:cNvPicPr>
            <a:picLocks noChangeAspect="1"/>
          </p:cNvPicPr>
          <p:nvPr/>
        </p:nvPicPr>
        <p:blipFill>
          <a:blip r:embed="rId2"/>
          <a:stretch>
            <a:fillRect/>
          </a:stretch>
        </p:blipFill>
        <p:spPr>
          <a:xfrm>
            <a:off x="3604192" y="599335"/>
            <a:ext cx="3390492" cy="2779882"/>
          </a:xfrm>
          <a:prstGeom prst="rect">
            <a:avLst/>
          </a:prstGeom>
        </p:spPr>
      </p:pic>
    </p:spTree>
    <p:extLst>
      <p:ext uri="{BB962C8B-B14F-4D97-AF65-F5344CB8AC3E}">
        <p14:creationId xmlns:p14="http://schemas.microsoft.com/office/powerpoint/2010/main" val="118577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1313896"/>
            <a:ext cx="3043716" cy="7681783"/>
          </a:xfrm>
          <a:prstGeom prst="rect">
            <a:avLst/>
          </a:prstGeom>
          <a:noFill/>
        </p:spPr>
        <p:txBody>
          <a:bodyPr wrap="square" numCol="1" rtlCol="0">
            <a:spAutoFit/>
          </a:bodyPr>
          <a:lstStyle/>
          <a:p>
            <a:endParaRPr lang="fr-FR" sz="1333" dirty="0"/>
          </a:p>
          <a:p>
            <a:r>
              <a:rPr lang="fr-FR" sz="1333" b="1" dirty="0"/>
              <a:t>La contremarche : </a:t>
            </a:r>
            <a:r>
              <a:rPr lang="fr-FR" sz="1333" dirty="0"/>
              <a:t>Partie verticale de chaque marche d'un escalier.</a:t>
            </a:r>
          </a:p>
          <a:p>
            <a:endParaRPr lang="fr-FR" sz="1333" dirty="0"/>
          </a:p>
          <a:p>
            <a:r>
              <a:rPr lang="fr-FR" sz="1333" b="1" dirty="0"/>
              <a:t>Le limon : </a:t>
            </a:r>
            <a:r>
              <a:rPr lang="fr-FR" sz="1333" dirty="0"/>
              <a:t>Il a un rôle à la fois fonctionnel et esthétique. Il permet de dissimuler les parties latérales des marches et d'habiller l'escalier mais aussi de supporter le poids des </a:t>
            </a:r>
            <a:r>
              <a:rPr lang="fr-FR" sz="1333" dirty="0" smtClean="0"/>
              <a:t>marches et de </a:t>
            </a:r>
            <a:r>
              <a:rPr lang="fr-FR" sz="1333" dirty="0"/>
              <a:t>ceux qui empruntent l'escalier.</a:t>
            </a:r>
          </a:p>
          <a:p>
            <a:endParaRPr lang="fr-FR" sz="1333" dirty="0"/>
          </a:p>
          <a:p>
            <a:r>
              <a:rPr lang="fr-FR" sz="1333" b="1" dirty="0"/>
              <a:t>La crémaillère : </a:t>
            </a:r>
            <a:r>
              <a:rPr lang="fr-FR" sz="1333" dirty="0"/>
              <a:t>Limon dont la face supérieure épouse la forme de l'escalier et sur laquelle reposent les marches.</a:t>
            </a:r>
          </a:p>
          <a:p>
            <a:endParaRPr lang="fr-FR" sz="1333" dirty="0"/>
          </a:p>
          <a:p>
            <a:r>
              <a:rPr lang="fr-FR" sz="1333" b="1" dirty="0"/>
              <a:t>La ligne de foulée : </a:t>
            </a:r>
            <a:r>
              <a:rPr lang="fr-FR" sz="1333" dirty="0"/>
              <a:t>une ligne imaginaire représentant la trajectoire théorique </a:t>
            </a:r>
            <a:r>
              <a:rPr lang="fr-FR" sz="1333" dirty="0" smtClean="0"/>
              <a:t>lorsque </a:t>
            </a:r>
            <a:r>
              <a:rPr lang="fr-FR" sz="1333" dirty="0"/>
              <a:t>l'on monte ou que l'on descend l'escalier.</a:t>
            </a:r>
          </a:p>
          <a:p>
            <a:endParaRPr lang="fr-FR" sz="1333" dirty="0"/>
          </a:p>
          <a:p>
            <a:r>
              <a:rPr lang="fr-FR" sz="1333" b="1" dirty="0"/>
              <a:t>La main courante : </a:t>
            </a:r>
            <a:r>
              <a:rPr lang="fr-FR" sz="1333" dirty="0"/>
              <a:t>Une </a:t>
            </a:r>
            <a:r>
              <a:rPr lang="fr-FR" sz="1333" i="1" dirty="0"/>
              <a:t>main courante</a:t>
            </a:r>
            <a:r>
              <a:rPr lang="fr-FR" sz="1333" dirty="0"/>
              <a:t> est une rampe disposée le long d'un </a:t>
            </a:r>
            <a:r>
              <a:rPr lang="fr-FR" sz="1333" i="1" dirty="0"/>
              <a:t>escalier</a:t>
            </a:r>
            <a:r>
              <a:rPr lang="fr-FR" sz="1333" dirty="0"/>
              <a:t> en guise de sécurité.</a:t>
            </a:r>
          </a:p>
          <a:p>
            <a:endParaRPr lang="fr-FR" sz="1333" dirty="0"/>
          </a:p>
          <a:p>
            <a:r>
              <a:rPr lang="fr-FR" sz="1333" b="1" dirty="0"/>
              <a:t>La lisse : </a:t>
            </a:r>
            <a:r>
              <a:rPr lang="fr-FR" sz="1333" dirty="0"/>
              <a:t>P</a:t>
            </a:r>
            <a:r>
              <a:rPr lang="fr-FR" sz="1333" dirty="0" smtClean="0"/>
              <a:t>ièce </a:t>
            </a:r>
            <a:r>
              <a:rPr lang="fr-FR" sz="1333" dirty="0"/>
              <a:t>parallèle basse à la main courante. Pièce basse d'un garde-corps, d'une barrière de sécurité.</a:t>
            </a:r>
          </a:p>
          <a:p>
            <a:endParaRPr lang="fr-FR" sz="1333" dirty="0"/>
          </a:p>
          <a:p>
            <a:r>
              <a:rPr lang="fr-FR" sz="1333" b="1" dirty="0"/>
              <a:t>Le giron : </a:t>
            </a:r>
            <a:r>
              <a:rPr lang="fr-FR" sz="1333" dirty="0"/>
              <a:t>la distance horizontale d’un nez de marche au nez de marche suivant.</a:t>
            </a:r>
            <a:endParaRPr lang="fr-FR" sz="1333" b="1" dirty="0"/>
          </a:p>
          <a:p>
            <a:endParaRPr lang="fr-FR" sz="1333" dirty="0"/>
          </a:p>
          <a:p>
            <a:r>
              <a:rPr lang="fr-FR" sz="1333" b="1" dirty="0"/>
              <a:t>Le garde-corps : </a:t>
            </a:r>
            <a:r>
              <a:rPr lang="fr-FR" sz="1333" dirty="0"/>
              <a:t>ensemble qui regroupe  la main courante, la lisse et les barreaux de séparation.</a:t>
            </a:r>
          </a:p>
          <a:p>
            <a:endParaRPr lang="fr-FR" sz="1333" dirty="0"/>
          </a:p>
          <a:p>
            <a:r>
              <a:rPr lang="fr-FR" sz="1333" b="1" dirty="0"/>
              <a:t>Le nez de marche : </a:t>
            </a:r>
            <a:r>
              <a:rPr lang="fr-FR" sz="1333" dirty="0"/>
              <a:t>le bord de la marche.</a:t>
            </a:r>
          </a:p>
          <a:p>
            <a:endParaRPr lang="fr-FR" sz="1333" dirty="0"/>
          </a:p>
        </p:txBody>
      </p:sp>
      <p:pic>
        <p:nvPicPr>
          <p:cNvPr id="2" name="Picture 1"/>
          <p:cNvPicPr>
            <a:picLocks noChangeAspect="1"/>
          </p:cNvPicPr>
          <p:nvPr/>
        </p:nvPicPr>
        <p:blipFill>
          <a:blip r:embed="rId2" cstate="print">
            <a:grayscl/>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3255316" y="7145915"/>
            <a:ext cx="2555040" cy="2555040"/>
          </a:xfrm>
          <a:prstGeom prst="rect">
            <a:avLst/>
          </a:prstGeom>
        </p:spPr>
      </p:pic>
      <p:cxnSp>
        <p:nvCxnSpPr>
          <p:cNvPr id="4" name="Straight Arrow Connector 3"/>
          <p:cNvCxnSpPr/>
          <p:nvPr/>
        </p:nvCxnSpPr>
        <p:spPr>
          <a:xfrm flipH="1">
            <a:off x="4976955" y="8272823"/>
            <a:ext cx="105912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p:cNvPicPr>
            <a:picLocks noChangeAspect="1"/>
          </p:cNvPicPr>
          <p:nvPr/>
        </p:nvPicPr>
        <p:blipFill>
          <a:blip r:embed="rId4"/>
          <a:stretch>
            <a:fillRect/>
          </a:stretch>
        </p:blipFill>
        <p:spPr>
          <a:xfrm>
            <a:off x="3575683" y="922334"/>
            <a:ext cx="3431502" cy="6064738"/>
          </a:xfrm>
          <a:prstGeom prst="rect">
            <a:avLst/>
          </a:prstGeom>
        </p:spPr>
      </p:pic>
      <p:sp>
        <p:nvSpPr>
          <p:cNvPr id="14" name="TextBox 13"/>
          <p:cNvSpPr txBox="1"/>
          <p:nvPr/>
        </p:nvSpPr>
        <p:spPr>
          <a:xfrm>
            <a:off x="4976956" y="8029465"/>
            <a:ext cx="1983691" cy="238848"/>
          </a:xfrm>
          <a:prstGeom prst="rect">
            <a:avLst/>
          </a:prstGeom>
          <a:noFill/>
        </p:spPr>
        <p:txBody>
          <a:bodyPr wrap="square" rtlCol="0">
            <a:spAutoFit/>
          </a:bodyPr>
          <a:lstStyle/>
          <a:p>
            <a:r>
              <a:rPr lang="fr-FR" sz="952" dirty="0"/>
              <a:t>Escalier à trois crémaillères</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Vocabulaire relatif aux escaliers	1/2</a:t>
            </a:r>
          </a:p>
        </p:txBody>
      </p:sp>
    </p:spTree>
    <p:extLst>
      <p:ext uri="{BB962C8B-B14F-4D97-AF65-F5344CB8AC3E}">
        <p14:creationId xmlns:p14="http://schemas.microsoft.com/office/powerpoint/2010/main" val="401851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escalites.fr/img/img_upload/5ea0ce18325f26.74403109.png"/>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50000"/>
                    </a14:imgEffect>
                    <a14:imgEffect>
                      <a14:colorTemperature colorTemp="5900"/>
                    </a14:imgEffect>
                    <a14:imgEffect>
                      <a14:saturation sat="2000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740784" y="1031892"/>
            <a:ext cx="4310599" cy="3363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71240" y="2244017"/>
            <a:ext cx="2586658" cy="5835700"/>
          </a:xfrm>
          <a:prstGeom prst="rect">
            <a:avLst/>
          </a:prstGeom>
          <a:noFill/>
        </p:spPr>
        <p:txBody>
          <a:bodyPr wrap="square" numCol="1" rtlCol="0">
            <a:spAutoFit/>
          </a:bodyPr>
          <a:lstStyle/>
          <a:p>
            <a:endParaRPr lang="fr-FR" sz="1333" dirty="0"/>
          </a:p>
          <a:p>
            <a:r>
              <a:rPr lang="fr-FR" sz="1333" b="1" dirty="0"/>
              <a:t>L’échappée : </a:t>
            </a:r>
            <a:r>
              <a:rPr lang="fr-FR" sz="1333" dirty="0"/>
              <a:t>la hauteur minimale rencontrée dans un escalier, entre la marche et le plafond. Elle doit offrir un dégagement suffisant pour permettre la circulation sans heurt.</a:t>
            </a:r>
          </a:p>
          <a:p>
            <a:endParaRPr lang="fr-FR" sz="1333" dirty="0"/>
          </a:p>
          <a:p>
            <a:r>
              <a:rPr lang="fr-FR" sz="1333" b="1" dirty="0"/>
              <a:t>La trémie : </a:t>
            </a:r>
            <a:r>
              <a:rPr lang="fr-FR" sz="1333" dirty="0"/>
              <a:t>le vide créé dans le plancher entre deux étages afin de permettre d'installer l'escalier </a:t>
            </a:r>
          </a:p>
          <a:p>
            <a:endParaRPr lang="fr-FR" sz="1333" dirty="0"/>
          </a:p>
          <a:p>
            <a:r>
              <a:rPr lang="fr-FR" sz="1333" b="1" dirty="0"/>
              <a:t>La marche palière :</a:t>
            </a:r>
            <a:r>
              <a:rPr lang="fr-FR" sz="1333" dirty="0"/>
              <a:t> la dernière marche se situant au niveau du sol d'arrivée.</a:t>
            </a:r>
            <a:endParaRPr lang="fr-FR" sz="1333" b="1" dirty="0"/>
          </a:p>
          <a:p>
            <a:endParaRPr lang="fr-FR" sz="1333" dirty="0"/>
          </a:p>
          <a:p>
            <a:r>
              <a:rPr lang="fr-FR" sz="1333" b="1" dirty="0"/>
              <a:t>Le reculement ou l’étendue : </a:t>
            </a:r>
            <a:r>
              <a:rPr lang="fr-FR" sz="1333" dirty="0"/>
              <a:t>la mesure de la longueur entre la première et la dernière marche de l’escalier prise horizontalement du sol. </a:t>
            </a:r>
          </a:p>
          <a:p>
            <a:endParaRPr lang="fr-FR" sz="1333" b="1" dirty="0"/>
          </a:p>
          <a:p>
            <a:r>
              <a:rPr lang="fr-FR" sz="1333" b="1" dirty="0"/>
              <a:t>Le balancement : </a:t>
            </a:r>
            <a:r>
              <a:rPr lang="fr-FR" sz="1333" dirty="0"/>
              <a:t>représente la disposition des marches de façon harmonieuse lorsque l’escalier possède un tournant.</a:t>
            </a:r>
          </a:p>
          <a:p>
            <a:endParaRPr lang="fr-FR" sz="1333" b="1" dirty="0"/>
          </a:p>
          <a:p>
            <a:endParaRPr lang="fr-FR" sz="1333" dirty="0"/>
          </a:p>
        </p:txBody>
      </p:sp>
      <p:pic>
        <p:nvPicPr>
          <p:cNvPr id="1030" name="Picture 6" descr="Tracé 2 - Multiviews BTP"/>
          <p:cNvPicPr>
            <a:picLocks noChangeAspect="1" noChangeArrowheads="1"/>
          </p:cNvPicPr>
          <p:nvPr/>
        </p:nvPicPr>
        <p:blipFill rotWithShape="1">
          <a:blip r:embed="rId4">
            <a:biLevel thresh="75000"/>
            <a:extLst>
              <a:ext uri="{BEBA8EAE-BF5A-486C-A8C5-ECC9F3942E4B}">
                <a14:imgProps xmlns:a14="http://schemas.microsoft.com/office/drawing/2010/main">
                  <a14:imgLayer r:embed="rId5">
                    <a14:imgEffect>
                      <a14:sharpenSoften amount="25000"/>
                    </a14:imgEffect>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l="33015" t="6642" r="16366" b="13698"/>
          <a:stretch/>
        </p:blipFill>
        <p:spPr bwMode="auto">
          <a:xfrm>
            <a:off x="3033398" y="4835143"/>
            <a:ext cx="3725368" cy="42432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193225" y="9078369"/>
            <a:ext cx="1983691" cy="238848"/>
          </a:xfrm>
          <a:prstGeom prst="rect">
            <a:avLst/>
          </a:prstGeom>
          <a:noFill/>
        </p:spPr>
        <p:txBody>
          <a:bodyPr wrap="square" rtlCol="0">
            <a:spAutoFit/>
          </a:bodyPr>
          <a:lstStyle/>
          <a:p>
            <a:r>
              <a:rPr lang="fr-FR" sz="952" dirty="0"/>
              <a:t>Plan d’un balancement</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Vocabulaire relatif aux escaliers	</a:t>
            </a:r>
            <a:r>
              <a:rPr lang="fr-FR" sz="2286" dirty="0" smtClean="0"/>
              <a:t>2/2</a:t>
            </a:r>
            <a:endParaRPr lang="fr-FR" sz="2286" dirty="0"/>
          </a:p>
        </p:txBody>
      </p:sp>
    </p:spTree>
    <p:extLst>
      <p:ext uri="{BB962C8B-B14F-4D97-AF65-F5344CB8AC3E}">
        <p14:creationId xmlns:p14="http://schemas.microsoft.com/office/powerpoint/2010/main" val="1602086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2998" y="870616"/>
            <a:ext cx="3142076" cy="2553776"/>
          </a:xfrm>
          <a:prstGeom prst="rect">
            <a:avLst/>
          </a:prstGeom>
          <a:noFill/>
        </p:spPr>
        <p:txBody>
          <a:bodyPr wrap="square" numCol="1" rtlCol="0">
            <a:spAutoFit/>
          </a:bodyPr>
          <a:lstStyle/>
          <a:p>
            <a:r>
              <a:rPr lang="fr-FR" sz="1333" b="1" dirty="0"/>
              <a:t>Prise de cotes  sur chantier :</a:t>
            </a:r>
          </a:p>
          <a:p>
            <a:r>
              <a:rPr lang="fr-FR" sz="1333" b="1" dirty="0"/>
              <a:t>A. Déterminer la hauteur </a:t>
            </a:r>
            <a:r>
              <a:rPr lang="fr-FR" sz="1333" dirty="0"/>
              <a:t>de l’escalier. (du sol au plancher )</a:t>
            </a:r>
          </a:p>
          <a:p>
            <a:r>
              <a:rPr lang="fr-FR" sz="1333" b="1" dirty="0"/>
              <a:t>B. Déterminer l’étendue </a:t>
            </a:r>
            <a:r>
              <a:rPr lang="fr-FR" sz="1333" dirty="0"/>
              <a:t>(le reculement) disponible</a:t>
            </a:r>
          </a:p>
          <a:p>
            <a:r>
              <a:rPr lang="fr-FR" sz="1333" b="1" dirty="0"/>
              <a:t>C. Déterminer la largeur </a:t>
            </a:r>
            <a:r>
              <a:rPr lang="fr-FR" sz="1333" dirty="0"/>
              <a:t>disponible</a:t>
            </a:r>
          </a:p>
          <a:p>
            <a:endParaRPr lang="fr-FR" sz="1333" dirty="0"/>
          </a:p>
          <a:p>
            <a:r>
              <a:rPr lang="fr-FR" sz="1333" b="1" dirty="0"/>
              <a:t>Information : </a:t>
            </a:r>
            <a:r>
              <a:rPr lang="fr-FR" sz="1333" dirty="0"/>
              <a:t>On </a:t>
            </a:r>
            <a:r>
              <a:rPr lang="fr-FR" sz="1333" dirty="0" smtClean="0"/>
              <a:t>déterminera arbitrairement </a:t>
            </a:r>
            <a:r>
              <a:rPr lang="fr-FR" sz="1333" dirty="0"/>
              <a:t>une marche </a:t>
            </a:r>
            <a:r>
              <a:rPr lang="fr-FR" sz="1333" dirty="0" smtClean="0"/>
              <a:t>palière (1ere marche du haut de l’escalier) </a:t>
            </a:r>
            <a:r>
              <a:rPr lang="fr-FR" sz="1333" dirty="0"/>
              <a:t>et une distance entre le dernier nez de marche et la fin du limon (voir page suivante)</a:t>
            </a:r>
          </a:p>
        </p:txBody>
      </p:sp>
      <p:sp>
        <p:nvSpPr>
          <p:cNvPr id="2" name="Rounded Rectangle 1"/>
          <p:cNvSpPr/>
          <p:nvPr/>
        </p:nvSpPr>
        <p:spPr>
          <a:xfrm>
            <a:off x="192465" y="3613029"/>
            <a:ext cx="6795587" cy="2851423"/>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ounded Rectangle 6"/>
          <p:cNvSpPr/>
          <p:nvPr/>
        </p:nvSpPr>
        <p:spPr>
          <a:xfrm>
            <a:off x="192465" y="6699841"/>
            <a:ext cx="6795587" cy="2851423"/>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ounded Rectangle 2"/>
          <p:cNvSpPr/>
          <p:nvPr/>
        </p:nvSpPr>
        <p:spPr>
          <a:xfrm>
            <a:off x="914755" y="3426722"/>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de la structure – Coupe du bâtiment</a:t>
            </a:r>
          </a:p>
        </p:txBody>
      </p:sp>
      <p:sp>
        <p:nvSpPr>
          <p:cNvPr id="8" name="Rounded Rectangle 7"/>
          <p:cNvSpPr/>
          <p:nvPr/>
        </p:nvSpPr>
        <p:spPr>
          <a:xfrm>
            <a:off x="914755" y="6549506"/>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smtClean="0"/>
              <a:t>Plan agrandi </a:t>
            </a:r>
            <a:r>
              <a:rPr lang="fr-FR" sz="1646" dirty="0"/>
              <a:t>de </a:t>
            </a:r>
            <a:r>
              <a:rPr lang="fr-FR" sz="1646" dirty="0" smtClean="0"/>
              <a:t>l’escalier– </a:t>
            </a:r>
            <a:r>
              <a:rPr lang="fr-FR" sz="1646" dirty="0"/>
              <a:t>Vue de haut</a:t>
            </a:r>
          </a:p>
        </p:txBody>
      </p:sp>
      <p:sp>
        <p:nvSpPr>
          <p:cNvPr id="9" name="TextBox 8"/>
          <p:cNvSpPr txBox="1"/>
          <p:nvPr/>
        </p:nvSpPr>
        <p:spPr>
          <a:xfrm>
            <a:off x="3499879" y="864524"/>
            <a:ext cx="3533354" cy="2553776"/>
          </a:xfrm>
          <a:prstGeom prst="rect">
            <a:avLst/>
          </a:prstGeom>
          <a:noFill/>
        </p:spPr>
        <p:txBody>
          <a:bodyPr wrap="square" numCol="1" rtlCol="0">
            <a:spAutoFit/>
          </a:bodyPr>
          <a:lstStyle/>
          <a:p>
            <a:r>
              <a:rPr lang="fr-FR" sz="1333" b="1" dirty="0"/>
              <a:t>Calculs pour le traçage sur le plan :</a:t>
            </a:r>
          </a:p>
          <a:p>
            <a:r>
              <a:rPr lang="fr-FR" sz="1333" b="1" dirty="0"/>
              <a:t>1. Le nombre de marches :</a:t>
            </a:r>
          </a:p>
          <a:p>
            <a:r>
              <a:rPr lang="fr-FR" sz="1333" dirty="0"/>
              <a:t>la hauteur de l’escalier </a:t>
            </a:r>
            <a:r>
              <a:rPr lang="fr-BE" sz="1333" dirty="0"/>
              <a:t>÷ la hauteur idéale d’une marche d’escalier</a:t>
            </a:r>
            <a:endParaRPr lang="fr-FR" sz="1333" dirty="0"/>
          </a:p>
          <a:p>
            <a:r>
              <a:rPr lang="fr-FR" sz="1333" b="1" dirty="0"/>
              <a:t>2. La hauteur de marche :</a:t>
            </a:r>
          </a:p>
          <a:p>
            <a:r>
              <a:rPr lang="fr-FR" sz="1333" dirty="0"/>
              <a:t>la hauteur de l’escalier </a:t>
            </a:r>
            <a:r>
              <a:rPr lang="fr-BE" sz="1333" dirty="0"/>
              <a:t>÷ résultat précédent (nombre de marches)</a:t>
            </a:r>
          </a:p>
          <a:p>
            <a:r>
              <a:rPr lang="fr-FR" sz="1333" b="1" dirty="0"/>
              <a:t>3. Le giron :</a:t>
            </a:r>
          </a:p>
          <a:p>
            <a:r>
              <a:rPr lang="fr-FR" sz="1333" dirty="0"/>
              <a:t>[longueur de l’escalier - (marche palière + distance entre le dernier nez de marche et la fin de mon limon)] </a:t>
            </a:r>
            <a:r>
              <a:rPr lang="fr-BE" sz="1333" dirty="0"/>
              <a:t>÷ (nombre de marche – la marche palière)</a:t>
            </a:r>
            <a:endParaRPr lang="fr-FR" sz="1333" dirty="0"/>
          </a:p>
        </p:txBody>
      </p:sp>
      <p:sp>
        <p:nvSpPr>
          <p:cNvPr id="4" name="Rectangle 3"/>
          <p:cNvSpPr/>
          <p:nvPr/>
        </p:nvSpPr>
        <p:spPr>
          <a:xfrm>
            <a:off x="1081850" y="7212221"/>
            <a:ext cx="5207443" cy="200264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10" name="Rectangle 9"/>
          <p:cNvSpPr/>
          <p:nvPr/>
        </p:nvSpPr>
        <p:spPr>
          <a:xfrm>
            <a:off x="2923873" y="4365660"/>
            <a:ext cx="4064180"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2" name="Straight Connector 11"/>
          <p:cNvCxnSpPr/>
          <p:nvPr/>
        </p:nvCxnSpPr>
        <p:spPr>
          <a:xfrm>
            <a:off x="448491" y="6267158"/>
            <a:ext cx="6293495" cy="1"/>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649426" y="4365660"/>
            <a:ext cx="0" cy="190149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1734820" y="6119926"/>
            <a:ext cx="4197583" cy="1048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1307704" y="5142142"/>
            <a:ext cx="341722" cy="345607"/>
          </a:xfrm>
          <a:prstGeom prst="rect">
            <a:avLst/>
          </a:prstGeom>
          <a:noFill/>
        </p:spPr>
        <p:txBody>
          <a:bodyPr wrap="square" rtlCol="0">
            <a:spAutoFit/>
          </a:bodyPr>
          <a:lstStyle/>
          <a:p>
            <a:r>
              <a:rPr lang="fr-FR" sz="1646" dirty="0"/>
              <a:t>A</a:t>
            </a:r>
          </a:p>
        </p:txBody>
      </p:sp>
      <p:sp>
        <p:nvSpPr>
          <p:cNvPr id="22" name="TextBox 21"/>
          <p:cNvSpPr txBox="1"/>
          <p:nvPr/>
        </p:nvSpPr>
        <p:spPr>
          <a:xfrm>
            <a:off x="3911426" y="5768200"/>
            <a:ext cx="341722" cy="345607"/>
          </a:xfrm>
          <a:prstGeom prst="rect">
            <a:avLst/>
          </a:prstGeom>
          <a:noFill/>
        </p:spPr>
        <p:txBody>
          <a:bodyPr wrap="square" rtlCol="0">
            <a:spAutoFit/>
          </a:bodyPr>
          <a:lstStyle/>
          <a:p>
            <a:r>
              <a:rPr lang="fr-FR" sz="1646" dirty="0"/>
              <a:t>B</a:t>
            </a:r>
          </a:p>
        </p:txBody>
      </p:sp>
      <p:sp>
        <p:nvSpPr>
          <p:cNvPr id="23" name="Rectangle 22"/>
          <p:cNvSpPr/>
          <p:nvPr/>
        </p:nvSpPr>
        <p:spPr>
          <a:xfrm>
            <a:off x="192464" y="4360798"/>
            <a:ext cx="1298965"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25" name="Straight Arrow Connector 24"/>
          <p:cNvCxnSpPr/>
          <p:nvPr/>
        </p:nvCxnSpPr>
        <p:spPr>
          <a:xfrm>
            <a:off x="910989" y="7212221"/>
            <a:ext cx="0" cy="2002648"/>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26" name="TextBox 25"/>
          <p:cNvSpPr txBox="1"/>
          <p:nvPr/>
        </p:nvSpPr>
        <p:spPr>
          <a:xfrm>
            <a:off x="549429" y="8045977"/>
            <a:ext cx="341722" cy="345607"/>
          </a:xfrm>
          <a:prstGeom prst="rect">
            <a:avLst/>
          </a:prstGeom>
          <a:noFill/>
        </p:spPr>
        <p:txBody>
          <a:bodyPr wrap="square" rtlCol="0">
            <a:spAutoFit/>
          </a:bodyPr>
          <a:lstStyle/>
          <a:p>
            <a:r>
              <a:rPr lang="fr-FR" sz="1646" dirty="0"/>
              <a:t>C</a:t>
            </a:r>
          </a:p>
        </p:txBody>
      </p:sp>
      <p:cxnSp>
        <p:nvCxnSpPr>
          <p:cNvPr id="33" name="Straight Arrow Connector 32"/>
          <p:cNvCxnSpPr/>
          <p:nvPr/>
        </p:nvCxnSpPr>
        <p:spPr>
          <a:xfrm>
            <a:off x="908082" y="4124146"/>
            <a:ext cx="0" cy="129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Elbow Connector 34"/>
          <p:cNvCxnSpPr/>
          <p:nvPr/>
        </p:nvCxnSpPr>
        <p:spPr>
          <a:xfrm>
            <a:off x="1410318" y="4020390"/>
            <a:ext cx="1437962" cy="45899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37570" y="5865210"/>
            <a:ext cx="438660" cy="238848"/>
          </a:xfrm>
          <a:prstGeom prst="rect">
            <a:avLst/>
          </a:prstGeom>
          <a:noFill/>
        </p:spPr>
        <p:txBody>
          <a:bodyPr wrap="square" rtlCol="0">
            <a:spAutoFit/>
          </a:bodyPr>
          <a:lstStyle/>
          <a:p>
            <a:pPr algn="ctr"/>
            <a:r>
              <a:rPr lang="fr-FR" sz="952" dirty="0"/>
              <a:t>Sol</a:t>
            </a:r>
          </a:p>
        </p:txBody>
      </p:sp>
      <p:cxnSp>
        <p:nvCxnSpPr>
          <p:cNvPr id="37" name="Straight Arrow Connector 36"/>
          <p:cNvCxnSpPr/>
          <p:nvPr/>
        </p:nvCxnSpPr>
        <p:spPr>
          <a:xfrm>
            <a:off x="756900" y="6107736"/>
            <a:ext cx="0" cy="1292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794376" y="3893177"/>
            <a:ext cx="1983691" cy="238848"/>
          </a:xfrm>
          <a:prstGeom prst="rect">
            <a:avLst/>
          </a:prstGeom>
          <a:noFill/>
        </p:spPr>
        <p:txBody>
          <a:bodyPr wrap="square" rtlCol="0">
            <a:spAutoFit/>
          </a:bodyPr>
          <a:lstStyle/>
          <a:p>
            <a:r>
              <a:rPr lang="fr-FR" sz="952" dirty="0"/>
              <a:t>Plancher</a:t>
            </a:r>
          </a:p>
        </p:txBody>
      </p:sp>
      <p:cxnSp>
        <p:nvCxnSpPr>
          <p:cNvPr id="11" name="Straight Connector 10"/>
          <p:cNvCxnSpPr/>
          <p:nvPr/>
        </p:nvCxnSpPr>
        <p:spPr>
          <a:xfrm>
            <a:off x="3405074" y="927844"/>
            <a:ext cx="21474" cy="2362126"/>
          </a:xfrm>
          <a:prstGeom prst="line">
            <a:avLst/>
          </a:prstGeom>
          <a:ln/>
        </p:spPr>
        <p:style>
          <a:lnRef idx="2">
            <a:schemeClr val="dk1"/>
          </a:lnRef>
          <a:fillRef idx="0">
            <a:schemeClr val="dk1"/>
          </a:fillRef>
          <a:effectRef idx="1">
            <a:schemeClr val="dk1"/>
          </a:effectRef>
          <a:fontRef idx="minor">
            <a:schemeClr val="tx1"/>
          </a:fontRef>
        </p:style>
      </p:cxnSp>
      <p:sp>
        <p:nvSpPr>
          <p:cNvPr id="27" name="TextBox 26"/>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droit	1/2</a:t>
            </a:r>
          </a:p>
        </p:txBody>
      </p:sp>
    </p:spTree>
    <p:extLst>
      <p:ext uri="{BB962C8B-B14F-4D97-AF65-F5344CB8AC3E}">
        <p14:creationId xmlns:p14="http://schemas.microsoft.com/office/powerpoint/2010/main" val="2298547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9376" y="1022735"/>
            <a:ext cx="2671799" cy="2143536"/>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Hauteur de l’escalier : </a:t>
            </a:r>
            <a:r>
              <a:rPr lang="fr-FR" sz="1333" dirty="0"/>
              <a:t>2400 mm</a:t>
            </a:r>
          </a:p>
          <a:p>
            <a:r>
              <a:rPr lang="fr-FR" sz="1333" b="1" dirty="0"/>
              <a:t>B. Etendue disponible : </a:t>
            </a:r>
            <a:r>
              <a:rPr lang="fr-FR" sz="1333" dirty="0"/>
              <a:t>2700 mm</a:t>
            </a:r>
          </a:p>
          <a:p>
            <a:r>
              <a:rPr lang="fr-FR" sz="1333" b="1" dirty="0"/>
              <a:t>C. Largeur de l’escalier : </a:t>
            </a:r>
            <a:r>
              <a:rPr lang="fr-FR" sz="1333" dirty="0"/>
              <a:t>900 mm</a:t>
            </a:r>
          </a:p>
          <a:p>
            <a:endParaRPr lang="fr-FR" sz="1333" dirty="0"/>
          </a:p>
          <a:p>
            <a:r>
              <a:rPr lang="fr-FR" sz="1333" b="1" dirty="0"/>
              <a:t>Information : </a:t>
            </a:r>
            <a:r>
              <a:rPr lang="fr-FR" sz="1333" dirty="0"/>
              <a:t>Dans l’exemple, il y a une marche palière de 100 mm et 30 mm entre le dernier nez de marche et la fin du limon</a:t>
            </a:r>
          </a:p>
        </p:txBody>
      </p:sp>
      <p:sp>
        <p:nvSpPr>
          <p:cNvPr id="2" name="Rounded Rectangle 1"/>
          <p:cNvSpPr/>
          <p:nvPr/>
        </p:nvSpPr>
        <p:spPr>
          <a:xfrm>
            <a:off x="24878" y="3834540"/>
            <a:ext cx="6879989" cy="2851423"/>
          </a:xfrm>
          <a:prstGeom prst="roundRect">
            <a:avLst>
              <a:gd name="adj" fmla="val 26940"/>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pic>
        <p:nvPicPr>
          <p:cNvPr id="45" name="Picture 44"/>
          <p:cNvPicPr>
            <a:picLocks noChangeAspect="1"/>
          </p:cNvPicPr>
          <p:nvPr/>
        </p:nvPicPr>
        <p:blipFill>
          <a:blip r:embed="rId2">
            <a:grayscl/>
          </a:blip>
          <a:stretch>
            <a:fillRect/>
          </a:stretch>
        </p:blipFill>
        <p:spPr>
          <a:xfrm>
            <a:off x="1555454" y="4701024"/>
            <a:ext cx="419643" cy="351435"/>
          </a:xfrm>
          <a:prstGeom prst="rect">
            <a:avLst/>
          </a:prstGeom>
        </p:spPr>
      </p:pic>
      <p:pic>
        <p:nvPicPr>
          <p:cNvPr id="40" name="Picture 39"/>
          <p:cNvPicPr>
            <a:picLocks noChangeAspect="1"/>
          </p:cNvPicPr>
          <p:nvPr/>
        </p:nvPicPr>
        <p:blipFill>
          <a:blip r:embed="rId2">
            <a:biLevel thresh="75000"/>
          </a:blip>
          <a:stretch>
            <a:fillRect/>
          </a:stretch>
        </p:blipFill>
        <p:spPr>
          <a:xfrm>
            <a:off x="1729313" y="4847323"/>
            <a:ext cx="419643" cy="351435"/>
          </a:xfrm>
          <a:prstGeom prst="rect">
            <a:avLst/>
          </a:prstGeom>
        </p:spPr>
      </p:pic>
      <p:pic>
        <p:nvPicPr>
          <p:cNvPr id="41" name="Picture 40"/>
          <p:cNvPicPr>
            <a:picLocks noChangeAspect="1"/>
          </p:cNvPicPr>
          <p:nvPr/>
        </p:nvPicPr>
        <p:blipFill>
          <a:blip r:embed="rId2">
            <a:biLevel thresh="75000"/>
          </a:blip>
          <a:stretch>
            <a:fillRect/>
          </a:stretch>
        </p:blipFill>
        <p:spPr>
          <a:xfrm>
            <a:off x="2031171" y="5139855"/>
            <a:ext cx="419643" cy="351435"/>
          </a:xfrm>
          <a:prstGeom prst="rect">
            <a:avLst/>
          </a:prstGeom>
        </p:spPr>
      </p:pic>
      <p:pic>
        <p:nvPicPr>
          <p:cNvPr id="42" name="Picture 41"/>
          <p:cNvPicPr>
            <a:picLocks noChangeAspect="1"/>
          </p:cNvPicPr>
          <p:nvPr/>
        </p:nvPicPr>
        <p:blipFill>
          <a:blip r:embed="rId2">
            <a:biLevel thresh="75000"/>
          </a:blip>
          <a:stretch>
            <a:fillRect/>
          </a:stretch>
        </p:blipFill>
        <p:spPr>
          <a:xfrm>
            <a:off x="2344311" y="5434069"/>
            <a:ext cx="419643" cy="351435"/>
          </a:xfrm>
          <a:prstGeom prst="rect">
            <a:avLst/>
          </a:prstGeom>
        </p:spPr>
      </p:pic>
      <p:pic>
        <p:nvPicPr>
          <p:cNvPr id="43" name="Picture 42"/>
          <p:cNvPicPr>
            <a:picLocks noChangeAspect="1"/>
          </p:cNvPicPr>
          <p:nvPr/>
        </p:nvPicPr>
        <p:blipFill>
          <a:blip r:embed="rId2">
            <a:biLevel thresh="75000"/>
          </a:blip>
          <a:stretch>
            <a:fillRect/>
          </a:stretch>
        </p:blipFill>
        <p:spPr>
          <a:xfrm>
            <a:off x="2644647" y="5726978"/>
            <a:ext cx="419643" cy="351435"/>
          </a:xfrm>
          <a:prstGeom prst="rect">
            <a:avLst/>
          </a:prstGeom>
        </p:spPr>
      </p:pic>
      <p:pic>
        <p:nvPicPr>
          <p:cNvPr id="44" name="Picture 43"/>
          <p:cNvPicPr>
            <a:picLocks noChangeAspect="1"/>
          </p:cNvPicPr>
          <p:nvPr/>
        </p:nvPicPr>
        <p:blipFill>
          <a:blip r:embed="rId2">
            <a:biLevel thresh="75000"/>
          </a:blip>
          <a:stretch>
            <a:fillRect/>
          </a:stretch>
        </p:blipFill>
        <p:spPr>
          <a:xfrm>
            <a:off x="2951871" y="6020847"/>
            <a:ext cx="419643" cy="351435"/>
          </a:xfrm>
          <a:prstGeom prst="rect">
            <a:avLst/>
          </a:prstGeom>
        </p:spPr>
      </p:pic>
      <p:pic>
        <p:nvPicPr>
          <p:cNvPr id="11" name="Picture 10"/>
          <p:cNvPicPr>
            <a:picLocks noChangeAspect="1"/>
          </p:cNvPicPr>
          <p:nvPr/>
        </p:nvPicPr>
        <p:blipFill>
          <a:blip r:embed="rId2">
            <a:biLevel thresh="75000"/>
          </a:blip>
          <a:stretch>
            <a:fillRect/>
          </a:stretch>
        </p:blipFill>
        <p:spPr>
          <a:xfrm>
            <a:off x="1410318" y="4554377"/>
            <a:ext cx="419643" cy="351435"/>
          </a:xfrm>
          <a:prstGeom prst="rect">
            <a:avLst/>
          </a:prstGeom>
        </p:spPr>
      </p:pic>
      <p:cxnSp>
        <p:nvCxnSpPr>
          <p:cNvPr id="52" name="Straight Connector 51"/>
          <p:cNvCxnSpPr/>
          <p:nvPr/>
        </p:nvCxnSpPr>
        <p:spPr>
          <a:xfrm>
            <a:off x="1486128" y="4801546"/>
            <a:ext cx="1750884" cy="1670411"/>
          </a:xfrm>
          <a:prstGeom prst="line">
            <a:avLst/>
          </a:prstGeom>
        </p:spPr>
        <p:style>
          <a:lnRef idx="1">
            <a:schemeClr val="dk1"/>
          </a:lnRef>
          <a:fillRef idx="0">
            <a:schemeClr val="dk1"/>
          </a:fillRef>
          <a:effectRef idx="0">
            <a:schemeClr val="dk1"/>
          </a:effectRef>
          <a:fontRef idx="minor">
            <a:schemeClr val="tx1"/>
          </a:fontRef>
        </p:style>
      </p:cxnSp>
      <p:pic>
        <p:nvPicPr>
          <p:cNvPr id="46" name="Picture 45"/>
          <p:cNvPicPr>
            <a:picLocks noChangeAspect="1"/>
          </p:cNvPicPr>
          <p:nvPr/>
        </p:nvPicPr>
        <p:blipFill rotWithShape="1">
          <a:blip r:embed="rId2">
            <a:biLevel thresh="75000"/>
          </a:blip>
          <a:srcRect t="-2" b="55934"/>
          <a:stretch/>
        </p:blipFill>
        <p:spPr>
          <a:xfrm>
            <a:off x="3286889" y="6314751"/>
            <a:ext cx="419643" cy="154869"/>
          </a:xfrm>
          <a:prstGeom prst="rect">
            <a:avLst/>
          </a:prstGeom>
        </p:spPr>
      </p:pic>
      <p:sp>
        <p:nvSpPr>
          <p:cNvPr id="3" name="Rounded Rectangle 2"/>
          <p:cNvSpPr/>
          <p:nvPr/>
        </p:nvSpPr>
        <p:spPr>
          <a:xfrm>
            <a:off x="914755" y="3642963"/>
            <a:ext cx="5271666"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de la structure – Coupe du bâtiment</a:t>
            </a:r>
          </a:p>
        </p:txBody>
      </p:sp>
      <p:cxnSp>
        <p:nvCxnSpPr>
          <p:cNvPr id="12" name="Straight Connector 11"/>
          <p:cNvCxnSpPr/>
          <p:nvPr/>
        </p:nvCxnSpPr>
        <p:spPr>
          <a:xfrm>
            <a:off x="265611" y="6469620"/>
            <a:ext cx="6405155" cy="1"/>
          </a:xfrm>
          <a:prstGeom prst="line">
            <a:avLst/>
          </a:prstGeom>
          <a:ln w="28575"/>
        </p:spPr>
        <p:style>
          <a:lnRef idx="1">
            <a:schemeClr val="dk1"/>
          </a:lnRef>
          <a:fillRef idx="0">
            <a:schemeClr val="dk1"/>
          </a:fillRef>
          <a:effectRef idx="0">
            <a:schemeClr val="dk1"/>
          </a:effectRef>
          <a:fontRef idx="minor">
            <a:schemeClr val="tx1"/>
          </a:fontRef>
        </p:style>
      </p:cxnSp>
      <p:sp>
        <p:nvSpPr>
          <p:cNvPr id="23" name="Rectangle 22"/>
          <p:cNvSpPr/>
          <p:nvPr/>
        </p:nvSpPr>
        <p:spPr>
          <a:xfrm>
            <a:off x="211598" y="4577039"/>
            <a:ext cx="1279831" cy="222994"/>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4" name="Straight Connector 13"/>
          <p:cNvCxnSpPr/>
          <p:nvPr/>
        </p:nvCxnSpPr>
        <p:spPr>
          <a:xfrm flipV="1">
            <a:off x="1352580" y="4469647"/>
            <a:ext cx="0" cy="8321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1348045" y="4462849"/>
            <a:ext cx="243908" cy="201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endCxn id="46" idx="0"/>
          </p:cNvCxnSpPr>
          <p:nvPr/>
        </p:nvCxnSpPr>
        <p:spPr>
          <a:xfrm>
            <a:off x="1591953" y="4464942"/>
            <a:ext cx="1904758" cy="1849809"/>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endCxn id="46" idx="2"/>
          </p:cNvCxnSpPr>
          <p:nvPr/>
        </p:nvCxnSpPr>
        <p:spPr>
          <a:xfrm>
            <a:off x="3496711" y="6314752"/>
            <a:ext cx="0" cy="154868"/>
          </a:xfrm>
          <a:prstGeom prst="line">
            <a:avLst/>
          </a:prstGeom>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3371513" y="889967"/>
            <a:ext cx="3533354" cy="2758897"/>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2400 </a:t>
            </a:r>
            <a:r>
              <a:rPr lang="fr-BE" sz="1333" dirty="0"/>
              <a:t>÷ </a:t>
            </a:r>
            <a:r>
              <a:rPr lang="fr-FR" sz="1333" dirty="0"/>
              <a:t>180 (hauteur idéal d’une marche) = 13,3 (13)</a:t>
            </a:r>
          </a:p>
          <a:p>
            <a:r>
              <a:rPr lang="fr-FR" sz="1333" b="1" dirty="0"/>
              <a:t>2. La hauteur de marche :</a:t>
            </a:r>
          </a:p>
          <a:p>
            <a:r>
              <a:rPr lang="fr-FR" sz="1333" dirty="0"/>
              <a:t>2400 </a:t>
            </a:r>
            <a:r>
              <a:rPr lang="fr-BE" sz="1333" dirty="0"/>
              <a:t>÷ 13 = 184 mm</a:t>
            </a:r>
            <a:endParaRPr lang="fr-FR" sz="1333" dirty="0"/>
          </a:p>
          <a:p>
            <a:r>
              <a:rPr lang="fr-FR" sz="1333" b="1" dirty="0"/>
              <a:t>3. Le giron :</a:t>
            </a:r>
          </a:p>
          <a:p>
            <a:r>
              <a:rPr lang="fr-FR" sz="1333" dirty="0"/>
              <a:t>(2700 - (100 + 30)) </a:t>
            </a:r>
            <a:r>
              <a:rPr lang="fr-BE" sz="1333" dirty="0"/>
              <a:t>÷ (13 – 1) = 214,167 mm</a:t>
            </a:r>
          </a:p>
          <a:p>
            <a:r>
              <a:rPr lang="fr-FR" sz="1333" b="1" dirty="0"/>
              <a:t>4. La formule de blondel : </a:t>
            </a:r>
            <a:r>
              <a:rPr lang="fr-FR" sz="1333" dirty="0"/>
              <a:t>si 1 giron + 2 </a:t>
            </a:r>
            <a:r>
              <a:rPr lang="fr-FR" sz="1333" dirty="0" smtClean="0"/>
              <a:t>hauteurs </a:t>
            </a:r>
            <a:r>
              <a:rPr lang="fr-FR" sz="1333" dirty="0"/>
              <a:t>de marche se situe entre 58 et 64 cm alors c’est un escalier confortable. Ici : (</a:t>
            </a:r>
            <a:r>
              <a:rPr lang="fr-FR" sz="1333" dirty="0" smtClean="0"/>
              <a:t>184 x 2</a:t>
            </a:r>
            <a:r>
              <a:rPr lang="fr-FR" sz="1333" dirty="0"/>
              <a:t>) + </a:t>
            </a:r>
            <a:r>
              <a:rPr lang="fr-BE" sz="1333" dirty="0"/>
              <a:t>214,167</a:t>
            </a:r>
            <a:r>
              <a:rPr lang="fr-FR" sz="1333" dirty="0"/>
              <a:t> = 582,16 mm</a:t>
            </a:r>
          </a:p>
        </p:txBody>
      </p:sp>
      <p:cxnSp>
        <p:nvCxnSpPr>
          <p:cNvPr id="47" name="Straight Connector 46"/>
          <p:cNvCxnSpPr/>
          <p:nvPr/>
        </p:nvCxnSpPr>
        <p:spPr>
          <a:xfrm>
            <a:off x="3286890" y="1020608"/>
            <a:ext cx="21474" cy="2362126"/>
          </a:xfrm>
          <a:prstGeom prst="line">
            <a:avLst/>
          </a:prstGeom>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droit	2/2</a:t>
            </a:r>
          </a:p>
        </p:txBody>
      </p:sp>
      <p:sp>
        <p:nvSpPr>
          <p:cNvPr id="63" name="Rounded Rectangle 62"/>
          <p:cNvSpPr/>
          <p:nvPr/>
        </p:nvSpPr>
        <p:spPr>
          <a:xfrm>
            <a:off x="204229" y="6871638"/>
            <a:ext cx="6795587" cy="2851423"/>
          </a:xfrm>
          <a:prstGeom prst="roundRect">
            <a:avLst>
              <a:gd name="adj" fmla="val 25053"/>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65" name="Rounded Rectangle 64"/>
          <p:cNvSpPr/>
          <p:nvPr/>
        </p:nvSpPr>
        <p:spPr>
          <a:xfrm>
            <a:off x="914754" y="6734237"/>
            <a:ext cx="5374538" cy="36552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46" dirty="0"/>
              <a:t>Plan </a:t>
            </a:r>
            <a:r>
              <a:rPr lang="fr-FR" sz="1646" dirty="0" smtClean="0"/>
              <a:t>agrandi de l’escalier – </a:t>
            </a:r>
            <a:r>
              <a:rPr lang="fr-FR" sz="1646" dirty="0"/>
              <a:t>Vue de haut</a:t>
            </a:r>
          </a:p>
        </p:txBody>
      </p:sp>
      <p:sp>
        <p:nvSpPr>
          <p:cNvPr id="67" name="Rectangle 66"/>
          <p:cNvSpPr/>
          <p:nvPr/>
        </p:nvSpPr>
        <p:spPr>
          <a:xfrm>
            <a:off x="1081849" y="7400340"/>
            <a:ext cx="5207443" cy="2002648"/>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0" name="Rectangle 69"/>
          <p:cNvSpPr/>
          <p:nvPr/>
        </p:nvSpPr>
        <p:spPr>
          <a:xfrm>
            <a:off x="2840687" y="4575527"/>
            <a:ext cx="4064180" cy="22450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graphicFrame>
        <p:nvGraphicFramePr>
          <p:cNvPr id="61" name="Table 60"/>
          <p:cNvGraphicFramePr>
            <a:graphicFrameLocks noGrp="1"/>
          </p:cNvGraphicFramePr>
          <p:nvPr>
            <p:extLst>
              <p:ext uri="{D42A27DB-BD31-4B8C-83A1-F6EECF244321}">
                <p14:modId xmlns:p14="http://schemas.microsoft.com/office/powerpoint/2010/main" val="30236003"/>
              </p:ext>
            </p:extLst>
          </p:nvPr>
        </p:nvGraphicFramePr>
        <p:xfrm>
          <a:off x="1312345" y="7397389"/>
          <a:ext cx="4874076" cy="2003473"/>
        </p:xfrm>
        <a:graphic>
          <a:graphicData uri="http://schemas.openxmlformats.org/drawingml/2006/table">
            <a:tbl>
              <a:tblPr firstRow="1" bandRow="1">
                <a:tableStyleId>{5940675A-B579-460E-94D1-54222C63F5DA}</a:tableStyleId>
              </a:tblPr>
              <a:tblGrid>
                <a:gridCol w="406173">
                  <a:extLst>
                    <a:ext uri="{9D8B030D-6E8A-4147-A177-3AD203B41FA5}">
                      <a16:colId xmlns:a16="http://schemas.microsoft.com/office/drawing/2014/main" val="1074753392"/>
                    </a:ext>
                  </a:extLst>
                </a:gridCol>
                <a:gridCol w="406173">
                  <a:extLst>
                    <a:ext uri="{9D8B030D-6E8A-4147-A177-3AD203B41FA5}">
                      <a16:colId xmlns:a16="http://schemas.microsoft.com/office/drawing/2014/main" val="2170094656"/>
                    </a:ext>
                  </a:extLst>
                </a:gridCol>
                <a:gridCol w="406173">
                  <a:extLst>
                    <a:ext uri="{9D8B030D-6E8A-4147-A177-3AD203B41FA5}">
                      <a16:colId xmlns:a16="http://schemas.microsoft.com/office/drawing/2014/main" val="2404060990"/>
                    </a:ext>
                  </a:extLst>
                </a:gridCol>
                <a:gridCol w="406173">
                  <a:extLst>
                    <a:ext uri="{9D8B030D-6E8A-4147-A177-3AD203B41FA5}">
                      <a16:colId xmlns:a16="http://schemas.microsoft.com/office/drawing/2014/main" val="3082348422"/>
                    </a:ext>
                  </a:extLst>
                </a:gridCol>
                <a:gridCol w="406173">
                  <a:extLst>
                    <a:ext uri="{9D8B030D-6E8A-4147-A177-3AD203B41FA5}">
                      <a16:colId xmlns:a16="http://schemas.microsoft.com/office/drawing/2014/main" val="3153931959"/>
                    </a:ext>
                  </a:extLst>
                </a:gridCol>
                <a:gridCol w="406173">
                  <a:extLst>
                    <a:ext uri="{9D8B030D-6E8A-4147-A177-3AD203B41FA5}">
                      <a16:colId xmlns:a16="http://schemas.microsoft.com/office/drawing/2014/main" val="2120874160"/>
                    </a:ext>
                  </a:extLst>
                </a:gridCol>
                <a:gridCol w="406173">
                  <a:extLst>
                    <a:ext uri="{9D8B030D-6E8A-4147-A177-3AD203B41FA5}">
                      <a16:colId xmlns:a16="http://schemas.microsoft.com/office/drawing/2014/main" val="1168137200"/>
                    </a:ext>
                  </a:extLst>
                </a:gridCol>
                <a:gridCol w="406173">
                  <a:extLst>
                    <a:ext uri="{9D8B030D-6E8A-4147-A177-3AD203B41FA5}">
                      <a16:colId xmlns:a16="http://schemas.microsoft.com/office/drawing/2014/main" val="1653550266"/>
                    </a:ext>
                  </a:extLst>
                </a:gridCol>
                <a:gridCol w="406173">
                  <a:extLst>
                    <a:ext uri="{9D8B030D-6E8A-4147-A177-3AD203B41FA5}">
                      <a16:colId xmlns:a16="http://schemas.microsoft.com/office/drawing/2014/main" val="2208126347"/>
                    </a:ext>
                  </a:extLst>
                </a:gridCol>
                <a:gridCol w="406173">
                  <a:extLst>
                    <a:ext uri="{9D8B030D-6E8A-4147-A177-3AD203B41FA5}">
                      <a16:colId xmlns:a16="http://schemas.microsoft.com/office/drawing/2014/main" val="3511818848"/>
                    </a:ext>
                  </a:extLst>
                </a:gridCol>
                <a:gridCol w="406173">
                  <a:extLst>
                    <a:ext uri="{9D8B030D-6E8A-4147-A177-3AD203B41FA5}">
                      <a16:colId xmlns:a16="http://schemas.microsoft.com/office/drawing/2014/main" val="2406605357"/>
                    </a:ext>
                  </a:extLst>
                </a:gridCol>
                <a:gridCol w="406173">
                  <a:extLst>
                    <a:ext uri="{9D8B030D-6E8A-4147-A177-3AD203B41FA5}">
                      <a16:colId xmlns:a16="http://schemas.microsoft.com/office/drawing/2014/main" val="457181043"/>
                    </a:ext>
                  </a:extLst>
                </a:gridCol>
              </a:tblGrid>
              <a:tr h="2003473">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756745793"/>
                  </a:ext>
                </a:extLst>
              </a:tr>
            </a:tbl>
          </a:graphicData>
        </a:graphic>
      </p:graphicFrame>
      <p:cxnSp>
        <p:nvCxnSpPr>
          <p:cNvPr id="71" name="Elbow Connector 70"/>
          <p:cNvCxnSpPr/>
          <p:nvPr/>
        </p:nvCxnSpPr>
        <p:spPr>
          <a:xfrm rot="10800000" flipV="1">
            <a:off x="1527570" y="4243066"/>
            <a:ext cx="304802" cy="277462"/>
          </a:xfrm>
          <a:prstGeom prst="bentConnector3">
            <a:avLst>
              <a:gd name="adj1" fmla="val 101339"/>
            </a:avLst>
          </a:prstGeom>
          <a:ln>
            <a:tailEnd type="triangle"/>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1829961" y="4107275"/>
            <a:ext cx="1983691" cy="238848"/>
          </a:xfrm>
          <a:prstGeom prst="rect">
            <a:avLst/>
          </a:prstGeom>
          <a:noFill/>
        </p:spPr>
        <p:txBody>
          <a:bodyPr wrap="square" rtlCol="0">
            <a:spAutoFit/>
          </a:bodyPr>
          <a:lstStyle/>
          <a:p>
            <a:r>
              <a:rPr lang="fr-FR" sz="952" dirty="0" smtClean="0"/>
              <a:t>Marche palière</a:t>
            </a:r>
            <a:endParaRPr lang="fr-FR" sz="952" dirty="0"/>
          </a:p>
        </p:txBody>
      </p:sp>
      <p:cxnSp>
        <p:nvCxnSpPr>
          <p:cNvPr id="78" name="Elbow Connector 77"/>
          <p:cNvCxnSpPr/>
          <p:nvPr/>
        </p:nvCxnSpPr>
        <p:spPr>
          <a:xfrm rot="10800000" flipV="1">
            <a:off x="3475724" y="6044508"/>
            <a:ext cx="304802" cy="277462"/>
          </a:xfrm>
          <a:prstGeom prst="bentConnector3">
            <a:avLst>
              <a:gd name="adj1" fmla="val 101339"/>
            </a:avLst>
          </a:prstGeom>
          <a:ln>
            <a:tailEnd type="triangl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3780526" y="5785504"/>
            <a:ext cx="1309596" cy="531877"/>
          </a:xfrm>
          <a:prstGeom prst="rect">
            <a:avLst/>
          </a:prstGeom>
          <a:noFill/>
        </p:spPr>
        <p:txBody>
          <a:bodyPr wrap="square" rtlCol="0">
            <a:spAutoFit/>
          </a:bodyPr>
          <a:lstStyle/>
          <a:p>
            <a:r>
              <a:rPr lang="fr-FR" sz="952" dirty="0" smtClean="0"/>
              <a:t>Espace entre le nez de marche et l’extrémité du limon</a:t>
            </a:r>
            <a:endParaRPr lang="fr-FR" sz="952" dirty="0"/>
          </a:p>
        </p:txBody>
      </p:sp>
    </p:spTree>
    <p:extLst>
      <p:ext uri="{BB962C8B-B14F-4D97-AF65-F5344CB8AC3E}">
        <p14:creationId xmlns:p14="http://schemas.microsoft.com/office/powerpoint/2010/main" val="2889038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33352" y="3961023"/>
            <a:ext cx="8570979" cy="28455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4" name="TextBox 3"/>
          <p:cNvSpPr txBox="1"/>
          <p:nvPr/>
        </p:nvSpPr>
        <p:spPr>
          <a:xfrm>
            <a:off x="3338109" y="4267454"/>
            <a:ext cx="3694729" cy="5630580"/>
          </a:xfrm>
          <a:prstGeom prst="rect">
            <a:avLst/>
          </a:prstGeom>
          <a:noFill/>
        </p:spPr>
        <p:txBody>
          <a:bodyPr wrap="square" numCol="1" rtlCol="0">
            <a:spAutoFit/>
          </a:bodyPr>
          <a:lstStyle/>
          <a:p>
            <a:r>
              <a:rPr lang="fr-FR" sz="1333" b="1" dirty="0"/>
              <a:t>On vous demande :</a:t>
            </a:r>
          </a:p>
          <a:p>
            <a:r>
              <a:rPr lang="fr-FR" sz="1333" dirty="0"/>
              <a:t>Dans ce plan vue de haut avec une hauteur sol au plancher de </a:t>
            </a:r>
            <a:r>
              <a:rPr lang="fr-FR" sz="1333" dirty="0" smtClean="0"/>
              <a:t>2……. </a:t>
            </a:r>
            <a:r>
              <a:rPr lang="fr-FR" sz="1333" dirty="0"/>
              <a:t>mm et une étendue </a:t>
            </a:r>
            <a:r>
              <a:rPr lang="fr-FR" sz="1333" dirty="0" smtClean="0"/>
              <a:t>indiquée sur le plan à échelle réduite, </a:t>
            </a:r>
            <a:r>
              <a:rPr lang="fr-FR" sz="1333" dirty="0"/>
              <a:t>calculer les informations demandées puis tracer l’escalier vue de haut à échelle </a:t>
            </a:r>
            <a:r>
              <a:rPr lang="fr-FR" sz="1333" dirty="0" smtClean="0"/>
              <a:t>réduite (1:10).</a:t>
            </a:r>
          </a:p>
          <a:p>
            <a:endParaRPr lang="fr-FR" sz="1333" dirty="0"/>
          </a:p>
          <a:p>
            <a:r>
              <a:rPr lang="fr-FR" sz="1333" b="1" dirty="0"/>
              <a:t>1.Le nombre de marches :</a:t>
            </a:r>
          </a:p>
          <a:p>
            <a:endParaRPr lang="fr-FR" sz="1333" b="1" dirty="0"/>
          </a:p>
          <a:p>
            <a:r>
              <a:rPr lang="fr-FR" sz="1333" b="1" dirty="0"/>
              <a:t>……………………………………………………………………………</a:t>
            </a:r>
          </a:p>
          <a:p>
            <a:r>
              <a:rPr lang="fr-FR" sz="1333" b="1" dirty="0"/>
              <a:t> ……………………………………………………………………………</a:t>
            </a:r>
          </a:p>
          <a:p>
            <a:r>
              <a:rPr lang="fr-FR" sz="1333" b="1" dirty="0"/>
              <a:t>2. La hauteur de marche :</a:t>
            </a:r>
          </a:p>
          <a:p>
            <a:endParaRPr lang="fr-FR" sz="1333" b="1" dirty="0"/>
          </a:p>
          <a:p>
            <a:r>
              <a:rPr lang="fr-FR" sz="1333" b="1" dirty="0"/>
              <a:t>…………………………………………………………………………… </a:t>
            </a:r>
          </a:p>
          <a:p>
            <a:endParaRPr lang="fr-FR" sz="1333" b="1" dirty="0"/>
          </a:p>
          <a:p>
            <a:r>
              <a:rPr lang="fr-FR" sz="1333" b="1" dirty="0"/>
              <a:t>……………………………………………………………………………</a:t>
            </a:r>
          </a:p>
          <a:p>
            <a:r>
              <a:rPr lang="fr-FR" sz="1333" b="1" dirty="0"/>
              <a:t>3. Le giron :</a:t>
            </a:r>
          </a:p>
          <a:p>
            <a:endParaRPr lang="fr-FR" sz="1333" b="1" dirty="0"/>
          </a:p>
          <a:p>
            <a:r>
              <a:rPr lang="fr-FR" sz="1333" b="1" dirty="0"/>
              <a:t>……………………………………………………………………………</a:t>
            </a:r>
          </a:p>
          <a:p>
            <a:r>
              <a:rPr lang="fr-FR" sz="1333" b="1" dirty="0"/>
              <a:t> ……………………………………………………………………………</a:t>
            </a:r>
          </a:p>
          <a:p>
            <a:r>
              <a:rPr lang="fr-FR" sz="1333" b="1" dirty="0"/>
              <a:t>4. La formule de blondel :</a:t>
            </a:r>
          </a:p>
          <a:p>
            <a:endParaRPr lang="fr-FR" sz="1333" b="1" dirty="0"/>
          </a:p>
          <a:p>
            <a:r>
              <a:rPr lang="fr-FR" sz="1333" b="1" dirty="0"/>
              <a:t>……………………………………………………………………………</a:t>
            </a:r>
          </a:p>
          <a:p>
            <a:r>
              <a:rPr lang="fr-FR" sz="1333" b="1" dirty="0"/>
              <a:t> ……………………………………………………………………………</a:t>
            </a:r>
          </a:p>
        </p:txBody>
      </p:sp>
      <p:sp>
        <p:nvSpPr>
          <p:cNvPr id="6" name="TextBox 5"/>
          <p:cNvSpPr txBox="1"/>
          <p:nvPr/>
        </p:nvSpPr>
        <p:spPr>
          <a:xfrm>
            <a:off x="3338110" y="1098317"/>
            <a:ext cx="3694729" cy="3169137"/>
          </a:xfrm>
          <a:prstGeom prst="rect">
            <a:avLst/>
          </a:prstGeom>
          <a:ln>
            <a:prstDash val="lgDashDot"/>
          </a:ln>
        </p:spPr>
        <p:style>
          <a:lnRef idx="2">
            <a:schemeClr val="dk1"/>
          </a:lnRef>
          <a:fillRef idx="1">
            <a:schemeClr val="lt1"/>
          </a:fillRef>
          <a:effectRef idx="0">
            <a:schemeClr val="dk1"/>
          </a:effectRef>
          <a:fontRef idx="minor">
            <a:schemeClr val="dk1"/>
          </a:fontRef>
        </p:style>
        <p:txBody>
          <a:bodyPr wrap="square" numCol="1" rtlCol="0">
            <a:spAutoFit/>
          </a:bodyPr>
          <a:lstStyle/>
          <a:p>
            <a:r>
              <a:rPr lang="fr-FR" sz="1333" b="1" dirty="0"/>
              <a:t>Les formules :</a:t>
            </a:r>
          </a:p>
          <a:p>
            <a:endParaRPr lang="fr-FR" sz="1333" b="1" dirty="0"/>
          </a:p>
          <a:p>
            <a:r>
              <a:rPr lang="fr-FR" sz="1333" b="1" dirty="0"/>
              <a:t>1. Le nombre de marches :</a:t>
            </a:r>
          </a:p>
          <a:p>
            <a:r>
              <a:rPr lang="fr-FR" sz="1333" dirty="0"/>
              <a:t>la hauteur de l’escalier </a:t>
            </a:r>
            <a:r>
              <a:rPr lang="fr-BE" sz="1333" dirty="0"/>
              <a:t>÷ la hauteur idéale d’une marche d’escalier</a:t>
            </a:r>
            <a:endParaRPr lang="fr-FR" sz="1333" dirty="0"/>
          </a:p>
          <a:p>
            <a:r>
              <a:rPr lang="fr-FR" sz="1333" b="1" dirty="0"/>
              <a:t>2. La hauteur de marche :</a:t>
            </a:r>
          </a:p>
          <a:p>
            <a:r>
              <a:rPr lang="fr-FR" sz="1333" dirty="0"/>
              <a:t>la hauteur de l’escalier </a:t>
            </a:r>
            <a:r>
              <a:rPr lang="fr-BE" sz="1333" dirty="0"/>
              <a:t>÷ résultat précédent (nombre de marches)</a:t>
            </a:r>
          </a:p>
          <a:p>
            <a:r>
              <a:rPr lang="fr-FR" sz="1333" b="1" dirty="0"/>
              <a:t>3. Le giron :</a:t>
            </a:r>
          </a:p>
          <a:p>
            <a:r>
              <a:rPr lang="fr-FR" sz="1333" dirty="0"/>
              <a:t>[longueur de l’escalier - (marche palière + distance entre le dernier nez de marche et distance entre le dernier nez de marche et la fin de mon limon)] </a:t>
            </a:r>
            <a:r>
              <a:rPr lang="fr-BE" sz="1333" dirty="0"/>
              <a:t>÷ (nombre de marche – la marche palière)</a:t>
            </a:r>
          </a:p>
          <a:p>
            <a:r>
              <a:rPr lang="fr-BE" sz="1333" dirty="0"/>
              <a:t>4.</a:t>
            </a:r>
            <a:r>
              <a:rPr lang="fr-BE" sz="1333" b="1" dirty="0"/>
              <a:t> La formule de blondel :</a:t>
            </a:r>
          </a:p>
          <a:p>
            <a:r>
              <a:rPr lang="fr-FR" sz="1333" dirty="0"/>
              <a:t>1 giron + 2 </a:t>
            </a:r>
            <a:r>
              <a:rPr lang="fr-FR" sz="1333" dirty="0" smtClean="0"/>
              <a:t>hauteurs </a:t>
            </a:r>
            <a:r>
              <a:rPr lang="fr-FR" sz="1333" dirty="0"/>
              <a:t>de marche entre 58 et 64 cm</a:t>
            </a:r>
          </a:p>
        </p:txBody>
      </p:sp>
      <p:sp>
        <p:nvSpPr>
          <p:cNvPr id="7" name="TextBox 6"/>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droit</a:t>
            </a:r>
          </a:p>
        </p:txBody>
      </p:sp>
    </p:spTree>
    <p:extLst>
      <p:ext uri="{BB962C8B-B14F-4D97-AF65-F5344CB8AC3E}">
        <p14:creationId xmlns:p14="http://schemas.microsoft.com/office/powerpoint/2010/main" val="2526904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45351" y="816906"/>
            <a:ext cx="3533354"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la hauteur de l’escalier </a:t>
            </a:r>
            <a:r>
              <a:rPr lang="fr-BE" sz="1333" dirty="0"/>
              <a:t>÷ la hauteur idéale d’une marche </a:t>
            </a:r>
            <a:r>
              <a:rPr lang="fr-BE" sz="1333" dirty="0" smtClean="0"/>
              <a:t>d’escalier</a:t>
            </a:r>
          </a:p>
          <a:p>
            <a:endParaRPr lang="fr-FR" sz="1333" dirty="0"/>
          </a:p>
          <a:p>
            <a:r>
              <a:rPr lang="fr-FR" sz="1333" b="1" dirty="0" smtClean="0"/>
              <a:t>2</a:t>
            </a:r>
            <a:r>
              <a:rPr lang="fr-FR" sz="1333" b="1" dirty="0"/>
              <a:t>. La hauteur de marche :</a:t>
            </a:r>
          </a:p>
          <a:p>
            <a:r>
              <a:rPr lang="fr-FR" sz="1333" dirty="0"/>
              <a:t>la hauteur de l’escalier </a:t>
            </a:r>
            <a:r>
              <a:rPr lang="fr-BE" sz="1333" dirty="0"/>
              <a:t>÷  </a:t>
            </a:r>
            <a:r>
              <a:rPr lang="fr-BE" sz="1333" dirty="0" smtClean="0"/>
              <a:t> le nombre </a:t>
            </a:r>
            <a:r>
              <a:rPr lang="fr-BE" sz="1333" dirty="0"/>
              <a:t>de </a:t>
            </a:r>
            <a:r>
              <a:rPr lang="fr-BE" sz="1333" dirty="0" smtClean="0"/>
              <a:t>marches arrondi</a:t>
            </a:r>
          </a:p>
          <a:p>
            <a:endParaRPr lang="fr-BE" sz="1333" dirty="0"/>
          </a:p>
          <a:p>
            <a:r>
              <a:rPr lang="fr-BE" sz="1333" b="1" dirty="0" smtClean="0"/>
              <a:t>3</a:t>
            </a:r>
            <a:r>
              <a:rPr lang="fr-BE" sz="1333" b="1" dirty="0"/>
              <a:t>. Calculer la ligne de foulée :</a:t>
            </a:r>
          </a:p>
          <a:p>
            <a:r>
              <a:rPr lang="fr-BE" sz="1333" dirty="0"/>
              <a:t>La ligne de foulée est l’addition de A, B et C </a:t>
            </a:r>
            <a:r>
              <a:rPr lang="fr-BE" sz="1333" dirty="0" smtClean="0"/>
              <a:t>(en excluant </a:t>
            </a:r>
            <a:r>
              <a:rPr lang="fr-BE" sz="1333" dirty="0"/>
              <a:t>la marche palière et la </a:t>
            </a:r>
            <a:r>
              <a:rPr lang="fr-FR" sz="1333" dirty="0"/>
              <a:t>distance entre le dernier nez de marche et la fin de mon limon</a:t>
            </a:r>
            <a:r>
              <a:rPr lang="fr-BE" sz="1333" dirty="0" smtClean="0"/>
              <a:t>)</a:t>
            </a:r>
          </a:p>
          <a:p>
            <a:endParaRPr lang="fr-BE" sz="1333" dirty="0"/>
          </a:p>
          <a:p>
            <a:r>
              <a:rPr lang="fr-FR" sz="1333" b="1" dirty="0" smtClean="0"/>
              <a:t>4</a:t>
            </a:r>
            <a:r>
              <a:rPr lang="fr-FR" sz="1333" b="1" dirty="0"/>
              <a:t>. Déterminer le giron :</a:t>
            </a:r>
          </a:p>
          <a:p>
            <a:r>
              <a:rPr lang="fr-FR" sz="1333" dirty="0"/>
              <a:t>[longueur de </a:t>
            </a:r>
            <a:r>
              <a:rPr lang="fr-FR" sz="1333" dirty="0" smtClean="0"/>
              <a:t>la foulée </a:t>
            </a:r>
            <a:r>
              <a:rPr lang="fr-FR" sz="1333" dirty="0"/>
              <a:t>- (marche palière + distance entre le dernier nez de marche et distance entre le dernier nez de marche et la fin de mon limon)] </a:t>
            </a:r>
            <a:r>
              <a:rPr lang="fr-BE" sz="1333" dirty="0"/>
              <a:t>÷ (nombre de marche – la marche palière</a:t>
            </a:r>
            <a:r>
              <a:rPr lang="fr-BE" sz="1333" dirty="0" smtClean="0"/>
              <a:t>)</a:t>
            </a:r>
          </a:p>
          <a:p>
            <a:r>
              <a:rPr lang="fr-BE" sz="1333" b="1" dirty="0" smtClean="0"/>
              <a:t>Info : </a:t>
            </a:r>
            <a:r>
              <a:rPr lang="fr-BE" sz="1333" dirty="0" smtClean="0"/>
              <a:t>Pour calculer « C » on calcule  le périmètre d’un rond qu’on divise par quatre.</a:t>
            </a:r>
          </a:p>
          <a:p>
            <a:endParaRPr lang="fr-BE" sz="1333" b="1" dirty="0"/>
          </a:p>
          <a:p>
            <a:r>
              <a:rPr lang="fr-BE" sz="1333" b="1" dirty="0" smtClean="0"/>
              <a:t>5</a:t>
            </a:r>
            <a:r>
              <a:rPr lang="fr-BE" sz="1333" b="1" dirty="0"/>
              <a:t>. Tracer le balancement</a:t>
            </a:r>
          </a:p>
          <a:p>
            <a:r>
              <a:rPr lang="fr-BE" sz="1333" dirty="0"/>
              <a:t>Avec un compas, tracer sur la ligne de foulée les intervalles entre les nez de marches (le giron). Tracer des </a:t>
            </a:r>
            <a:r>
              <a:rPr lang="fr-BE" sz="1333" dirty="0" smtClean="0"/>
              <a:t>deux premières marches de l’escalier de haut et les deux du bas.</a:t>
            </a:r>
            <a:endParaRPr lang="fr-BE"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928652" y="7833782"/>
            <a:ext cx="20733" cy="36283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4767598" y="7510159"/>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A</a:t>
            </a:r>
          </a:p>
        </p:txBody>
      </p:sp>
      <p:cxnSp>
        <p:nvCxnSpPr>
          <p:cNvPr id="45" name="Straight Arrow Connector 44"/>
          <p:cNvCxnSpPr>
            <a:stCxn id="46" idx="6"/>
          </p:cNvCxnSpPr>
          <p:nvPr/>
        </p:nvCxnSpPr>
        <p:spPr>
          <a:xfrm flipV="1">
            <a:off x="1253598" y="5283932"/>
            <a:ext cx="425060" cy="508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10759" y="5117593"/>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B</a:t>
            </a:r>
          </a:p>
        </p:txBody>
      </p:sp>
      <p:cxnSp>
        <p:nvCxnSpPr>
          <p:cNvPr id="47" name="Straight Arrow Connector 46"/>
          <p:cNvCxnSpPr/>
          <p:nvPr/>
        </p:nvCxnSpPr>
        <p:spPr>
          <a:xfrm flipV="1">
            <a:off x="1678659" y="7751231"/>
            <a:ext cx="360553" cy="39658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489299" y="8121221"/>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C</a:t>
            </a:r>
          </a:p>
        </p:txBody>
      </p:sp>
      <p:sp>
        <p:nvSpPr>
          <p:cNvPr id="16" name="TextBox 1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1/2</a:t>
            </a:r>
          </a:p>
        </p:txBody>
      </p:sp>
      <p:sp>
        <p:nvSpPr>
          <p:cNvPr id="18" name="Arc 17"/>
          <p:cNvSpPr/>
          <p:nvPr/>
        </p:nvSpPr>
        <p:spPr>
          <a:xfrm rot="10800000">
            <a:off x="1745497" y="5394091"/>
            <a:ext cx="2858847" cy="2859278"/>
          </a:xfrm>
          <a:prstGeom prst="arc">
            <a:avLst>
              <a:gd name="adj1" fmla="val 16205471"/>
              <a:gd name="adj2" fmla="val 21523815"/>
            </a:avLst>
          </a:prstGeom>
          <a:solidFill>
            <a:srgbClr val="FFFFFF"/>
          </a:solid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19" name="Straight Connector 18"/>
          <p:cNvCxnSpPr/>
          <p:nvPr/>
        </p:nvCxnSpPr>
        <p:spPr>
          <a:xfrm>
            <a:off x="1745496" y="2750801"/>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12678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5"/>
            <a:ext cx="3113394" cy="1551387"/>
          </a:xfrm>
          <a:prstGeom prst="rect">
            <a:avLst/>
          </a:prstGeom>
          <a:noFill/>
        </p:spPr>
        <p:txBody>
          <a:bodyPr wrap="square" numCol="1" rtlCol="0">
            <a:spAutoFit/>
          </a:bodyPr>
          <a:lstStyle/>
          <a:p>
            <a:r>
              <a:rPr lang="fr-FR" sz="1646" b="1" dirty="0"/>
              <a:t>Prise de cotes  sur chantier :</a:t>
            </a:r>
          </a:p>
          <a:p>
            <a:endParaRPr lang="fr-FR" sz="1646" b="1" dirty="0"/>
          </a:p>
          <a:p>
            <a:r>
              <a:rPr lang="fr-FR" sz="1238" b="1" dirty="0"/>
              <a:t>A. Déterminer la hauteur </a:t>
            </a:r>
            <a:r>
              <a:rPr lang="fr-FR" sz="1238" dirty="0"/>
              <a:t>de l’escalier.</a:t>
            </a:r>
          </a:p>
          <a:p>
            <a:r>
              <a:rPr lang="fr-FR" sz="1238" dirty="0"/>
              <a:t> (du sol au plancher )</a:t>
            </a:r>
          </a:p>
          <a:p>
            <a:r>
              <a:rPr lang="fr-FR" sz="1238" b="1" dirty="0"/>
              <a:t>B. Déterminer l’étendue </a:t>
            </a:r>
            <a:r>
              <a:rPr lang="fr-FR" sz="1238" dirty="0"/>
              <a:t>(le reculement) disponible</a:t>
            </a:r>
          </a:p>
          <a:p>
            <a:r>
              <a:rPr lang="fr-FR" sz="1238" b="1" dirty="0"/>
              <a:t>C. Déterminer la largeur </a:t>
            </a:r>
            <a:r>
              <a:rPr lang="fr-FR" sz="1238" dirty="0"/>
              <a:t>disponible </a:t>
            </a:r>
          </a:p>
        </p:txBody>
      </p:sp>
      <p:sp>
        <p:nvSpPr>
          <p:cNvPr id="9" name="TextBox 8"/>
          <p:cNvSpPr txBox="1"/>
          <p:nvPr/>
        </p:nvSpPr>
        <p:spPr>
          <a:xfrm>
            <a:off x="3433532" y="891426"/>
            <a:ext cx="3445879" cy="4810099"/>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2000 mm, une marche palière de 100 mm et une distance entre le dernier nez de marche et la fin du limon de 30 mm</a:t>
            </a:r>
          </a:p>
          <a:p>
            <a:endParaRPr lang="fr-FR" sz="1333" dirty="0"/>
          </a:p>
          <a:p>
            <a:r>
              <a:rPr lang="fr-FR" sz="1333" b="1" dirty="0"/>
              <a:t>1. Le nombre de marches :</a:t>
            </a:r>
          </a:p>
          <a:p>
            <a:r>
              <a:rPr lang="fr-FR" sz="1333" dirty="0"/>
              <a:t>2000 </a:t>
            </a:r>
            <a:r>
              <a:rPr lang="fr-BE" sz="1333" dirty="0"/>
              <a:t>÷</a:t>
            </a:r>
            <a:r>
              <a:rPr lang="fr-FR" sz="1333" dirty="0"/>
              <a:t> 180 = </a:t>
            </a:r>
            <a:r>
              <a:rPr lang="fr-BE" sz="1333" dirty="0"/>
              <a:t>11,1111</a:t>
            </a:r>
            <a:r>
              <a:rPr lang="fr-FR" sz="1333" dirty="0"/>
              <a:t>… (11 ou 12)</a:t>
            </a:r>
          </a:p>
          <a:p>
            <a:endParaRPr lang="fr-FR" sz="1333" b="1" dirty="0"/>
          </a:p>
          <a:p>
            <a:r>
              <a:rPr lang="fr-FR" sz="1333" b="1" dirty="0"/>
              <a:t>2. La hauteur de marche :</a:t>
            </a:r>
          </a:p>
          <a:p>
            <a:r>
              <a:rPr lang="fr-FR" sz="1333" strike="sngStrike" dirty="0"/>
              <a:t>2000 </a:t>
            </a:r>
            <a:r>
              <a:rPr lang="fr-BE" sz="1333" strike="sngStrike" dirty="0"/>
              <a:t>÷ 12 = 166,66666</a:t>
            </a:r>
            <a:r>
              <a:rPr lang="fr-BE" sz="1333" dirty="0"/>
              <a:t> </a:t>
            </a:r>
          </a:p>
          <a:p>
            <a:r>
              <a:rPr lang="fr-BE" sz="1333" dirty="0"/>
              <a:t>2000 ÷ 11 = 181,8181…</a:t>
            </a:r>
          </a:p>
          <a:p>
            <a:endParaRPr lang="fr-BE" sz="1333" dirty="0"/>
          </a:p>
          <a:p>
            <a:r>
              <a:rPr lang="fr-BE" sz="1333" b="1" dirty="0"/>
              <a:t>3. Calculer la ligne de foulée :</a:t>
            </a:r>
          </a:p>
          <a:p>
            <a:r>
              <a:rPr lang="fr-BE" sz="1333" dirty="0"/>
              <a:t>(1150 – 100)  + (1050 – 30) + (3,14 x 400 x 2) = 2698mm				     4</a:t>
            </a:r>
          </a:p>
          <a:p>
            <a:r>
              <a:rPr lang="fr-BE" sz="1333" dirty="0"/>
              <a:t>					</a:t>
            </a:r>
          </a:p>
          <a:p>
            <a:r>
              <a:rPr lang="fr-FR" sz="1333" b="1" dirty="0"/>
              <a:t>4. Déterminer le giron :</a:t>
            </a:r>
          </a:p>
          <a:p>
            <a:r>
              <a:rPr lang="fr-FR" sz="1333" dirty="0"/>
              <a:t>2698 </a:t>
            </a:r>
            <a:r>
              <a:rPr lang="fr-BE" sz="1333" dirty="0"/>
              <a:t>÷ 10 = 269.8 mm</a:t>
            </a:r>
          </a:p>
          <a:p>
            <a:endParaRPr lang="fr-BE" sz="1333" dirty="0"/>
          </a:p>
          <a:p>
            <a:r>
              <a:rPr lang="fr-FR" sz="1333" b="1" dirty="0"/>
              <a:t>5. Formule de Blondel :</a:t>
            </a:r>
          </a:p>
          <a:p>
            <a:r>
              <a:rPr lang="fr-BE" sz="1333" dirty="0"/>
              <a:t>181,818 + 181,818 + 269.8 =  633,436 mm</a:t>
            </a:r>
            <a:endParaRPr lang="fr-FR"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497465" cy="193848"/>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1150</a:t>
            </a:r>
            <a:endParaRPr lang="fr-FR" sz="1143" dirty="0">
              <a:solidFill>
                <a:schemeClr val="bg1">
                  <a:lumMod val="50000"/>
                </a:schemeClr>
              </a:solidFill>
            </a:endParaRP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smtClean="0">
                <a:solidFill>
                  <a:schemeClr val="bg1">
                    <a:lumMod val="50000"/>
                  </a:schemeClr>
                </a:solidFill>
              </a:rPr>
              <a:t>1050</a:t>
            </a:r>
            <a:endParaRPr lang="fr-FR" sz="1143" dirty="0">
              <a:solidFill>
                <a:schemeClr val="bg1">
                  <a:lumMod val="50000"/>
                </a:schemeClr>
              </a:solidFill>
            </a:endParaRPr>
          </a:p>
        </p:txBody>
      </p:sp>
      <p:cxnSp>
        <p:nvCxnSpPr>
          <p:cNvPr id="16" name="Straight Arrow Connector 15"/>
          <p:cNvCxnSpPr/>
          <p:nvPr/>
        </p:nvCxnSpPr>
        <p:spPr>
          <a:xfrm flipH="1" flipV="1">
            <a:off x="1762006" y="6613978"/>
            <a:ext cx="1412914"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209889" y="6498353"/>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cxnSp>
        <p:nvCxnSpPr>
          <p:cNvPr id="10" name="Straight Connector 9"/>
          <p:cNvCxnSpPr/>
          <p:nvPr/>
        </p:nvCxnSpPr>
        <p:spPr>
          <a:xfrm>
            <a:off x="5652760" y="4197232"/>
            <a:ext cx="784837" cy="1296"/>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2/2</a:t>
            </a:r>
          </a:p>
        </p:txBody>
      </p:sp>
    </p:spTree>
    <p:extLst>
      <p:ext uri="{BB962C8B-B14F-4D97-AF65-F5344CB8AC3E}">
        <p14:creationId xmlns:p14="http://schemas.microsoft.com/office/powerpoint/2010/main" val="16276387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3578</TotalTime>
  <Words>2812</Words>
  <Application>Microsoft Office PowerPoint</Application>
  <PresentationFormat>Custom</PresentationFormat>
  <Paragraphs>378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327</cp:revision>
  <cp:lastPrinted>2024-02-24T10:04:44Z</cp:lastPrinted>
  <dcterms:created xsi:type="dcterms:W3CDTF">2024-02-18T10:34:22Z</dcterms:created>
  <dcterms:modified xsi:type="dcterms:W3CDTF">2024-05-05T10:04:13Z</dcterms:modified>
</cp:coreProperties>
</file>