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34" r:id="rId2"/>
    <p:sldId id="335" r:id="rId3"/>
    <p:sldId id="336" r:id="rId4"/>
    <p:sldId id="337" r:id="rId5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2517" y="1388533"/>
            <a:ext cx="14797158" cy="92313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cs typeface="Arial" panose="020B0604020202020204" pitchFamily="34" charset="0"/>
              </a:rPr>
              <a:t>Question de compréhension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Qu’est ce qu’une feuillure ?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Quel est la différence entre une rainure et une feuillure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1 que représentent « les cloisons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2 quel est le terme  qui désigne la réalisation de deux pièces où « l’une est l’image inverse de l’autre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 signifie « assembler à blanc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4 que signifie « à titre indicatif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1 que signifie « avoir sous la main » dans la phrase : « C était ce que j’avais sous la main »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endParaRPr lang="fr-FR" b="1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r>
              <a:rPr lang="fr-FR" b="1" dirty="0">
                <a:cs typeface="Arial" panose="020B0604020202020204" pitchFamily="34" charset="0"/>
              </a:rPr>
              <a:t>Analyser </a:t>
            </a:r>
            <a:r>
              <a:rPr lang="fr-FR" b="1">
                <a:cs typeface="Arial" panose="020B0604020202020204" pitchFamily="34" charset="0"/>
              </a:rPr>
              <a:t>les verbes </a:t>
            </a:r>
            <a:r>
              <a:rPr lang="fr-FR" b="1" dirty="0">
                <a:cs typeface="Arial" panose="020B0604020202020204" pitchFamily="34" charset="0"/>
              </a:rPr>
              <a:t>du texte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3 souligner les verbes à l’impératif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4 souligner les verbes à l’infinitif</a:t>
            </a: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9B1C0-F3ED-4AC4-8452-B2B14361ECC9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61DA7-44E1-43D2-BBBF-157D41E90530}"/>
              </a:ext>
            </a:extLst>
          </p:cNvPr>
          <p:cNvSpPr/>
          <p:nvPr/>
        </p:nvSpPr>
        <p:spPr>
          <a:xfrm>
            <a:off x="11176474" y="7989596"/>
            <a:ext cx="3763201" cy="263028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>
                <a:cs typeface="Arial" panose="020B0604020202020204" pitchFamily="34" charset="0"/>
              </a:rPr>
              <a:t>Nom : 		……………………… 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Prénom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Classe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Note : 		…………………../20</a:t>
            </a:r>
          </a:p>
        </p:txBody>
      </p:sp>
    </p:spTree>
    <p:extLst>
      <p:ext uri="{BB962C8B-B14F-4D97-AF65-F5344CB8AC3E}">
        <p14:creationId xmlns:p14="http://schemas.microsoft.com/office/powerpoint/2010/main" val="306332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3D6DD5-D05F-4784-8EA3-A58DB35FAEFF}"/>
              </a:ext>
            </a:extLst>
          </p:cNvPr>
          <p:cNvSpPr/>
          <p:nvPr/>
        </p:nvSpPr>
        <p:spPr>
          <a:xfrm>
            <a:off x="142517" y="1371599"/>
            <a:ext cx="14797158" cy="924828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144000"/>
            <a:endParaRPr lang="fr-FR" sz="1600" b="1" dirty="0"/>
          </a:p>
          <a:p>
            <a:pPr marL="144000"/>
            <a:endParaRPr lang="fr-FR" b="1" dirty="0"/>
          </a:p>
          <a:p>
            <a:pPr marL="144000"/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B8474-B66E-45DB-9B1E-0E679910E6B5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texte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34E4D-0693-4D92-99F7-468C318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22" y="1582111"/>
            <a:ext cx="4991797" cy="4413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45BCF-820B-4A5D-B675-32A8DD039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256" y="5787680"/>
            <a:ext cx="4488727" cy="476284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B936C-8BFF-441D-BEC1-C39802C29F0D}"/>
              </a:ext>
            </a:extLst>
          </p:cNvPr>
          <p:cNvCxnSpPr/>
          <p:nvPr/>
        </p:nvCxnSpPr>
        <p:spPr>
          <a:xfrm>
            <a:off x="5672667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D7D808-360F-4B5D-8838-15FE5EFB4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0733" y="2391543"/>
            <a:ext cx="4315427" cy="6792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975A8-9099-48BB-8A50-CD9A37C0D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3309" y="1991005"/>
            <a:ext cx="4239217" cy="8383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C18FD3-02CD-4286-B15D-A98E8576290C}"/>
              </a:ext>
            </a:extLst>
          </p:cNvPr>
          <p:cNvCxnSpPr/>
          <p:nvPr/>
        </p:nvCxnSpPr>
        <p:spPr>
          <a:xfrm>
            <a:off x="10423309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16E28DA-FB61-43B0-8D72-2A1BF3F00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621" y="2954012"/>
            <a:ext cx="3705742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64C80-2BEA-4232-B814-F2320FEBC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6315" y="5686588"/>
            <a:ext cx="2368618" cy="47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0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0,160 m (D) et une vitesse de coupe de 4200 tours minute (S)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……………………V =…3,14 x ……… x…………………………………………………………..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…………………………………………60…………………………………………………………………..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0,140 m et une vitesse de coupe de 4500 tour minute</a:t>
            </a:r>
          </a:p>
          <a:p>
            <a:pPr marL="72000"/>
            <a:endParaRPr lang="fr-FR" dirty="0"/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145 mm et une vitesse de coupe de 3700 tours minute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Calculer la vitesse de coupe d’un menuisier de 42 ans avec 2 enfants. Ce menuisier doit réaliser une rainure de 8 millimètre avec un outils de rayon 100 mm avec une vitesse d’</a:t>
            </a:r>
            <a:r>
              <a:rPr lang="fr-FR" dirty="0" err="1"/>
              <a:t>amenage</a:t>
            </a:r>
            <a:r>
              <a:rPr lang="fr-FR" dirty="0"/>
              <a:t> 0,5 km/s et une vitesse de coupe de 3500 tours minute</a:t>
            </a:r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La formule :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/>
              <a:t>V</a:t>
            </a:r>
            <a:r>
              <a:rPr lang="fr-FR" sz="1600" dirty="0"/>
              <a:t> : vitesse de coupe (ou vitesse linéaire) en mètres par seconde (</a:t>
            </a:r>
            <a:r>
              <a:rPr lang="fr-FR" sz="1600" b="1" dirty="0"/>
              <a:t>m/s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π</a:t>
            </a:r>
            <a:r>
              <a:rPr lang="fr-FR" sz="1600" dirty="0"/>
              <a:t> : constante mathématique (</a:t>
            </a:r>
            <a:r>
              <a:rPr lang="fr-FR" sz="1600" b="1" dirty="0"/>
              <a:t>3,14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D</a:t>
            </a:r>
            <a:r>
              <a:rPr lang="fr-FR" sz="1600" dirty="0"/>
              <a:t> : diamètre de l’outil en mètres (</a:t>
            </a:r>
            <a:r>
              <a:rPr lang="fr-FR" sz="1600" b="1" dirty="0"/>
              <a:t>m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S</a:t>
            </a:r>
            <a:r>
              <a:rPr lang="fr-FR" sz="1600" dirty="0"/>
              <a:t> : fréquence de rotation en tours par minute (</a:t>
            </a:r>
            <a:r>
              <a:rPr lang="fr-FR" sz="1600" b="1" dirty="0"/>
              <a:t>tr/min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60</a:t>
            </a:r>
            <a:r>
              <a:rPr lang="fr-FR" sz="1600" dirty="0"/>
              <a:t> : conversion des minutes en secondes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vitesse de coupe V correspond à la vitesse à laquelle le tranchant de l’outil se déplace à la périphérie du diamètre.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b="1" dirty="0"/>
              <a:t>Explication : </a:t>
            </a:r>
          </a:p>
          <a:p>
            <a:pPr marL="72000"/>
            <a:endParaRPr lang="fr-FR" sz="1600" b="1" dirty="0"/>
          </a:p>
          <a:p>
            <a:pPr marL="72000"/>
            <a:r>
              <a:rPr lang="fr-FR" sz="1600" b="1" dirty="0"/>
              <a:t>Le produit π×D </a:t>
            </a:r>
            <a:r>
              <a:rPr lang="fr-FR" sz="1600" dirty="0"/>
              <a:t>donne la circonférence de l’outil, c’est-à-dire la distance parcourue par un point situé sur le bord de l’outil en un tour.</a:t>
            </a:r>
          </a:p>
          <a:p>
            <a:pPr marL="72000"/>
            <a:r>
              <a:rPr lang="fr-FR" sz="1600" b="1" dirty="0"/>
              <a:t>En multipliant cette circonférence par la fréquence de rotation S</a:t>
            </a:r>
            <a:r>
              <a:rPr lang="fr-FR" sz="1600" dirty="0"/>
              <a:t>, on obtient la distance parcourue par le tranchant en une minute.</a:t>
            </a:r>
          </a:p>
          <a:p>
            <a:pPr marL="72000"/>
            <a:r>
              <a:rPr lang="fr-FR" sz="1600" b="1" dirty="0"/>
              <a:t>Enfin, la division par 60</a:t>
            </a:r>
            <a:r>
              <a:rPr lang="fr-FR" sz="1600" dirty="0"/>
              <a:t> permet d’obtenir cette valeur en mètres par seconde (</a:t>
            </a:r>
            <a:r>
              <a:rPr lang="fr-FR" sz="1600" b="1" dirty="0"/>
              <a:t>m/s</a:t>
            </a:r>
            <a:r>
              <a:rPr lang="fr-FR" sz="1600" dirty="0"/>
              <a:t>), qui est l’unité standard pour la vitesse de coupe.</a:t>
            </a:r>
          </a:p>
          <a:p>
            <a:pPr marL="72000"/>
            <a:endParaRPr lang="fr-FR" sz="1600" dirty="0"/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79881"/>
            <a:ext cx="3726044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La vitesse de coupe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5D97B-D204-4C78-B6EA-507468C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8" y="1938010"/>
            <a:ext cx="2585866" cy="12793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37C59-B8F4-4EA9-AA01-1EEA149A46A8}"/>
              </a:ext>
            </a:extLst>
          </p:cNvPr>
          <p:cNvCxnSpPr/>
          <p:nvPr/>
        </p:nvCxnSpPr>
        <p:spPr>
          <a:xfrm>
            <a:off x="5926665" y="1659466"/>
            <a:ext cx="215053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D04901-2583-4D56-94E4-18A708B5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2" r="1"/>
          <a:stretch/>
        </p:blipFill>
        <p:spPr>
          <a:xfrm>
            <a:off x="11386461" y="319213"/>
            <a:ext cx="3374128" cy="101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dirty="0"/>
          </a:p>
          <a:p>
            <a:pPr marL="72000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La formule :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/>
              <a:t>V</a:t>
            </a:r>
            <a:r>
              <a:rPr lang="fr-FR" sz="1600" dirty="0"/>
              <a:t> : vitesse de coupe (ou vitesse linéaire) en mètres par seconde (</a:t>
            </a:r>
            <a:r>
              <a:rPr lang="fr-FR" sz="1600" b="1" dirty="0"/>
              <a:t>m/s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π</a:t>
            </a:r>
            <a:r>
              <a:rPr lang="fr-FR" sz="1600" dirty="0"/>
              <a:t> : constante mathématique (</a:t>
            </a:r>
            <a:r>
              <a:rPr lang="fr-FR" sz="1600" b="1" dirty="0"/>
              <a:t>3,14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D</a:t>
            </a:r>
            <a:r>
              <a:rPr lang="fr-FR" sz="1600" dirty="0"/>
              <a:t> : diamètre de l’outil en mètres (</a:t>
            </a:r>
            <a:r>
              <a:rPr lang="fr-FR" sz="1600" b="1" dirty="0"/>
              <a:t>m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S</a:t>
            </a:r>
            <a:r>
              <a:rPr lang="fr-FR" sz="1600" dirty="0"/>
              <a:t> : fréquence de rotation en tours par minute (</a:t>
            </a:r>
            <a:r>
              <a:rPr lang="fr-FR" sz="1600" b="1" dirty="0"/>
              <a:t>tr/min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60</a:t>
            </a:r>
            <a:r>
              <a:rPr lang="fr-FR" sz="1600" dirty="0"/>
              <a:t> : conversion des minutes en secondes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vitesse de coupe V correspond à la vitesse à laquelle le tranchant de l’outil se déplace à la périphérie du diamètre.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b="1" dirty="0"/>
              <a:t>Explication : </a:t>
            </a:r>
          </a:p>
          <a:p>
            <a:pPr marL="72000"/>
            <a:endParaRPr lang="fr-FR" sz="1600" b="1" dirty="0"/>
          </a:p>
          <a:p>
            <a:pPr marL="72000"/>
            <a:r>
              <a:rPr lang="fr-FR" sz="1600" b="1" dirty="0"/>
              <a:t>Le produit π×D </a:t>
            </a:r>
            <a:r>
              <a:rPr lang="fr-FR" sz="1600" dirty="0"/>
              <a:t>donne la circonférence de l’outil, c’est-à-dire la distance parcourue par un point situé sur le bord de l’outil en un tour.</a:t>
            </a:r>
          </a:p>
          <a:p>
            <a:pPr marL="72000"/>
            <a:r>
              <a:rPr lang="fr-FR" sz="1600" b="1" dirty="0"/>
              <a:t>En multipliant cette circonférence par la fréquence de rotation S</a:t>
            </a:r>
            <a:r>
              <a:rPr lang="fr-FR" sz="1600" dirty="0"/>
              <a:t>, on obtient la distance parcourue par le tranchant en une minute.</a:t>
            </a:r>
          </a:p>
          <a:p>
            <a:pPr marL="72000"/>
            <a:r>
              <a:rPr lang="fr-FR" sz="1600" b="1" dirty="0"/>
              <a:t>Enfin, la division par 60</a:t>
            </a:r>
            <a:r>
              <a:rPr lang="fr-FR" sz="1600" dirty="0"/>
              <a:t> permet d’obtenir cette valeur en mètres par seconde (</a:t>
            </a:r>
            <a:r>
              <a:rPr lang="fr-FR" sz="1600" b="1" dirty="0"/>
              <a:t>m/s</a:t>
            </a:r>
            <a:r>
              <a:rPr lang="fr-FR" sz="1600" dirty="0"/>
              <a:t>), qui est l’unité standard pour la vitesse de coupe.</a:t>
            </a:r>
          </a:p>
          <a:p>
            <a:pPr marL="72000"/>
            <a:endParaRPr lang="fr-FR" sz="1600" dirty="0"/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Correction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5D97B-D204-4C78-B6EA-507468C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8" y="1938010"/>
            <a:ext cx="2585866" cy="1279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8B08E4-D7A0-4152-BBCA-C475E1A0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38" y="731222"/>
            <a:ext cx="6525471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0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4675</TotalTime>
  <Words>687</Words>
  <Application>Microsoft Office PowerPoint</Application>
  <PresentationFormat>Custom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Comic Sans MS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831</cp:revision>
  <cp:lastPrinted>2024-10-27T15:54:24Z</cp:lastPrinted>
  <dcterms:created xsi:type="dcterms:W3CDTF">2024-10-21T13:12:09Z</dcterms:created>
  <dcterms:modified xsi:type="dcterms:W3CDTF">2025-03-30T18:34:40Z</dcterms:modified>
</cp:coreProperties>
</file>