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332" r:id="rId3"/>
    <p:sldId id="329" r:id="rId4"/>
    <p:sldId id="331" r:id="rId5"/>
    <p:sldId id="378" r:id="rId6"/>
    <p:sldId id="333" r:id="rId7"/>
    <p:sldId id="379" r:id="rId8"/>
    <p:sldId id="380" r:id="rId9"/>
    <p:sldId id="383" r:id="rId10"/>
    <p:sldId id="384" r:id="rId11"/>
    <p:sldId id="334" r:id="rId12"/>
    <p:sldId id="335" r:id="rId13"/>
    <p:sldId id="376" r:id="rId14"/>
    <p:sldId id="377" r:id="rId15"/>
    <p:sldId id="375" r:id="rId16"/>
    <p:sldId id="257" r:id="rId17"/>
    <p:sldId id="381" r:id="rId18"/>
    <p:sldId id="382" r:id="rId19"/>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57" d="100"/>
          <a:sy n="57" d="100"/>
        </p:scale>
        <p:origin x="522" y="9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02/03/2025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02/03/2025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02/03/2025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02/03/2025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02/03/2025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02/03/2025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02/03/2025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02/03/2025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02/03/2025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02/03/2025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1.xml"/><Relationship Id="rId5" Type="http://schemas.microsoft.com/office/2007/relationships/hdphoto" Target="../media/hdphoto6.wdp"/><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Ajout complémentaire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vocabulaire des fenêtres</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vocabulaire des volets</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vocabulaire de la pose en chantier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Lecture de plan d’ensemble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a:t>
            </a:r>
            <a:r>
              <a:rPr lang="fr-FR" sz="1600">
                <a:solidFill>
                  <a:schemeClr val="tx1"/>
                </a:solidFill>
                <a:latin typeface="Comic Sans MS" panose="030F0702030302020204" pitchFamily="66" charset="0"/>
                <a:ea typeface="JetBrains Mono" panose="02000009000000000000" pitchFamily="49" charset="0"/>
                <a:cs typeface="Arial" panose="020B0604020202020204" pitchFamily="34" charset="0"/>
              </a:rPr>
              <a:t>retractabilité</a:t>
            </a: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Isolation phonique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Isolation thermique</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des fenêtres et des volet </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peint, imprimé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Fenêtres et volets</a:t>
            </a: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endParaRPr lang="fr-FR" dirty="0"/>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a:p>
            <a:pPr marL="72000"/>
            <a:r>
              <a:rPr lang="fr-FR" sz="1600" b="1" dirty="0">
                <a:cs typeface="Arial" panose="020B0604020202020204" pitchFamily="34" charset="0"/>
              </a:rPr>
              <a:t>Déformation du parquet </a:t>
            </a:r>
          </a:p>
          <a:p>
            <a:pPr marL="72000"/>
            <a:endParaRPr lang="fr-FR" sz="1600" b="1" dirty="0">
              <a:cs typeface="Arial" panose="020B0604020202020204" pitchFamily="34" charset="0"/>
            </a:endParaRPr>
          </a:p>
          <a:p>
            <a:pPr marL="72000"/>
            <a:r>
              <a:rPr lang="fr-FR" sz="1600" dirty="0">
                <a:cs typeface="Arial" panose="020B0604020202020204" pitchFamily="34" charset="0"/>
              </a:rPr>
              <a:t>Lorsque le bois absorbe l'humidité, il gonfle, et lorsqu'il sèche, il rétrécit. Cela peut entraîner des déformations telles que le gauchissement, le bombement ou le retrait des planches de parquet, créant des espaces disgracieux ou des surfaces irrégulières. Par exemple, dans une pièce humide comme une salle de bain, le parquet peut se soulever si le bois n'a pas été correctement acclimaté ou traité.</a:t>
            </a:r>
          </a:p>
          <a:p>
            <a:pPr marL="72000"/>
            <a:endParaRPr lang="fr-FR" sz="1600" dirty="0">
              <a:cs typeface="Arial" panose="020B0604020202020204" pitchFamily="34" charset="0"/>
            </a:endParaRPr>
          </a:p>
          <a:p>
            <a:pPr marL="72000"/>
            <a:r>
              <a:rPr lang="fr-FR" sz="1600" b="1" dirty="0">
                <a:cs typeface="Arial" panose="020B0604020202020204" pitchFamily="34" charset="0"/>
              </a:rPr>
              <a:t>Éclatement des panneaux dans un cadre</a:t>
            </a:r>
          </a:p>
          <a:p>
            <a:pPr marL="72000"/>
            <a:endParaRPr lang="fr-FR" sz="1600" dirty="0">
              <a:cs typeface="Arial" panose="020B0604020202020204" pitchFamily="34" charset="0"/>
            </a:endParaRPr>
          </a:p>
          <a:p>
            <a:pPr marL="72000"/>
            <a:r>
              <a:rPr lang="fr-FR" sz="1600" dirty="0">
                <a:cs typeface="Arial" panose="020B0604020202020204" pitchFamily="34" charset="0"/>
              </a:rPr>
              <a:t>Les panneaux de bois insérés dans des cadres rigides peuvent se dilater sous l'effet de l'humidité. Si le cadre ne permet pas cette expansion, le panneau peut se fissurer ou éclater. Par exemple, une porte en bois massif avec un panneau central peut se fissurer si le cadre est trop serré et ne laisse pas de jeu pour l'expansion naturelle du bois.</a:t>
            </a:r>
          </a:p>
          <a:p>
            <a:pPr marL="72000"/>
            <a:endParaRPr lang="fr-FR" sz="14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r>
              <a:rPr lang="fr-FR" sz="1400" b="1" dirty="0">
                <a:cs typeface="Arial" panose="020B0604020202020204" pitchFamily="34" charset="0"/>
              </a:rPr>
              <a:t>Décollement des joints</a:t>
            </a:r>
          </a:p>
          <a:p>
            <a:pPr marL="72000"/>
            <a:endParaRPr lang="fr-FR" sz="1400" b="1" dirty="0">
              <a:cs typeface="Arial" panose="020B0604020202020204" pitchFamily="34" charset="0"/>
            </a:endParaRPr>
          </a:p>
          <a:p>
            <a:pPr marL="72000"/>
            <a:r>
              <a:rPr lang="fr-FR" sz="1400" dirty="0">
                <a:cs typeface="Arial" panose="020B0604020202020204" pitchFamily="34" charset="0"/>
              </a:rPr>
              <a:t>Les variations dimensionnelles du bois peuvent affaiblir les joints collés, en particulier dans les assemblages complexes comme les tenons et mortaises. Par exemple, une chaise en bois dont les joints ont été collés sans tenir compte de l'expansion du bois peut se desserrer avec le temps.</a:t>
            </a:r>
          </a:p>
          <a:p>
            <a:pPr marL="72000"/>
            <a:endParaRPr lang="fr-FR" sz="1400" dirty="0">
              <a:cs typeface="Arial" panose="020B0604020202020204" pitchFamily="34" charset="0"/>
            </a:endParaRPr>
          </a:p>
          <a:p>
            <a:pPr marL="72000"/>
            <a:r>
              <a:rPr lang="fr-FR" sz="1400" b="1" dirty="0">
                <a:cs typeface="Arial" panose="020B0604020202020204" pitchFamily="34" charset="0"/>
              </a:rPr>
              <a:t>Problèmes de finition</a:t>
            </a:r>
          </a:p>
          <a:p>
            <a:pPr marL="72000"/>
            <a:endParaRPr lang="fr-FR" sz="1400" b="1" dirty="0">
              <a:cs typeface="Arial" panose="020B0604020202020204" pitchFamily="34" charset="0"/>
            </a:endParaRPr>
          </a:p>
          <a:p>
            <a:pPr marL="72000"/>
            <a:r>
              <a:rPr lang="fr-FR" sz="1400" dirty="0">
                <a:cs typeface="Arial" panose="020B0604020202020204" pitchFamily="34" charset="0"/>
              </a:rPr>
              <a:t>Les peintures et vernis appliqués sur le bois peuvent craqueler ou s'écailler si le bois se dilate ou se contracte de manière importante. Par exemple, une étagère en bois peint peut montrer des fissures dans la peinture si le bois gonfle et rétrécit fréquemment.</a:t>
            </a:r>
          </a:p>
          <a:p>
            <a:pPr marL="72000"/>
            <a:endParaRPr lang="fr-FR" sz="1400" b="1" dirty="0">
              <a:cs typeface="Arial" panose="020B0604020202020204" pitchFamily="34" charset="0"/>
            </a:endParaRPr>
          </a:p>
          <a:p>
            <a:pPr marL="72000"/>
            <a:r>
              <a:rPr lang="fr-FR" sz="1400" b="1" dirty="0">
                <a:cs typeface="Arial" panose="020B0604020202020204" pitchFamily="34" charset="0"/>
              </a:rPr>
              <a:t>Décollement des placages</a:t>
            </a:r>
          </a:p>
          <a:p>
            <a:pPr marL="72000"/>
            <a:endParaRPr lang="fr-FR" sz="1400" dirty="0">
              <a:cs typeface="Arial" panose="020B0604020202020204" pitchFamily="34" charset="0"/>
            </a:endParaRPr>
          </a:p>
          <a:p>
            <a:pPr marL="72000"/>
            <a:r>
              <a:rPr lang="fr-FR" sz="1400" dirty="0">
                <a:cs typeface="Arial" panose="020B0604020202020204" pitchFamily="34" charset="0"/>
              </a:rPr>
              <a:t>Les variations d'humidité peuvent entraîner le décollement des placages sur les meubles en bois stratifié. Par exemple, une commode en bois plaqué peut voir ses fines couches de bois se décoller avec le temps, surtout dans des environnements à forte variation d'humidité comme les salles de bain.</a:t>
            </a:r>
          </a:p>
          <a:p>
            <a:pPr marL="72000"/>
            <a:endParaRPr lang="fr-FR" sz="14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variations dimensionnelles du bois</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pic>
        <p:nvPicPr>
          <p:cNvPr id="3" name="Picture 2">
            <a:extLst>
              <a:ext uri="{FF2B5EF4-FFF2-40B4-BE49-F238E27FC236}">
                <a16:creationId xmlns:a16="http://schemas.microsoft.com/office/drawing/2014/main" id="{DD56296A-E669-454E-9015-654915DF48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9137" y="7861385"/>
            <a:ext cx="6181073" cy="2525999"/>
          </a:xfrm>
          <a:prstGeom prst="rect">
            <a:avLst/>
          </a:prstGeom>
        </p:spPr>
      </p:pic>
    </p:spTree>
    <p:extLst>
      <p:ext uri="{BB962C8B-B14F-4D97-AF65-F5344CB8AC3E}">
        <p14:creationId xmlns:p14="http://schemas.microsoft.com/office/powerpoint/2010/main" val="401329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dirty="0"/>
              <a:t>La région a lancé un projet pour équiper les élèves de supports pour ordinateurs portables, afin d’améliorer les conditions de travail des élèves. </a:t>
            </a:r>
          </a:p>
          <a:p>
            <a:pPr marL="72000"/>
            <a:endParaRPr lang="fr-FR" dirty="0"/>
          </a:p>
          <a:p>
            <a:pPr marL="72000"/>
            <a:r>
              <a:rPr lang="fr-FR" dirty="0"/>
              <a:t>Ces supports doivent être fonctionnels, robustes, esthétiques. Ce projet permet aux élèves de mettre en pratique leurs compétences en menuiserie et en conception technique, tout en contribuant à un besoin concret.</a:t>
            </a:r>
          </a:p>
          <a:p>
            <a:pPr marL="72000"/>
            <a:endParaRPr lang="fr-FR" dirty="0">
              <a:cs typeface="Arial" panose="020B0604020202020204" pitchFamily="34" charset="0"/>
            </a:endParaRPr>
          </a:p>
          <a:p>
            <a:pPr marL="72000"/>
            <a:r>
              <a:rPr lang="fr-FR" b="1" dirty="0">
                <a:cs typeface="Arial" panose="020B0604020202020204" pitchFamily="34" charset="0"/>
              </a:rPr>
              <a:t>Mise en situation :</a:t>
            </a:r>
          </a:p>
          <a:p>
            <a:pPr marL="72000"/>
            <a:r>
              <a:rPr lang="fr-FR" dirty="0">
                <a:cs typeface="Arial" panose="020B0604020202020204" pitchFamily="34" charset="0"/>
              </a:rPr>
              <a:t>Afin de déterminer si les menuisiers sont remplaçable par l’intelligence artificielle, vous participez à une expérience ou des questions sont posées à des I.A pour effectuer des analyses et des études de situations en menuiserie</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répondre a des questions en réalisant des recherches avec l’I.A ou les moteurs de recherche.</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Tree>
    <p:extLst>
      <p:ext uri="{BB962C8B-B14F-4D97-AF65-F5344CB8AC3E}">
        <p14:creationId xmlns:p14="http://schemas.microsoft.com/office/powerpoint/2010/main" val="306332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3D6DD5-D05F-4784-8EA3-A58DB35FAEFF}"/>
              </a:ext>
            </a:extLst>
          </p:cNvPr>
          <p:cNvSpPr/>
          <p:nvPr/>
        </p:nvSpPr>
        <p:spPr>
          <a:xfrm>
            <a:off x="142517" y="1371599"/>
            <a:ext cx="14797158" cy="9248281"/>
          </a:xfrm>
          <a:prstGeom prst="rect">
            <a:avLst/>
          </a:prstGeom>
          <a:ln w="57150"/>
        </p:spPr>
        <p:style>
          <a:lnRef idx="2">
            <a:schemeClr val="dk1"/>
          </a:lnRef>
          <a:fillRef idx="1">
            <a:schemeClr val="lt1"/>
          </a:fillRef>
          <a:effectRef idx="0">
            <a:schemeClr val="dk1"/>
          </a:effectRef>
          <a:fontRef idx="minor">
            <a:schemeClr val="dk1"/>
          </a:fontRef>
        </p:style>
        <p:txBody>
          <a:bodyPr numCol="2" rtlCol="0" anchor="ctr"/>
          <a:lstStyle/>
          <a:p>
            <a:pPr marL="144000"/>
            <a:endParaRPr lang="fr-FR" sz="1600" b="1" dirty="0"/>
          </a:p>
          <a:p>
            <a:pPr marL="144000"/>
            <a:endParaRPr lang="fr-FR" b="1" dirty="0"/>
          </a:p>
          <a:p>
            <a:pPr marL="144000"/>
            <a:r>
              <a:rPr lang="fr-FR" b="1" dirty="0" err="1"/>
              <a:t>ChatGPT</a:t>
            </a:r>
            <a:r>
              <a:rPr lang="fr-FR" b="1" dirty="0"/>
              <a:t> (</a:t>
            </a:r>
            <a:r>
              <a:rPr lang="fr-FR" b="1" dirty="0" err="1"/>
              <a:t>OpenIA</a:t>
            </a:r>
            <a:r>
              <a:rPr lang="fr-FR" b="1" dirty="0"/>
              <a:t>):</a:t>
            </a:r>
          </a:p>
          <a:p>
            <a:pPr marL="144000"/>
            <a:endParaRPr lang="fr-FR" dirty="0"/>
          </a:p>
          <a:p>
            <a:pPr marL="144000"/>
            <a:r>
              <a:rPr lang="fr-FR" dirty="0"/>
              <a:t>la menuiserie sera impactée par l’intelligence artificielle (IA), mais plutôt comme un outil d’optimisation que comme un remplacement des artisans. […]</a:t>
            </a:r>
          </a:p>
          <a:p>
            <a:pPr marL="144000"/>
            <a:r>
              <a:rPr lang="fr-FR" b="1" dirty="0"/>
              <a:t>L'IA, un allié plutôt qu’un remplaçant</a:t>
            </a:r>
          </a:p>
          <a:p>
            <a:pPr marL="144000"/>
            <a:r>
              <a:rPr lang="fr-FR" dirty="0"/>
              <a:t>Même avec des avancées, </a:t>
            </a:r>
            <a:r>
              <a:rPr lang="fr-FR" b="1" dirty="0"/>
              <a:t>la sensibilité, la créativité et l’adaptabilité d’un artisan menuisier resteront essentielles</a:t>
            </a:r>
            <a:r>
              <a:rPr lang="fr-FR" dirty="0"/>
              <a:t>. L’IA optimisera la productivité, mais ne remplacera pas le savoir-faire et l’expérience nécessaires pour comprendre et travailler le bois.</a:t>
            </a:r>
          </a:p>
          <a:p>
            <a:pPr marL="144000"/>
            <a:endParaRPr lang="fr-FR" dirty="0"/>
          </a:p>
          <a:p>
            <a:pPr marL="144000"/>
            <a:r>
              <a:rPr lang="fr-FR" b="1" dirty="0" err="1"/>
              <a:t>DeepSeek</a:t>
            </a:r>
            <a:r>
              <a:rPr lang="fr-FR" b="1" dirty="0"/>
              <a:t> (High-Flyer): </a:t>
            </a:r>
          </a:p>
          <a:p>
            <a:pPr marL="144000"/>
            <a:endParaRPr lang="fr-FR" dirty="0"/>
          </a:p>
          <a:p>
            <a:pPr marL="144000"/>
            <a:r>
              <a:rPr lang="fr-FR" dirty="0"/>
              <a:t>La menuiserie restera probablement un domaine où le savoir-faire artisanal et la créativité humaine resteront essentiels. </a:t>
            </a:r>
            <a:r>
              <a:rPr lang="fr-FR" b="1" dirty="0"/>
              <a:t>L'IA sera plutôt un outil complémentaire pour améliorer l'efficacité</a:t>
            </a:r>
            <a:r>
              <a:rPr lang="fr-FR" dirty="0"/>
              <a:t> et la qualité, plutôt qu'un remplacement total des compétences humaines.</a:t>
            </a:r>
          </a:p>
          <a:p>
            <a:pPr marL="144000"/>
            <a:endParaRPr lang="fr-FR" dirty="0"/>
          </a:p>
          <a:p>
            <a:pPr marL="144000"/>
            <a:r>
              <a:rPr lang="fr-FR" b="1" dirty="0" err="1"/>
              <a:t>Copilot</a:t>
            </a:r>
            <a:r>
              <a:rPr lang="fr-FR" b="1" dirty="0"/>
              <a:t> (Windows) : </a:t>
            </a:r>
          </a:p>
          <a:p>
            <a:pPr marL="144000"/>
            <a:endParaRPr lang="fr-FR" dirty="0"/>
          </a:p>
          <a:p>
            <a:pPr marL="144000"/>
            <a:r>
              <a:rPr lang="fr-FR" dirty="0"/>
              <a:t>Oui, l'intelligence artificielle (IA) devrait avoir un impact significatif sur la menuiserie. Voici quelques raisons principales : (en résumé)</a:t>
            </a:r>
          </a:p>
          <a:p>
            <a:pPr marL="144000"/>
            <a:r>
              <a:rPr lang="fr-FR" dirty="0"/>
              <a:t>Optimisation de la conception et de la modélisation</a:t>
            </a:r>
          </a:p>
          <a:p>
            <a:pPr marL="144000"/>
            <a:r>
              <a:rPr lang="fr-FR" dirty="0"/>
              <a:t>Prédiction des pannes et maintenance prédictive</a:t>
            </a:r>
          </a:p>
          <a:p>
            <a:pPr marL="144000"/>
            <a:r>
              <a:rPr lang="fr-FR" dirty="0"/>
              <a:t>Sécurité et ergonomie</a:t>
            </a:r>
          </a:p>
          <a:p>
            <a:pPr marL="144000"/>
            <a:r>
              <a:rPr lang="fr-FR" dirty="0"/>
              <a:t>Automatisation des</a:t>
            </a:r>
          </a:p>
          <a:p>
            <a:pPr marL="144000"/>
            <a:r>
              <a:rPr lang="fr-FR" dirty="0"/>
              <a:t>Gestion des projets et des risques</a:t>
            </a:r>
          </a:p>
          <a:p>
            <a:pPr marL="144000"/>
            <a:endParaRPr lang="fr-FR" dirty="0"/>
          </a:p>
          <a:p>
            <a:pPr marL="144000"/>
            <a:endParaRPr lang="fr-FR" b="1" dirty="0"/>
          </a:p>
          <a:p>
            <a:pPr marL="144000"/>
            <a:endParaRPr lang="fr-FR" b="1" dirty="0"/>
          </a:p>
          <a:p>
            <a:pPr marL="144000"/>
            <a:endParaRPr lang="fr-FR" b="1" dirty="0"/>
          </a:p>
          <a:p>
            <a:pPr marL="144000"/>
            <a:endParaRPr lang="fr-FR" b="1" dirty="0"/>
          </a:p>
          <a:p>
            <a:pPr marL="144000"/>
            <a:r>
              <a:rPr lang="fr-FR" b="1" dirty="0" err="1"/>
              <a:t>MyAI</a:t>
            </a:r>
            <a:r>
              <a:rPr lang="fr-FR" b="1" dirty="0"/>
              <a:t> (</a:t>
            </a:r>
            <a:r>
              <a:rPr lang="fr-FR" b="1" dirty="0" err="1"/>
              <a:t>SnapChat</a:t>
            </a:r>
            <a:r>
              <a:rPr lang="fr-FR" b="1" dirty="0"/>
              <a:t>) : </a:t>
            </a:r>
          </a:p>
          <a:p>
            <a:pPr marL="144000"/>
            <a:endParaRPr lang="fr-FR" dirty="0"/>
          </a:p>
          <a:p>
            <a:pPr marL="144000"/>
            <a:r>
              <a:rPr lang="fr-FR" dirty="0"/>
              <a:t>La menuiserie, comme beaucoup d'autres métiers, pourrait être impactée par l'intelligence artificielle. Par exemple, des outils automatisés pourraient aider à concevoir des meubles plus rapidement ou à optimiser la production. Ça pourrait aussi permettre de personnaliser les designs selon les goûts des clients. Mais d'un autre côté, </a:t>
            </a:r>
            <a:r>
              <a:rPr lang="fr-FR" b="1" dirty="0"/>
              <a:t>il y a toujours un besoin pour le savoir-faire humain</a:t>
            </a:r>
            <a:r>
              <a:rPr lang="fr-FR" dirty="0"/>
              <a:t>, surtout pour des créations uniques ou des réparations délicates. Donc, </a:t>
            </a:r>
            <a:r>
              <a:rPr lang="fr-FR" b="1" dirty="0"/>
              <a:t>je pense que l'IA pourrait compléter le travail </a:t>
            </a:r>
            <a:r>
              <a:rPr lang="fr-FR" dirty="0"/>
              <a:t>des menuisiers plutôt que de le remplacer complètement. </a:t>
            </a:r>
          </a:p>
          <a:p>
            <a:pPr marL="144000"/>
            <a:endParaRPr lang="fr-FR" dirty="0"/>
          </a:p>
          <a:p>
            <a:pPr marL="144000"/>
            <a:r>
              <a:rPr lang="fr-FR" b="1" dirty="0" err="1"/>
              <a:t>Grok</a:t>
            </a:r>
            <a:r>
              <a:rPr lang="fr-FR" b="1" dirty="0"/>
              <a:t> (Elon Musk / X) : </a:t>
            </a:r>
          </a:p>
          <a:p>
            <a:pPr marL="144000"/>
            <a:endParaRPr lang="fr-FR" dirty="0"/>
          </a:p>
          <a:p>
            <a:pPr marL="144000"/>
            <a:r>
              <a:rPr lang="fr-FR" dirty="0"/>
              <a:t>[…] il est important de noter que :</a:t>
            </a:r>
            <a:br>
              <a:rPr lang="fr-FR" dirty="0"/>
            </a:br>
            <a:r>
              <a:rPr lang="fr-FR" dirty="0"/>
              <a:t>- </a:t>
            </a:r>
            <a:r>
              <a:rPr lang="fr-FR" b="1" dirty="0"/>
              <a:t>La menuiserie artisanale, qui valorise le savoir-faire et l'originalité, continuera probablement à exister</a:t>
            </a:r>
            <a:r>
              <a:rPr lang="fr-FR" dirty="0"/>
              <a:t> parallèlement à ces innovations technologiques. L'IA pourrait même augmenter la valeur de ces compétences en permettant aux artisans de se concentrer sur le travail créatif plutôt que sur les tâches répétitives.</a:t>
            </a:r>
          </a:p>
          <a:p>
            <a:pPr marL="144000"/>
            <a:r>
              <a:rPr lang="fr-FR" dirty="0"/>
              <a:t>- Les menuisiers devront s'adapter aux nouvelles technologies, ce qui pourrait nécessiter des formations continues pour rester compétitifs.</a:t>
            </a:r>
            <a:br>
              <a:rPr lang="fr-FR" dirty="0"/>
            </a:br>
            <a:r>
              <a:rPr lang="fr-FR" dirty="0"/>
              <a:t>En résumé, bien que </a:t>
            </a:r>
            <a:r>
              <a:rPr lang="fr-FR" b="1" dirty="0"/>
              <a:t>l'IA ne remplace pas complètement les menuisiers</a:t>
            </a:r>
            <a:r>
              <a:rPr lang="fr-FR" dirty="0"/>
              <a:t>, elle peut transformer profondément les méthodes de travail, les rendant plus efficaces, sûres et créatives.</a:t>
            </a:r>
          </a:p>
          <a:p>
            <a:pPr marL="144000"/>
            <a:endParaRPr lang="fr-FR" sz="16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
        <p:nvSpPr>
          <p:cNvPr id="6" name="Rectangle 5">
            <a:extLst>
              <a:ext uri="{FF2B5EF4-FFF2-40B4-BE49-F238E27FC236}">
                <a16:creationId xmlns:a16="http://schemas.microsoft.com/office/drawing/2014/main" id="{C89B8474-B66E-45DB-9B1E-0E679910E6B5}"/>
              </a:ext>
            </a:extLst>
          </p:cNvPr>
          <p:cNvSpPr/>
          <p:nvPr/>
        </p:nvSpPr>
        <p:spPr>
          <a:xfrm>
            <a:off x="4037183" y="179881"/>
            <a:ext cx="7054150"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Est-ce que la menuiserie sera impactée par l'intelligence artificielle, et pourquoi ?</a:t>
            </a:r>
          </a:p>
        </p:txBody>
      </p:sp>
    </p:spTree>
    <p:extLst>
      <p:ext uri="{BB962C8B-B14F-4D97-AF65-F5344CB8AC3E}">
        <p14:creationId xmlns:p14="http://schemas.microsoft.com/office/powerpoint/2010/main" val="402060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A.I</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E.H</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400059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3/4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02149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600" b="1" dirty="0"/>
              <a:t>Analyse de Plans et Croquis</a:t>
            </a:r>
          </a:p>
          <a:p>
            <a:r>
              <a:rPr lang="fr-FR" sz="1600" dirty="0"/>
              <a:t>📌 </a:t>
            </a:r>
            <a:r>
              <a:rPr lang="fr-FR" sz="1600" i="1" dirty="0"/>
              <a:t>Exercice :</a:t>
            </a:r>
            <a:r>
              <a:rPr lang="fr-FR" sz="1600" dirty="0"/>
              <a:t> On donne aux élèves un croquis incomplet (vue en plan, élévation ou perspective) et ils doivent :</a:t>
            </a:r>
          </a:p>
          <a:p>
            <a:r>
              <a:rPr lang="fr-FR" sz="1600" dirty="0"/>
              <a:t>Compléter les vues manquantes.</a:t>
            </a:r>
          </a:p>
          <a:p>
            <a:endParaRPr lang="fr-FR" sz="1600" dirty="0"/>
          </a:p>
          <a:p>
            <a:r>
              <a:rPr lang="fr-FR" sz="1600" b="1" dirty="0"/>
              <a:t>Étude de Cas Matérielle</a:t>
            </a:r>
          </a:p>
          <a:p>
            <a:r>
              <a:rPr lang="fr-FR" sz="1600" dirty="0"/>
              <a:t>📌 </a:t>
            </a:r>
            <a:r>
              <a:rPr lang="fr-FR" sz="1600" i="1" dirty="0"/>
              <a:t>Exercice :</a:t>
            </a:r>
            <a:r>
              <a:rPr lang="fr-FR" sz="1600" dirty="0"/>
              <a:t> Observer un morceau de bois réel (ou une photo) et répondre :</a:t>
            </a:r>
          </a:p>
          <a:p>
            <a:r>
              <a:rPr lang="fr-FR" sz="1600" dirty="0"/>
              <a:t>Quel serait son usage optimal en menuiserie ?</a:t>
            </a:r>
          </a:p>
          <a:p>
            <a:endParaRPr lang="fr-FR" sz="1600" dirty="0"/>
          </a:p>
          <a:p>
            <a:r>
              <a:rPr lang="fr-FR" sz="1600" b="1" dirty="0"/>
              <a:t>Recherche de Solutions d’Assemblage</a:t>
            </a:r>
          </a:p>
          <a:p>
            <a:r>
              <a:rPr lang="fr-FR" sz="1600" dirty="0"/>
              <a:t>📌 </a:t>
            </a:r>
            <a:r>
              <a:rPr lang="fr-FR" sz="1600" i="1" dirty="0"/>
              <a:t>Exercice :</a:t>
            </a:r>
            <a:r>
              <a:rPr lang="fr-FR" sz="1600" dirty="0"/>
              <a:t> Pour un meuble donné (ex. une étagère murale ou un tiroir), demander :</a:t>
            </a:r>
          </a:p>
          <a:p>
            <a:r>
              <a:rPr lang="fr-FR" sz="1600" dirty="0"/>
              <a:t>Quelles sont les différentes façons de réaliser l’assemblage ?</a:t>
            </a:r>
          </a:p>
          <a:p>
            <a:r>
              <a:rPr lang="fr-FR" sz="1600" dirty="0"/>
              <a:t>Quels sont les avantages et inconvénients de chaque méthode ?</a:t>
            </a:r>
          </a:p>
          <a:p>
            <a:r>
              <a:rPr lang="fr-FR" sz="1600" dirty="0"/>
              <a:t>Quel choix ferait-il et pourquoi ?</a:t>
            </a:r>
          </a:p>
          <a:p>
            <a:endParaRPr lang="fr-FR" sz="1600" dirty="0"/>
          </a:p>
          <a:p>
            <a:r>
              <a:rPr lang="fr-FR" sz="1600" b="1" dirty="0"/>
              <a:t>Recherches Historiques et Techniques</a:t>
            </a:r>
          </a:p>
          <a:p>
            <a:r>
              <a:rPr lang="fr-FR" sz="1600" dirty="0"/>
              <a:t>📌 </a:t>
            </a:r>
            <a:r>
              <a:rPr lang="fr-FR" sz="1600" i="1" dirty="0"/>
              <a:t>Exercice :</a:t>
            </a:r>
            <a:r>
              <a:rPr lang="fr-FR" sz="1600" dirty="0"/>
              <a:t> Proposer une recherche sur des techniques traditionnelles (ex. tenon-mortaise japonais, menuiserie sans vis ni colle, mobilier régional).</a:t>
            </a:r>
          </a:p>
          <a:p>
            <a:r>
              <a:rPr lang="fr-FR" sz="1600" dirty="0"/>
              <a:t>D’où vient cette technique ?</a:t>
            </a:r>
          </a:p>
          <a:p>
            <a:r>
              <a:rPr lang="fr-FR" sz="1600" dirty="0"/>
              <a:t>Pourquoi était-elle utilisée ?</a:t>
            </a:r>
          </a:p>
          <a:p>
            <a:r>
              <a:rPr lang="fr-FR" sz="1600" dirty="0"/>
              <a:t>Est-elle encore pertinente aujourd’hui ?</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b="1" dirty="0"/>
              <a:t>Problèmes de calcul et de mesure</a:t>
            </a:r>
          </a:p>
          <a:p>
            <a:r>
              <a:rPr lang="fr-FR" b="1" dirty="0"/>
              <a:t>Exercice</a:t>
            </a:r>
            <a:r>
              <a:rPr lang="fr-FR" dirty="0"/>
              <a:t> : Proposer des problèmes de calcul liés à la menuiserie, comme la conversion d'unités (pouces en centimètres), le calcul de la quantité de bois nécessaire pour un projet, ou l'estimation des pertes de matériau.</a:t>
            </a:r>
          </a:p>
          <a:p>
            <a:endParaRPr lang="fr-FR" dirty="0"/>
          </a:p>
          <a:p>
            <a:r>
              <a:rPr lang="fr-FR" b="1" dirty="0"/>
              <a:t>Réflexion sur l'ergonomie et la conception</a:t>
            </a:r>
          </a:p>
          <a:p>
            <a:r>
              <a:rPr lang="fr-FR" b="1" dirty="0"/>
              <a:t>Exercice</a:t>
            </a:r>
            <a:r>
              <a:rPr lang="fr-FR" dirty="0"/>
              <a:t> : Demander aux élèves de concevoir un plan de travail ou un établi en tenant compte de l'ergonomie et de l'efficacité des mouvements.</a:t>
            </a:r>
          </a:p>
          <a:p>
            <a:endParaRPr lang="fr-FR" dirty="0"/>
          </a:p>
          <a:p>
            <a:r>
              <a:rPr lang="fr-FR" b="1" dirty="0"/>
              <a:t>Identifier les outils de menuiserie</a:t>
            </a:r>
            <a:endParaRPr lang="fr-FR" dirty="0"/>
          </a:p>
          <a:p>
            <a:r>
              <a:rPr lang="fr-FR" b="1" dirty="0"/>
              <a:t>Description</a:t>
            </a:r>
            <a:r>
              <a:rPr lang="fr-FR" dirty="0"/>
              <a:t>: Proposez une liste d'outils de base (scie, rabot, ciseau à bois, etc.) et demandez aux élèves de décrire leur fonction et leur utilisation spécifique.</a:t>
            </a:r>
          </a:p>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4/4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279909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60955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variations dimensionnelles du bois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78445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r>
              <a:rPr lang="fr-FR" sz="1600" dirty="0">
                <a:cs typeface="Arial" panose="020B0604020202020204" pitchFamily="34" charset="0"/>
              </a:rPr>
              <a:t>La variation dimensionnelle du bois, due principalement aux changements d'humidité et de température, peut causer plusieurs problèmes en menuiserie.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a:p>
            <a:pPr marL="72000"/>
            <a:r>
              <a:rPr lang="fr-FR" sz="1600" b="1" dirty="0">
                <a:cs typeface="Arial" panose="020B0604020202020204" pitchFamily="34" charset="0"/>
              </a:rPr>
              <a:t>Déformation du parquet </a:t>
            </a:r>
          </a:p>
          <a:p>
            <a:pPr marL="72000"/>
            <a:endParaRPr lang="fr-FR" sz="1600" b="1" dirty="0">
              <a:cs typeface="Arial" panose="020B0604020202020204" pitchFamily="34" charset="0"/>
            </a:endParaRPr>
          </a:p>
          <a:p>
            <a:pPr marL="72000"/>
            <a:r>
              <a:rPr lang="fr-FR" sz="1600" dirty="0">
                <a:cs typeface="Arial" panose="020B0604020202020204" pitchFamily="34" charset="0"/>
              </a:rPr>
              <a:t>Lorsque le bois absorbe l'humidité, il gonfle, et lorsqu'il sèche, il rétrécit. Cela peut entraîner des déformations telles que le gauchissement, le bombement ou le retrait des planches de parquet, créant des espaces disgracieux ou des surfaces irrégulières. Par exemple, dans une pièce humide comme une salle de bain, le parquet peut se soulever si le bois n'a pas été correctement acclimaté ou traité.</a:t>
            </a:r>
          </a:p>
          <a:p>
            <a:pPr marL="72000"/>
            <a:endParaRPr lang="fr-FR" sz="1600" dirty="0">
              <a:cs typeface="Arial" panose="020B0604020202020204" pitchFamily="34" charset="0"/>
            </a:endParaRPr>
          </a:p>
          <a:p>
            <a:pPr marL="72000"/>
            <a:r>
              <a:rPr lang="fr-FR" sz="1600" b="1" dirty="0">
                <a:cs typeface="Arial" panose="020B0604020202020204" pitchFamily="34" charset="0"/>
              </a:rPr>
              <a:t>Éclatement des panneaux dans un cadre</a:t>
            </a:r>
          </a:p>
          <a:p>
            <a:pPr marL="72000"/>
            <a:endParaRPr lang="fr-FR" sz="1600" dirty="0">
              <a:cs typeface="Arial" panose="020B0604020202020204" pitchFamily="34" charset="0"/>
            </a:endParaRPr>
          </a:p>
          <a:p>
            <a:pPr marL="72000"/>
            <a:r>
              <a:rPr lang="fr-FR" sz="1600" dirty="0">
                <a:cs typeface="Arial" panose="020B0604020202020204" pitchFamily="34" charset="0"/>
              </a:rPr>
              <a:t>Les panneaux de bois insérés dans des cadres rigides peuvent se dilater sous l'effet de l'humidité. Si le cadre ne permet pas cette expansion, le panneau peut se fissurer ou éclater. Par exemple, une porte en bois massif avec un panneau central peut se fissurer si le cadre est trop serré et ne laisse pas de jeu pour l'expansion naturelle du bois.</a:t>
            </a:r>
          </a:p>
          <a:p>
            <a:pPr marL="72000"/>
            <a:endParaRPr lang="fr-FR" sz="14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r>
              <a:rPr lang="fr-FR" sz="1400" b="1" dirty="0">
                <a:cs typeface="Arial" panose="020B0604020202020204" pitchFamily="34" charset="0"/>
              </a:rPr>
              <a:t>Décollement des joints</a:t>
            </a:r>
          </a:p>
          <a:p>
            <a:pPr marL="72000"/>
            <a:endParaRPr lang="fr-FR" sz="1400" b="1" dirty="0">
              <a:cs typeface="Arial" panose="020B0604020202020204" pitchFamily="34" charset="0"/>
            </a:endParaRPr>
          </a:p>
          <a:p>
            <a:pPr marL="72000"/>
            <a:r>
              <a:rPr lang="fr-FR" sz="1400" dirty="0">
                <a:cs typeface="Arial" panose="020B0604020202020204" pitchFamily="34" charset="0"/>
              </a:rPr>
              <a:t>Les variations dimensionnelles du bois peuvent affaiblir les joints collés, en particulier dans les assemblages complexes comme les tenons et mortaises. Par exemple, une chaise en bois dont les joints ont été collés sans tenir compte de l'expansion du bois peut se desserrer avec le temps.</a:t>
            </a:r>
          </a:p>
          <a:p>
            <a:pPr marL="72000"/>
            <a:endParaRPr lang="fr-FR" sz="1400" dirty="0">
              <a:cs typeface="Arial" panose="020B0604020202020204" pitchFamily="34" charset="0"/>
            </a:endParaRPr>
          </a:p>
          <a:p>
            <a:pPr marL="72000"/>
            <a:r>
              <a:rPr lang="fr-FR" sz="1400" b="1" dirty="0">
                <a:cs typeface="Arial" panose="020B0604020202020204" pitchFamily="34" charset="0"/>
              </a:rPr>
              <a:t>Problèmes de finition</a:t>
            </a:r>
          </a:p>
          <a:p>
            <a:pPr marL="72000"/>
            <a:endParaRPr lang="fr-FR" sz="1400" b="1" dirty="0">
              <a:cs typeface="Arial" panose="020B0604020202020204" pitchFamily="34" charset="0"/>
            </a:endParaRPr>
          </a:p>
          <a:p>
            <a:pPr marL="72000"/>
            <a:r>
              <a:rPr lang="fr-FR" sz="1400" dirty="0">
                <a:cs typeface="Arial" panose="020B0604020202020204" pitchFamily="34" charset="0"/>
              </a:rPr>
              <a:t>Les peintures et vernis appliqués sur le bois peuvent craqueler ou s'écailler si le bois se dilate ou se contracte de manière importante. Par exemple, une étagère en bois peint peut montrer des fissures dans la peinture si le bois gonfle et rétrécit fréquemment.</a:t>
            </a:r>
          </a:p>
          <a:p>
            <a:pPr marL="72000"/>
            <a:endParaRPr lang="fr-FR" sz="1400" b="1" dirty="0">
              <a:cs typeface="Arial" panose="020B0604020202020204" pitchFamily="34" charset="0"/>
            </a:endParaRPr>
          </a:p>
          <a:p>
            <a:pPr marL="72000"/>
            <a:r>
              <a:rPr lang="fr-FR" sz="1400" b="1" dirty="0">
                <a:cs typeface="Arial" panose="020B0604020202020204" pitchFamily="34" charset="0"/>
              </a:rPr>
              <a:t>Décollement des placages</a:t>
            </a:r>
          </a:p>
          <a:p>
            <a:pPr marL="72000"/>
            <a:endParaRPr lang="fr-FR" sz="1400" dirty="0">
              <a:cs typeface="Arial" panose="020B0604020202020204" pitchFamily="34" charset="0"/>
            </a:endParaRPr>
          </a:p>
          <a:p>
            <a:pPr marL="72000"/>
            <a:r>
              <a:rPr lang="fr-FR" sz="1400" dirty="0">
                <a:cs typeface="Arial" panose="020B0604020202020204" pitchFamily="34" charset="0"/>
              </a:rPr>
              <a:t>Les variations d'humidité peuvent entraîner le décollement des placages sur les meubles en bois stratifié. Par exemple, une commode en bois plaqué peut voir ses fines couches de bois se décoller avec le temps, surtout dans des environnements à forte variation d'humidité comme les salles de bain.</a:t>
            </a:r>
          </a:p>
          <a:p>
            <a:pPr marL="72000"/>
            <a:endParaRPr lang="fr-FR" sz="14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variations dimensionnelles du bois</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pic>
        <p:nvPicPr>
          <p:cNvPr id="4" name="Picture 3">
            <a:extLst>
              <a:ext uri="{FF2B5EF4-FFF2-40B4-BE49-F238E27FC236}">
                <a16:creationId xmlns:a16="http://schemas.microsoft.com/office/drawing/2014/main" id="{327EE054-A20D-4BD6-BC55-661FD9CF2183}"/>
              </a:ext>
            </a:extLst>
          </p:cNvPr>
          <p:cNvPicPr>
            <a:picLocks noChangeAspect="1"/>
          </p:cNvPicPr>
          <p:nvPr/>
        </p:nvPicPr>
        <p:blipFill>
          <a:blip r:embed="rId2">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223623" y="1713178"/>
            <a:ext cx="4237309" cy="2537089"/>
          </a:xfrm>
          <a:prstGeom prst="rect">
            <a:avLst/>
          </a:prstGeom>
        </p:spPr>
      </p:pic>
      <p:pic>
        <p:nvPicPr>
          <p:cNvPr id="6" name="Picture 5">
            <a:extLst>
              <a:ext uri="{FF2B5EF4-FFF2-40B4-BE49-F238E27FC236}">
                <a16:creationId xmlns:a16="http://schemas.microsoft.com/office/drawing/2014/main" id="{46279759-C1B1-49D6-90D7-F99408AF97A8}"/>
              </a:ext>
            </a:extLst>
          </p:cNvPr>
          <p:cNvPicPr>
            <a:picLocks noChangeAspect="1"/>
          </p:cNvPicPr>
          <p:nvPr/>
        </p:nvPicPr>
        <p:blipFill>
          <a:blip r:embed="rId4" cstate="print">
            <a:grayscl/>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7796742" y="1907173"/>
            <a:ext cx="3117788" cy="4158350"/>
          </a:xfrm>
          <a:prstGeom prst="rect">
            <a:avLst/>
          </a:prstGeom>
        </p:spPr>
      </p:pic>
    </p:spTree>
    <p:extLst>
      <p:ext uri="{BB962C8B-B14F-4D97-AF65-F5344CB8AC3E}">
        <p14:creationId xmlns:p14="http://schemas.microsoft.com/office/powerpoint/2010/main" val="236567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vocabulaire fenêtres et volets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t>Dans une menuiserie spécialisée, commande est passée pour une fenêtre sur mesure destinée à la rénovation d’une maison ancienne. Il exprime son souhait d’allier performance énergétique et esthétique traditionnelle, en optant pour un double vitrage haut de gamme et un design qui s’intègre parfaitement au caractère patrimonial de son logement.</a:t>
            </a:r>
          </a:p>
          <a:p>
            <a:pPr marL="72000"/>
            <a:endParaRPr lang="fr-FR" sz="1600" dirty="0"/>
          </a:p>
          <a:p>
            <a:pPr marL="72000"/>
            <a:r>
              <a:rPr lang="fr-FR" sz="1600" dirty="0"/>
              <a:t>Le menuisier, conscient des enjeux techniques et esthétiques, écoute attentivement les besoins du client tout en prenant en compte les contraintes spécifiques du bâtiment, telles que les dimensions de l’ouverture, l’exposition aux intempéries et les normes d’isolation thermique et acoustique en vigueur.</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a:t>
            </a:r>
          </a:p>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des fenêtres</a:t>
            </a:r>
          </a:p>
        </p:txBody>
      </p:sp>
    </p:spTree>
    <p:extLst>
      <p:ext uri="{BB962C8B-B14F-4D97-AF65-F5344CB8AC3E}">
        <p14:creationId xmlns:p14="http://schemas.microsoft.com/office/powerpoint/2010/main" val="428562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cs typeface="Arial" panose="020B0604020202020204" pitchFamily="34" charset="0"/>
              </a:rPr>
              <a:t>Battant : </a:t>
            </a:r>
            <a:r>
              <a:rPr lang="fr-FR" sz="1600" dirty="0">
                <a:cs typeface="Arial" panose="020B0604020202020204" pitchFamily="34" charset="0"/>
              </a:rPr>
              <a:t>Partie mobile de la fenêtre, porte, coulissant, appelée plus souvent ouvrant ou vantail (pluriel : </a:t>
            </a:r>
            <a:r>
              <a:rPr lang="fr-FR" sz="1600" b="1" dirty="0">
                <a:cs typeface="Arial" panose="020B0604020202020204" pitchFamily="34" charset="0"/>
              </a:rPr>
              <a:t>vantaux</a:t>
            </a:r>
            <a:r>
              <a:rPr lang="fr-FR" sz="1600" dirty="0">
                <a:cs typeface="Arial" panose="020B0604020202020204" pitchFamily="34" charset="0"/>
              </a:rPr>
              <a:t>)</a:t>
            </a:r>
          </a:p>
          <a:p>
            <a:pPr marL="72000"/>
            <a:endParaRPr lang="fr-FR" sz="1600" dirty="0">
              <a:cs typeface="Arial" panose="020B0604020202020204" pitchFamily="34" charset="0"/>
            </a:endParaRPr>
          </a:p>
          <a:p>
            <a:pPr marL="72000"/>
            <a:r>
              <a:rPr lang="fr-FR" sz="1600" b="1" dirty="0">
                <a:cs typeface="Arial" panose="020B0604020202020204" pitchFamily="34" charset="0"/>
              </a:rPr>
              <a:t>Béquille : Poignée </a:t>
            </a:r>
            <a:r>
              <a:rPr lang="fr-FR" sz="1600" dirty="0">
                <a:cs typeface="Arial" panose="020B0604020202020204" pitchFamily="34" charset="0"/>
              </a:rPr>
              <a:t>permettant la saisie et l’ouverture d’une porte fenêtre</a:t>
            </a:r>
          </a:p>
          <a:p>
            <a:pPr marL="72000"/>
            <a:endParaRPr lang="fr-FR" sz="1600" dirty="0">
              <a:cs typeface="Arial" panose="020B0604020202020204" pitchFamily="34" charset="0"/>
            </a:endParaRPr>
          </a:p>
          <a:p>
            <a:pPr marL="72000"/>
            <a:r>
              <a:rPr lang="fr-FR" sz="1600" b="1" dirty="0">
                <a:cs typeface="Arial" panose="020B0604020202020204" pitchFamily="34" charset="0"/>
              </a:rPr>
              <a:t>Châssis : </a:t>
            </a:r>
            <a:r>
              <a:rPr lang="fr-FR" sz="1600" dirty="0">
                <a:cs typeface="Arial" panose="020B0604020202020204" pitchFamily="34" charset="0"/>
              </a:rPr>
              <a:t>Terme couramment utilisé en synonyme d’un ensemble composant la menuiserie.</a:t>
            </a:r>
          </a:p>
          <a:p>
            <a:pPr marL="72000"/>
            <a:endParaRPr lang="fr-FR" sz="1600" dirty="0">
              <a:cs typeface="Arial" panose="020B0604020202020204" pitchFamily="34" charset="0"/>
            </a:endParaRPr>
          </a:p>
          <a:p>
            <a:pPr marL="72000"/>
            <a:r>
              <a:rPr lang="fr-FR" sz="1600" b="1" dirty="0">
                <a:cs typeface="Arial" panose="020B0604020202020204" pitchFamily="34" charset="0"/>
              </a:rPr>
              <a:t>Chicane : </a:t>
            </a:r>
            <a:r>
              <a:rPr lang="fr-FR" sz="1600" dirty="0">
                <a:cs typeface="Arial" panose="020B0604020202020204" pitchFamily="34" charset="0"/>
              </a:rPr>
              <a:t>Jonction entre deux vantaux d’une baie coulissante.</a:t>
            </a:r>
          </a:p>
          <a:p>
            <a:pPr marL="72000"/>
            <a:endParaRPr lang="fr-FR" sz="1600" dirty="0">
              <a:cs typeface="Arial" panose="020B0604020202020204" pitchFamily="34" charset="0"/>
            </a:endParaRPr>
          </a:p>
          <a:p>
            <a:pPr marL="72000"/>
            <a:r>
              <a:rPr lang="fr-FR" sz="1600" b="1" dirty="0">
                <a:cs typeface="Arial" panose="020B0604020202020204" pitchFamily="34" charset="0"/>
              </a:rPr>
              <a:t>Couvre-joint : </a:t>
            </a:r>
            <a:r>
              <a:rPr lang="fr-FR" sz="1600" dirty="0">
                <a:cs typeface="Arial" panose="020B0604020202020204" pitchFamily="34" charset="0"/>
              </a:rPr>
              <a:t>Baguette de finition en périphérie (généralement intérieure) d’une fenêtre, qui permet de recouvrir la liaison entre le dormant et le murs.</a:t>
            </a:r>
          </a:p>
          <a:p>
            <a:pPr marL="72000"/>
            <a:endParaRPr lang="fr-FR" sz="1600" dirty="0">
              <a:cs typeface="Arial" panose="020B0604020202020204" pitchFamily="34" charset="0"/>
            </a:endParaRPr>
          </a:p>
          <a:p>
            <a:pPr marL="72000"/>
            <a:r>
              <a:rPr lang="fr-FR" sz="1600" b="1" dirty="0">
                <a:cs typeface="Arial" panose="020B0604020202020204" pitchFamily="34" charset="0"/>
              </a:rPr>
              <a:t>Dormant : </a:t>
            </a:r>
            <a:r>
              <a:rPr lang="fr-FR" sz="1600" dirty="0">
                <a:cs typeface="Arial" panose="020B0604020202020204" pitchFamily="34" charset="0"/>
              </a:rPr>
              <a:t>Partie fixe en bois ou en métal formant l’encadrement d’une porte, d’une fenêtre. Il s’agit de la partie fixée dans la maçonnerie.</a:t>
            </a:r>
          </a:p>
          <a:p>
            <a:pPr marL="72000"/>
            <a:endParaRPr lang="fr-FR" sz="1600" dirty="0">
              <a:cs typeface="Arial" panose="020B0604020202020204" pitchFamily="34" charset="0"/>
            </a:endParaRPr>
          </a:p>
          <a:p>
            <a:pPr marL="72000"/>
            <a:r>
              <a:rPr lang="fr-FR" sz="1600" b="1" dirty="0">
                <a:cs typeface="Arial" panose="020B0604020202020204" pitchFamily="34" charset="0"/>
              </a:rPr>
              <a:t>Parclose : </a:t>
            </a:r>
            <a:r>
              <a:rPr lang="fr-FR" sz="1600" dirty="0">
                <a:cs typeface="Arial" panose="020B0604020202020204" pitchFamily="34" charset="0"/>
              </a:rPr>
              <a:t>Profil assurant le maintien du vitrage.</a:t>
            </a:r>
          </a:p>
          <a:p>
            <a:pPr marL="72000"/>
            <a:endParaRPr lang="fr-FR" sz="1600" dirty="0">
              <a:cs typeface="Arial" panose="020B0604020202020204" pitchFamily="34" charset="0"/>
            </a:endParaRPr>
          </a:p>
          <a:p>
            <a:pPr marL="72000"/>
            <a:endParaRPr lang="fr-FR" sz="14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400" b="1" dirty="0">
              <a:cs typeface="Arial" panose="020B0604020202020204" pitchFamily="34" charset="0"/>
            </a:endParaRPr>
          </a:p>
          <a:p>
            <a:pPr marL="72000"/>
            <a:endParaRPr lang="fr-FR" sz="1400" b="1" dirty="0">
              <a:cs typeface="Arial" panose="020B0604020202020204" pitchFamily="34" charset="0"/>
            </a:endParaRPr>
          </a:p>
          <a:p>
            <a:pPr marL="72000"/>
            <a:r>
              <a:rPr lang="fr-FR" sz="1400" b="1" dirty="0">
                <a:cs typeface="Arial" panose="020B0604020202020204" pitchFamily="34" charset="0"/>
              </a:rPr>
              <a:t>Huisserie : </a:t>
            </a:r>
            <a:r>
              <a:rPr lang="fr-FR" sz="1400" dirty="0">
                <a:cs typeface="Arial" panose="020B0604020202020204" pitchFamily="34" charset="0"/>
              </a:rPr>
              <a:t>Partie fixe en bois ou en métal formant l’encadrement d’une porte, d’une fenêtre</a:t>
            </a:r>
            <a:r>
              <a:rPr lang="fr-FR" sz="1400" b="1" dirty="0">
                <a:cs typeface="Arial" panose="020B0604020202020204" pitchFamily="34" charset="0"/>
              </a:rPr>
              <a:t>.</a:t>
            </a:r>
          </a:p>
          <a:p>
            <a:pPr marL="72000"/>
            <a:endParaRPr lang="fr-FR" sz="1400" b="1" dirty="0">
              <a:cs typeface="Arial" panose="020B0604020202020204" pitchFamily="34" charset="0"/>
            </a:endParaRPr>
          </a:p>
          <a:p>
            <a:pPr marL="72000"/>
            <a:r>
              <a:rPr lang="fr-FR" sz="1400" b="1" dirty="0">
                <a:cs typeface="Arial" panose="020B0604020202020204" pitchFamily="34" charset="0"/>
              </a:rPr>
              <a:t>Meneau : </a:t>
            </a:r>
            <a:r>
              <a:rPr lang="fr-FR" sz="1400" dirty="0">
                <a:cs typeface="Arial" panose="020B0604020202020204" pitchFamily="34" charset="0"/>
              </a:rPr>
              <a:t>Montant (vertical) intermédiaire divisant une baie.</a:t>
            </a:r>
          </a:p>
          <a:p>
            <a:pPr marL="72000"/>
            <a:endParaRPr lang="fr-FR" sz="1400" b="1" dirty="0">
              <a:cs typeface="Arial" panose="020B0604020202020204" pitchFamily="34" charset="0"/>
            </a:endParaRPr>
          </a:p>
          <a:p>
            <a:pPr marL="72000"/>
            <a:r>
              <a:rPr lang="fr-FR" sz="1400" b="1" dirty="0">
                <a:cs typeface="Arial" panose="020B0604020202020204" pitchFamily="34" charset="0"/>
              </a:rPr>
              <a:t>Montant : </a:t>
            </a:r>
            <a:r>
              <a:rPr lang="fr-FR" sz="1400" dirty="0">
                <a:cs typeface="Arial" panose="020B0604020202020204" pitchFamily="34" charset="0"/>
              </a:rPr>
              <a:t>Partie verticale de dormant ou battant.</a:t>
            </a:r>
          </a:p>
          <a:p>
            <a:pPr marL="72000"/>
            <a:endParaRPr lang="fr-FR" sz="1400" b="1" dirty="0">
              <a:cs typeface="Arial" panose="020B0604020202020204" pitchFamily="34" charset="0"/>
            </a:endParaRPr>
          </a:p>
          <a:p>
            <a:pPr marL="72000"/>
            <a:r>
              <a:rPr lang="fr-FR" sz="1400" b="1" dirty="0">
                <a:cs typeface="Arial" panose="020B0604020202020204" pitchFamily="34" charset="0"/>
              </a:rPr>
              <a:t>Paumelle : </a:t>
            </a:r>
            <a:r>
              <a:rPr lang="fr-FR" sz="1400" dirty="0">
                <a:cs typeface="Arial" panose="020B0604020202020204" pitchFamily="34" charset="0"/>
              </a:rPr>
              <a:t>Organe qui assure la fixation du battant sur le dormant en permettant la rotation du battant.</a:t>
            </a:r>
          </a:p>
          <a:p>
            <a:pPr marL="72000"/>
            <a:endParaRPr lang="fr-FR" sz="1400" b="1"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des fenêtres </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pic>
        <p:nvPicPr>
          <p:cNvPr id="1026" name="Picture 2" descr="https://guidemenuiserie.fr/wp-content/uploads/vocabulaire-termes-fenetres-menuiseries.jpg">
            <a:extLst>
              <a:ext uri="{FF2B5EF4-FFF2-40B4-BE49-F238E27FC236}">
                <a16:creationId xmlns:a16="http://schemas.microsoft.com/office/drawing/2014/main" id="{D3461D31-87B5-4E82-8053-216A028A8BE5}"/>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216399" y="395022"/>
            <a:ext cx="6686550" cy="5191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9F7D0C1-F2FE-4410-89CC-9D1F773204A7}"/>
              </a:ext>
            </a:extLst>
          </p:cNvPr>
          <p:cNvPicPr>
            <a:picLocks noChangeAspect="1"/>
          </p:cNvPicPr>
          <p:nvPr/>
        </p:nvPicPr>
        <p:blipFill>
          <a:blip r:embed="rId4"/>
          <a:stretch>
            <a:fillRect/>
          </a:stretch>
        </p:blipFill>
        <p:spPr>
          <a:xfrm>
            <a:off x="4611275" y="6316827"/>
            <a:ext cx="5896798" cy="3572374"/>
          </a:xfrm>
          <a:prstGeom prst="rect">
            <a:avLst/>
          </a:prstGeom>
        </p:spPr>
      </p:pic>
    </p:spTree>
    <p:extLst>
      <p:ext uri="{BB962C8B-B14F-4D97-AF65-F5344CB8AC3E}">
        <p14:creationId xmlns:p14="http://schemas.microsoft.com/office/powerpoint/2010/main" val="356513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42517" y="179881"/>
            <a:ext cx="1093727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pic>
        <p:nvPicPr>
          <p:cNvPr id="1026" name="Picture 2" descr="https://www.arcadesetbaies.com/web/image/2804-9d2741cf/Lexique%20du%20vitrage%20d%27une%20fenetre%20par%20Aracdes%20et%20Baies.jpg">
            <a:extLst>
              <a:ext uri="{FF2B5EF4-FFF2-40B4-BE49-F238E27FC236}">
                <a16:creationId xmlns:a16="http://schemas.microsoft.com/office/drawing/2014/main" id="{C1646129-5C80-4660-909A-10B725D1135A}"/>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05761" y="6005264"/>
            <a:ext cx="8023060" cy="45115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www.torbel.fr/img/cms/actualites/choix-cremones/Capture%20d%E2%80%99e%CC%81cran%202023-05-03%20a%CC%80%2019-52-12.png">
            <a:extLst>
              <a:ext uri="{FF2B5EF4-FFF2-40B4-BE49-F238E27FC236}">
                <a16:creationId xmlns:a16="http://schemas.microsoft.com/office/drawing/2014/main" id="{54F29A66-0B7B-4CAE-AB67-88272AA5B32D}"/>
              </a:ext>
            </a:extLst>
          </p:cNvPr>
          <p:cNvPicPr>
            <a:picLocks noChangeAspect="1" noChangeArrowheads="1"/>
          </p:cNvPicPr>
          <p:nvPr/>
        </p:nvPicPr>
        <p:blipFill>
          <a:blip r:embed="rId4">
            <a:grayscl/>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481116" y="713395"/>
            <a:ext cx="8435293" cy="552100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400" b="1" dirty="0">
                <a:cs typeface="Arial" panose="020B0604020202020204" pitchFamily="34" charset="0"/>
              </a:rPr>
              <a:t>Crémone : </a:t>
            </a:r>
            <a:r>
              <a:rPr lang="fr-FR" sz="1400" dirty="0">
                <a:cs typeface="Arial" panose="020B0604020202020204" pitchFamily="34" charset="0"/>
              </a:rPr>
              <a:t>Dispositif de verrouillage multiple par action d’une poignée unique</a:t>
            </a:r>
          </a:p>
          <a:p>
            <a:pPr marL="72000"/>
            <a:endParaRPr lang="fr-FR" sz="1400" dirty="0">
              <a:cs typeface="Arial" panose="020B0604020202020204" pitchFamily="34" charset="0"/>
            </a:endParaRPr>
          </a:p>
          <a:p>
            <a:pPr marL="72000"/>
            <a:r>
              <a:rPr lang="fr-FR" sz="1400" b="1" dirty="0">
                <a:cs typeface="Arial" panose="020B0604020202020204" pitchFamily="34" charset="0"/>
              </a:rPr>
              <a:t>Gâche : </a:t>
            </a:r>
            <a:r>
              <a:rPr lang="fr-FR" sz="1400" dirty="0">
                <a:cs typeface="Arial" panose="020B0604020202020204" pitchFamily="34" charset="0"/>
              </a:rPr>
              <a:t>Pièce métallique fixée sur un dormant dans laquelle s’engage un organe de verrouillage (tringle, galet, pêne…).</a:t>
            </a:r>
          </a:p>
          <a:p>
            <a:pPr marL="72000"/>
            <a:endParaRPr lang="fr-FR" sz="1400" dirty="0">
              <a:cs typeface="Arial" panose="020B0604020202020204" pitchFamily="34" charset="0"/>
            </a:endParaRPr>
          </a:p>
          <a:p>
            <a:pPr marL="72000"/>
            <a:r>
              <a:rPr lang="fr-FR" sz="1400" b="1" dirty="0">
                <a:cs typeface="Arial" panose="020B0604020202020204" pitchFamily="34" charset="0"/>
              </a:rPr>
              <a:t>Parclose : </a:t>
            </a:r>
            <a:r>
              <a:rPr lang="fr-FR" sz="1400" dirty="0">
                <a:cs typeface="Arial" panose="020B0604020202020204" pitchFamily="34" charset="0"/>
              </a:rPr>
              <a:t>Profil assurant le maintien du vitrage.</a:t>
            </a:r>
          </a:p>
          <a:p>
            <a:pPr marL="72000"/>
            <a:endParaRPr lang="fr-FR" sz="1400" dirty="0">
              <a:cs typeface="Arial" panose="020B0604020202020204" pitchFamily="34" charset="0"/>
            </a:endParaRPr>
          </a:p>
          <a:p>
            <a:pPr marL="72000"/>
            <a:r>
              <a:rPr lang="fr-FR" sz="1400" b="1" dirty="0">
                <a:cs typeface="Arial" panose="020B0604020202020204" pitchFamily="34" charset="0"/>
              </a:rPr>
              <a:t>Jet d’eau : </a:t>
            </a:r>
            <a:r>
              <a:rPr lang="fr-FR" sz="1400" dirty="0">
                <a:cs typeface="Arial" panose="020B0604020202020204" pitchFamily="34" charset="0"/>
              </a:rPr>
              <a:t>Profil rapporté au bas des vantaux pour rejeter les eaux de ruissellement vers l’extérieur.</a:t>
            </a: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des fenêtres </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49053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volets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539889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42517" y="179881"/>
            <a:ext cx="1093727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400" b="1" dirty="0">
              <a:cs typeface="Arial" panose="020B0604020202020204" pitchFamily="34" charset="0"/>
            </a:endParaRPr>
          </a:p>
          <a:p>
            <a:pPr marL="72000"/>
            <a:endParaRPr lang="fr-FR" sz="1400" b="1" dirty="0">
              <a:cs typeface="Arial" panose="020B0604020202020204" pitchFamily="34" charset="0"/>
            </a:endParaRPr>
          </a:p>
          <a:p>
            <a:pPr marL="72000"/>
            <a:endParaRPr lang="fr-FR" sz="1400" b="1" dirty="0">
              <a:cs typeface="Arial" panose="020B0604020202020204" pitchFamily="34" charset="0"/>
            </a:endParaRPr>
          </a:p>
          <a:p>
            <a:pPr marL="72000"/>
            <a:r>
              <a:rPr lang="fr-FR" sz="1400" b="1" dirty="0">
                <a:cs typeface="Arial" panose="020B0604020202020204" pitchFamily="34" charset="0"/>
              </a:rPr>
              <a:t>    Barre : pièce venant renforcer les lames du panneau en les maintenant horizontalement.</a:t>
            </a:r>
          </a:p>
          <a:p>
            <a:pPr marL="72000"/>
            <a:r>
              <a:rPr lang="fr-FR" sz="1400" b="1" dirty="0">
                <a:cs typeface="Arial" panose="020B0604020202020204" pitchFamily="34" charset="0"/>
              </a:rPr>
              <a:t>    Barillet : pièce de serrure servant à verrouiller le volet de l’extérieur</a:t>
            </a:r>
          </a:p>
          <a:p>
            <a:pPr marL="72000"/>
            <a:r>
              <a:rPr lang="fr-FR" sz="1400" b="1" dirty="0">
                <a:cs typeface="Arial" panose="020B0604020202020204" pitchFamily="34" charset="0"/>
              </a:rPr>
              <a:t>    </a:t>
            </a:r>
            <a:r>
              <a:rPr lang="fr-FR" sz="1400" b="1" dirty="0" err="1">
                <a:cs typeface="Arial" panose="020B0604020202020204" pitchFamily="34" charset="0"/>
              </a:rPr>
              <a:t>Bouvetage</a:t>
            </a:r>
            <a:r>
              <a:rPr lang="fr-FR" sz="1400" b="1" dirty="0">
                <a:cs typeface="Arial" panose="020B0604020202020204" pitchFamily="34" charset="0"/>
              </a:rPr>
              <a:t> : technique d’emboîtement des lames pour obtenir des éléments de grandes largeurs en bois massif. Ce procédé évite les fentes et les déformations.</a:t>
            </a:r>
          </a:p>
          <a:p>
            <a:pPr marL="72000"/>
            <a:r>
              <a:rPr lang="fr-FR" sz="1400" b="1" dirty="0">
                <a:cs typeface="Arial" panose="020B0604020202020204" pitchFamily="34" charset="0"/>
              </a:rPr>
              <a:t>    Butée : élément situé sur l’appui de fenêtre, il stoppe la fermeture du volet.</a:t>
            </a:r>
          </a:p>
          <a:p>
            <a:pPr marL="72000"/>
            <a:r>
              <a:rPr lang="fr-FR" sz="1400" b="1" dirty="0">
                <a:cs typeface="Arial" panose="020B0604020202020204" pitchFamily="34" charset="0"/>
              </a:rPr>
              <a:t>    Écharpe : renforcement du panneau de manière transversale, complétant les barres horizontales, reconnaissable à sa forme de « Z ».</a:t>
            </a:r>
          </a:p>
          <a:p>
            <a:pPr marL="72000"/>
            <a:r>
              <a:rPr lang="fr-FR" sz="1400" b="1" dirty="0">
                <a:cs typeface="Arial" panose="020B0604020202020204" pitchFamily="34" charset="0"/>
              </a:rPr>
              <a:t>    Emboîture : insertion d’une pièce dans une autre, voir </a:t>
            </a:r>
            <a:r>
              <a:rPr lang="fr-FR" sz="1400" b="1" dirty="0" err="1">
                <a:cs typeface="Arial" panose="020B0604020202020204" pitchFamily="34" charset="0"/>
              </a:rPr>
              <a:t>bouvetage</a:t>
            </a:r>
            <a:r>
              <a:rPr lang="fr-FR" sz="1400" b="1" dirty="0">
                <a:cs typeface="Arial" panose="020B0604020202020204" pitchFamily="34" charset="0"/>
              </a:rPr>
              <a:t>.</a:t>
            </a:r>
          </a:p>
          <a:p>
            <a:pPr marL="72000"/>
            <a:r>
              <a:rPr lang="fr-FR" sz="1400" b="1" dirty="0">
                <a:cs typeface="Arial" panose="020B0604020202020204" pitchFamily="34" charset="0"/>
              </a:rPr>
              <a:t>    Espagnolette : poignée servant à la fermeture/ouverture et de verrouillage de volet.</a:t>
            </a:r>
          </a:p>
          <a:p>
            <a:pPr marL="72000"/>
            <a:r>
              <a:rPr lang="fr-FR" sz="1400" b="1" dirty="0">
                <a:cs typeface="Arial" panose="020B0604020202020204" pitchFamily="34" charset="0"/>
              </a:rPr>
              <a:t>    Gond : fiché dans le mur, il permet l’articulation du volet battant.</a:t>
            </a:r>
          </a:p>
          <a:p>
            <a:pPr marL="72000"/>
            <a:r>
              <a:rPr lang="fr-FR" sz="1400" b="1" dirty="0">
                <a:cs typeface="Arial" panose="020B0604020202020204" pitchFamily="34" charset="0"/>
              </a:rPr>
              <a:t>    Lame : élément emboîté dans d’autres lames, le tout formant un panneau de volet battant. Les lames peuvent être espacées, formant une ainsi une persienne.</a:t>
            </a:r>
          </a:p>
          <a:p>
            <a:pPr marL="72000"/>
            <a:r>
              <a:rPr lang="fr-FR" sz="1400" b="1" dirty="0">
                <a:cs typeface="Arial" panose="020B0604020202020204" pitchFamily="34" charset="0"/>
              </a:rPr>
              <a:t>    Panneau : emboîtement des lames verticales, parfois renforcé par des barres et une écharpe, il constitue le corps du volet. Généralement il est installé par paire, de part et d’autre de la fenêtre.</a:t>
            </a:r>
          </a:p>
          <a:p>
            <a:pPr marL="72000"/>
            <a:r>
              <a:rPr lang="fr-FR" sz="1400" b="1" dirty="0">
                <a:cs typeface="Arial" panose="020B0604020202020204" pitchFamily="34" charset="0"/>
              </a:rPr>
              <a:t>    Penture : pièce fixée sur le panneau et placée en haut et en bas, repliée à l’extrémité, elle sert à recevoir un gond.</a:t>
            </a:r>
          </a:p>
          <a:p>
            <a:pPr marL="72000"/>
            <a:r>
              <a:rPr lang="fr-FR" sz="1400" b="1" dirty="0">
                <a:cs typeface="Arial" panose="020B0604020202020204" pitchFamily="34" charset="0"/>
              </a:rPr>
              <a:t>    Tablier ou battant : ensemble constituant le volet. Il peut être double : à lames horizontales intérieures / verticales extérieures, plein, ajouré, en bois, en aluminium, en PVC, à contour aluminium.</a:t>
            </a:r>
          </a:p>
          <a:p>
            <a:pPr marL="72000"/>
            <a:r>
              <a:rPr lang="fr-FR" sz="1400" b="1" dirty="0">
                <a:cs typeface="Arial" panose="020B0604020202020204" pitchFamily="34" charset="0"/>
              </a:rPr>
              <a:t>    Tringle métallique : barre métallique verticale située à l’extrémité du battant destinée à verrouiller la fermeture des volets, ou horizontale, dans l’épaisseur des lames, destinée à rigidifier et renforcer le volet.</a:t>
            </a:r>
          </a:p>
          <a:p>
            <a:pPr marL="72000"/>
            <a:r>
              <a:rPr lang="fr-FR" sz="1400" b="1" dirty="0">
                <a:cs typeface="Arial" panose="020B0604020202020204" pitchFamily="34" charset="0"/>
              </a:rPr>
              <a:t>    Persienne ou jalousie : volet composé d’un panneau avec ouvertures, permettant de laisser entrer et orienter la lumière.</a:t>
            </a:r>
          </a:p>
          <a:p>
            <a:pPr marL="72000"/>
            <a:endParaRPr lang="fr-FR" sz="1400" b="1"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des fenêtres </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pic>
        <p:nvPicPr>
          <p:cNvPr id="4" name="Picture 3">
            <a:extLst>
              <a:ext uri="{FF2B5EF4-FFF2-40B4-BE49-F238E27FC236}">
                <a16:creationId xmlns:a16="http://schemas.microsoft.com/office/drawing/2014/main" id="{E645EB8A-1A47-4F32-A109-21D46A74DBA0}"/>
              </a:ext>
            </a:extLst>
          </p:cNvPr>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65619" y="1836472"/>
            <a:ext cx="10091069" cy="7126818"/>
          </a:xfrm>
          <a:prstGeom prst="rect">
            <a:avLst/>
          </a:prstGeom>
        </p:spPr>
      </p:pic>
    </p:spTree>
    <p:extLst>
      <p:ext uri="{BB962C8B-B14F-4D97-AF65-F5344CB8AC3E}">
        <p14:creationId xmlns:p14="http://schemas.microsoft.com/office/powerpoint/2010/main" val="63215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3264843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baies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581133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1958</TotalTime>
  <Words>3359</Words>
  <Application>Microsoft Office PowerPoint</Application>
  <PresentationFormat>Custom</PresentationFormat>
  <Paragraphs>474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817</cp:revision>
  <cp:lastPrinted>2024-10-27T15:54:24Z</cp:lastPrinted>
  <dcterms:created xsi:type="dcterms:W3CDTF">2024-10-21T13:12:09Z</dcterms:created>
  <dcterms:modified xsi:type="dcterms:W3CDTF">2025-03-02T16:27:34Z</dcterms:modified>
</cp:coreProperties>
</file>