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334" r:id="rId2"/>
    <p:sldId id="335" r:id="rId3"/>
    <p:sldId id="336" r:id="rId4"/>
    <p:sldId id="340" r:id="rId5"/>
  </p:sldIdLst>
  <p:sldSz cx="15119350" cy="1079976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61" autoAdjust="0"/>
    <p:restoredTop sz="94660"/>
  </p:normalViewPr>
  <p:slideViewPr>
    <p:cSldViewPr snapToGrid="0">
      <p:cViewPr varScale="1">
        <p:scale>
          <a:sx n="67" d="100"/>
          <a:sy n="67" d="100"/>
        </p:scale>
        <p:origin x="9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93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ECC00-C06A-4323-852F-768318D8586A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B51D9-6F69-4DAA-8ABC-856E3F942C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575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DAB01-C85E-4F33-91A5-B6D112914A5D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41425"/>
            <a:ext cx="46894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34548-E2D7-44E1-B967-56680C8F98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85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67462"/>
            <a:ext cx="12851448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72376"/>
            <a:ext cx="11339513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38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48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74987"/>
            <a:ext cx="3260110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74987"/>
            <a:ext cx="9591338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16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92444"/>
            <a:ext cx="13040439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227345"/>
            <a:ext cx="13040439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74937"/>
            <a:ext cx="6425724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74937"/>
            <a:ext cx="6425724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80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74990"/>
            <a:ext cx="13040439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47443"/>
            <a:ext cx="6396193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44914"/>
            <a:ext cx="6396193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47443"/>
            <a:ext cx="6427693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44914"/>
            <a:ext cx="6427693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5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02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11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9984"/>
            <a:ext cx="487638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54968"/>
            <a:ext cx="7654171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39929"/>
            <a:ext cx="487638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94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9984"/>
            <a:ext cx="487638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54968"/>
            <a:ext cx="7654171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39929"/>
            <a:ext cx="487638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22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74990"/>
            <a:ext cx="13040439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74937"/>
            <a:ext cx="13040439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0009783"/>
            <a:ext cx="340185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F3118-5675-4AEB-B17B-1E109ACFC119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0009783"/>
            <a:ext cx="510278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0009783"/>
            <a:ext cx="340185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06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microsoft.com/office/2007/relationships/hdphoto" Target="../media/hdphoto6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42517" y="1388533"/>
            <a:ext cx="14797158" cy="923134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r>
              <a:rPr lang="fr-FR" b="1" dirty="0">
                <a:cs typeface="Arial" panose="020B0604020202020204" pitchFamily="34" charset="0"/>
              </a:rPr>
              <a:t>Question de compréhension</a:t>
            </a: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r>
              <a:rPr lang="fr-FR" dirty="0">
                <a:cs typeface="Arial" panose="020B0604020202020204" pitchFamily="34" charset="0"/>
              </a:rPr>
              <a:t>Qu’est ce qu’une feuillure ? 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 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Quel est la différence entre une rainure et une feuillure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Dans le texte au paragraphe 1 que représentent « les cloisons » ?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Dans le texte au paragraphe 2 quel est le terme  qui désigne la réalisation de deux pièces où « l’une est l’image inverse de l’autre » ?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Que signifie « assembler à blanc » ?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Dans le texte paragraphe 4 que signifie « à titre indicatif » ?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Dans le texte paragraphe 1 que signifie « avoir sous la main » dans la phrase : « C était ce que j’avais sous la main »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>
              <a:lnSpc>
                <a:spcPct val="150000"/>
              </a:lnSpc>
            </a:pPr>
            <a:endParaRPr lang="fr-FR" b="1" dirty="0">
              <a:cs typeface="Arial" panose="020B0604020202020204" pitchFamily="34" charset="0"/>
            </a:endParaRPr>
          </a:p>
          <a:p>
            <a:pPr marL="72000">
              <a:lnSpc>
                <a:spcPct val="150000"/>
              </a:lnSpc>
            </a:pPr>
            <a:r>
              <a:rPr lang="fr-FR" b="1" dirty="0">
                <a:cs typeface="Arial" panose="020B0604020202020204" pitchFamily="34" charset="0"/>
              </a:rPr>
              <a:t>Analyser </a:t>
            </a:r>
            <a:r>
              <a:rPr lang="fr-FR" b="1">
                <a:cs typeface="Arial" panose="020B0604020202020204" pitchFamily="34" charset="0"/>
              </a:rPr>
              <a:t>les verbes </a:t>
            </a:r>
            <a:r>
              <a:rPr lang="fr-FR" b="1" dirty="0">
                <a:cs typeface="Arial" panose="020B0604020202020204" pitchFamily="34" charset="0"/>
              </a:rPr>
              <a:t>du texte</a:t>
            </a:r>
          </a:p>
          <a:p>
            <a:pPr marL="357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cs typeface="Arial" panose="020B0604020202020204" pitchFamily="34" charset="0"/>
              </a:rPr>
              <a:t>Dans le texte paragraphe 3 souligner les verbes à l’impératif</a:t>
            </a:r>
          </a:p>
          <a:p>
            <a:pPr marL="357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cs typeface="Arial" panose="020B0604020202020204" pitchFamily="34" charset="0"/>
              </a:rPr>
              <a:t>Dans le texte paragraphe 4 souligner les verbes à l’infinitif</a:t>
            </a:r>
          </a:p>
          <a:p>
            <a:pPr marL="72000">
              <a:lnSpc>
                <a:spcPct val="150000"/>
              </a:lnSpc>
            </a:pPr>
            <a:endParaRPr lang="fr-FR" dirty="0">
              <a:cs typeface="Arial" panose="020B0604020202020204" pitchFamily="34" charset="0"/>
            </a:endParaRPr>
          </a:p>
          <a:p>
            <a:pPr marL="72000">
              <a:lnSpc>
                <a:spcPct val="150000"/>
              </a:lnSpc>
            </a:pPr>
            <a:endParaRPr lang="fr-FR" dirty="0">
              <a:cs typeface="Arial" panose="020B0604020202020204" pitchFamily="34" charset="0"/>
            </a:endParaRPr>
          </a:p>
          <a:p>
            <a:pPr marL="72000">
              <a:lnSpc>
                <a:spcPct val="150000"/>
              </a:lnSpc>
            </a:pPr>
            <a:endParaRPr lang="fr-FR" dirty="0">
              <a:cs typeface="Arial" panose="020B0604020202020204" pitchFamily="34" charset="0"/>
            </a:endParaRPr>
          </a:p>
          <a:p>
            <a:pPr marL="72000">
              <a:lnSpc>
                <a:spcPct val="150000"/>
              </a:lnSpc>
            </a:pPr>
            <a:endParaRPr lang="fr-FR" dirty="0">
              <a:cs typeface="Arial" panose="020B0604020202020204" pitchFamily="34" charset="0"/>
            </a:endParaRPr>
          </a:p>
          <a:p>
            <a:pPr marL="72000">
              <a:lnSpc>
                <a:spcPct val="150000"/>
              </a:lnSpc>
            </a:pPr>
            <a:endParaRPr lang="fr-FR" dirty="0">
              <a:cs typeface="Arial" panose="020B0604020202020204" pitchFamily="34" charset="0"/>
            </a:endParaRPr>
          </a:p>
          <a:p>
            <a:pPr marL="72000">
              <a:lnSpc>
                <a:spcPct val="150000"/>
              </a:lnSpc>
            </a:pPr>
            <a:endParaRPr lang="fr-FR" dirty="0">
              <a:cs typeface="Arial" panose="020B0604020202020204" pitchFamily="34" charset="0"/>
            </a:endParaRPr>
          </a:p>
          <a:p>
            <a:pPr marL="72000">
              <a:lnSpc>
                <a:spcPct val="150000"/>
              </a:lnSpc>
            </a:pPr>
            <a:endParaRPr lang="fr-FR" dirty="0">
              <a:cs typeface="Arial" panose="020B0604020202020204" pitchFamily="34" charset="0"/>
            </a:endParaRPr>
          </a:p>
          <a:p>
            <a:pPr marL="72000"/>
            <a:endParaRPr lang="fr-FR" dirty="0"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Evaluation : La boite à épice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59B1C0-F3ED-4AC4-8452-B2B14361ECC9}"/>
              </a:ext>
            </a:extLst>
          </p:cNvPr>
          <p:cNvSpPr/>
          <p:nvPr/>
        </p:nvSpPr>
        <p:spPr>
          <a:xfrm>
            <a:off x="4037183" y="179881"/>
            <a:ext cx="7054150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Questions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561DA7-44E1-43D2-BBBF-157D41E90530}"/>
              </a:ext>
            </a:extLst>
          </p:cNvPr>
          <p:cNvSpPr/>
          <p:nvPr/>
        </p:nvSpPr>
        <p:spPr>
          <a:xfrm>
            <a:off x="11176474" y="7989596"/>
            <a:ext cx="3763201" cy="2630285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fr-FR" dirty="0">
                <a:cs typeface="Arial" panose="020B0604020202020204" pitchFamily="34" charset="0"/>
              </a:rPr>
              <a:t>Nom : 		……………………… </a:t>
            </a: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r>
              <a:rPr lang="fr-FR" dirty="0">
                <a:cs typeface="Arial" panose="020B0604020202020204" pitchFamily="34" charset="0"/>
              </a:rPr>
              <a:t>Prénom : 	………………………</a:t>
            </a: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r>
              <a:rPr lang="fr-FR" dirty="0">
                <a:cs typeface="Arial" panose="020B0604020202020204" pitchFamily="34" charset="0"/>
              </a:rPr>
              <a:t>Classe : 	………………………</a:t>
            </a: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r>
              <a:rPr lang="fr-FR" dirty="0">
                <a:cs typeface="Arial" panose="020B0604020202020204" pitchFamily="34" charset="0"/>
              </a:rPr>
              <a:t>Note : 		…………………../20</a:t>
            </a:r>
          </a:p>
        </p:txBody>
      </p:sp>
    </p:spTree>
    <p:extLst>
      <p:ext uri="{BB962C8B-B14F-4D97-AF65-F5344CB8AC3E}">
        <p14:creationId xmlns:p14="http://schemas.microsoft.com/office/powerpoint/2010/main" val="306332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3D6DD5-D05F-4784-8EA3-A58DB35FAEFF}"/>
              </a:ext>
            </a:extLst>
          </p:cNvPr>
          <p:cNvSpPr/>
          <p:nvPr/>
        </p:nvSpPr>
        <p:spPr>
          <a:xfrm>
            <a:off x="142517" y="1371599"/>
            <a:ext cx="14797158" cy="924828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144000"/>
            <a:endParaRPr lang="fr-FR" sz="1600" b="1" dirty="0"/>
          </a:p>
          <a:p>
            <a:pPr marL="144000"/>
            <a:endParaRPr lang="fr-FR" b="1" dirty="0"/>
          </a:p>
          <a:p>
            <a:pPr marL="144000"/>
            <a:endParaRPr lang="fr-FR" sz="1600" dirty="0"/>
          </a:p>
        </p:txBody>
      </p:sp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Evaluation : La boite à épice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9B8474-B66E-45DB-9B1E-0E679910E6B5}"/>
              </a:ext>
            </a:extLst>
          </p:cNvPr>
          <p:cNvSpPr/>
          <p:nvPr/>
        </p:nvSpPr>
        <p:spPr>
          <a:xfrm>
            <a:off x="4037183" y="179881"/>
            <a:ext cx="7054150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Le texte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934E4D-0693-4D92-99F7-468C318C7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9722" y="1582111"/>
            <a:ext cx="4991797" cy="4413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645BCF-820B-4A5D-B675-32A8DD039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1256" y="5787680"/>
            <a:ext cx="4488727" cy="476284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4B936C-8BFF-441D-BEC1-C39802C29F0D}"/>
              </a:ext>
            </a:extLst>
          </p:cNvPr>
          <p:cNvCxnSpPr/>
          <p:nvPr/>
        </p:nvCxnSpPr>
        <p:spPr>
          <a:xfrm>
            <a:off x="5672667" y="1991005"/>
            <a:ext cx="0" cy="80094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AD7D808-360F-4B5D-8838-15FE5EFB44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30733" y="2391543"/>
            <a:ext cx="4315427" cy="67922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3975A8-9099-48BB-8A50-CD9A37C0D0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23309" y="1991005"/>
            <a:ext cx="4239217" cy="83831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C18FD3-02CD-4286-B15D-A98E8576290C}"/>
              </a:ext>
            </a:extLst>
          </p:cNvPr>
          <p:cNvCxnSpPr/>
          <p:nvPr/>
        </p:nvCxnSpPr>
        <p:spPr>
          <a:xfrm>
            <a:off x="10423309" y="1991005"/>
            <a:ext cx="0" cy="80094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16E28DA-FB61-43B0-8D72-2A1BF3F00D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250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28621" y="2954012"/>
            <a:ext cx="3705742" cy="2610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F64C80-2BEA-4232-B814-F2320FEBC1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250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56315" y="5686588"/>
            <a:ext cx="2368618" cy="470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0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9557" y="179880"/>
            <a:ext cx="7040235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endParaRPr lang="fr-FR" dirty="0"/>
          </a:p>
          <a:p>
            <a:pPr marL="72000"/>
            <a:endParaRPr lang="fr-FR" dirty="0"/>
          </a:p>
          <a:p>
            <a:pPr marL="72000"/>
            <a:r>
              <a:rPr lang="fr-FR" dirty="0"/>
              <a:t>Calculer la vitesse de coupe pour un outils de 0,160 m (D) et une vitesse de coupe de 4200 tours minute (S)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……………………V =…3,14 x ……… x…………………………………………………………..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…………………………………………60…………………………………………………………………..</a:t>
            </a:r>
          </a:p>
          <a:p>
            <a:pPr marL="72000"/>
            <a:endParaRPr lang="fr-FR" dirty="0"/>
          </a:p>
          <a:p>
            <a:pPr marL="72000"/>
            <a:endParaRPr lang="fr-FR" dirty="0"/>
          </a:p>
          <a:p>
            <a:pPr marL="72000"/>
            <a:endParaRPr lang="fr-FR" dirty="0"/>
          </a:p>
          <a:p>
            <a:pPr marL="72000"/>
            <a:r>
              <a:rPr lang="fr-FR" dirty="0"/>
              <a:t>Calculer la vitesse de coupe pour un outils de 0,140 m et une vitesse de coupe de 4500 tour minute</a:t>
            </a:r>
          </a:p>
          <a:p>
            <a:pPr marL="72000"/>
            <a:endParaRPr lang="fr-FR" dirty="0"/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endParaRPr lang="fr-FR" dirty="0"/>
          </a:p>
          <a:p>
            <a:pPr marL="72000"/>
            <a:endParaRPr lang="fr-FR" dirty="0"/>
          </a:p>
          <a:p>
            <a:pPr marL="72000"/>
            <a:r>
              <a:rPr lang="fr-FR" dirty="0"/>
              <a:t>Calculer la vitesse de coupe pour un outils de 145 mm et une vitesse de coupe de 3700 tours minute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r>
              <a:rPr lang="fr-FR" dirty="0">
                <a:cs typeface="Arial" panose="020B0604020202020204" pitchFamily="34" charset="0"/>
              </a:rPr>
              <a:t>Calculer la vitesse de coupe d’un menuisier de 42 ans avec 2 enfants. Ce menuisier doit réaliser une rainure de 8 mm sur une pièce de 35 mm de large avec un outils de rayon 100 mm avec une vitesse d’</a:t>
            </a:r>
            <a:r>
              <a:rPr lang="fr-FR" dirty="0" err="1"/>
              <a:t>amenage</a:t>
            </a:r>
            <a:r>
              <a:rPr lang="fr-FR" dirty="0"/>
              <a:t> 0,5 km/s et une vitesse de coupe de 3500 tours minute</a:t>
            </a:r>
            <a:endParaRPr lang="fr-FR" dirty="0">
              <a:cs typeface="Arial" panose="020B0604020202020204" pitchFamily="34" charset="0"/>
            </a:endParaRP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r>
              <a:rPr lang="fr-FR" sz="1600" b="1" dirty="0">
                <a:cs typeface="Arial" panose="020B0604020202020204" pitchFamily="34" charset="0"/>
              </a:rPr>
              <a:t>La formule :</a:t>
            </a: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r>
              <a:rPr lang="fr-FR" sz="1600" b="1" dirty="0"/>
              <a:t>V</a:t>
            </a:r>
            <a:r>
              <a:rPr lang="fr-FR" sz="1600" dirty="0"/>
              <a:t> : vitesse de coupe (ou vitesse linéaire) en mètres par seconde (</a:t>
            </a:r>
            <a:r>
              <a:rPr lang="fr-FR" sz="1600" b="1" dirty="0"/>
              <a:t>m/s</a:t>
            </a:r>
            <a:r>
              <a:rPr lang="fr-FR" sz="1600" dirty="0"/>
              <a:t>)</a:t>
            </a:r>
          </a:p>
          <a:p>
            <a:pPr marL="72000"/>
            <a:r>
              <a:rPr lang="fr-FR" sz="1600" b="1" dirty="0"/>
              <a:t>π</a:t>
            </a:r>
            <a:r>
              <a:rPr lang="fr-FR" sz="1600" dirty="0"/>
              <a:t> : constante mathématique (</a:t>
            </a:r>
            <a:r>
              <a:rPr lang="fr-FR" sz="1600" b="1" dirty="0"/>
              <a:t>3,14</a:t>
            </a:r>
            <a:r>
              <a:rPr lang="fr-FR" sz="1600" dirty="0"/>
              <a:t>)</a:t>
            </a:r>
          </a:p>
          <a:p>
            <a:pPr marL="72000"/>
            <a:r>
              <a:rPr lang="fr-FR" sz="1600" b="1" dirty="0"/>
              <a:t>D</a:t>
            </a:r>
            <a:r>
              <a:rPr lang="fr-FR" sz="1600" dirty="0"/>
              <a:t> : diamètre de l’outil en mètres (</a:t>
            </a:r>
            <a:r>
              <a:rPr lang="fr-FR" sz="1600" b="1" dirty="0"/>
              <a:t>m</a:t>
            </a:r>
            <a:r>
              <a:rPr lang="fr-FR" sz="1600" dirty="0"/>
              <a:t>)</a:t>
            </a:r>
          </a:p>
          <a:p>
            <a:pPr marL="72000"/>
            <a:r>
              <a:rPr lang="fr-FR" sz="1600" b="1" dirty="0"/>
              <a:t>S</a:t>
            </a:r>
            <a:r>
              <a:rPr lang="fr-FR" sz="1600" dirty="0"/>
              <a:t> : fréquence de rotation en tours par minute (</a:t>
            </a:r>
            <a:r>
              <a:rPr lang="fr-FR" sz="1600" b="1" dirty="0"/>
              <a:t>tr/min</a:t>
            </a:r>
            <a:r>
              <a:rPr lang="fr-FR" sz="1600" dirty="0"/>
              <a:t>)</a:t>
            </a:r>
          </a:p>
          <a:p>
            <a:pPr marL="72000"/>
            <a:r>
              <a:rPr lang="fr-FR" sz="1600" b="1" dirty="0"/>
              <a:t>60</a:t>
            </a:r>
            <a:r>
              <a:rPr lang="fr-FR" sz="1600" dirty="0"/>
              <a:t> : conversion des minutes en secondes</a:t>
            </a:r>
          </a:p>
          <a:p>
            <a:pPr marL="72000"/>
            <a:endParaRPr lang="fr-FR" sz="1600" dirty="0"/>
          </a:p>
          <a:p>
            <a:pPr marL="72000"/>
            <a:r>
              <a:rPr lang="fr-FR" sz="1600" dirty="0"/>
              <a:t>La vitesse de coupe V correspond à la vitesse à laquelle le tranchant de l’outil se déplace à la périphérie du diamètre.</a:t>
            </a:r>
          </a:p>
          <a:p>
            <a:pPr marL="72000"/>
            <a:endParaRPr lang="fr-FR" sz="1600" dirty="0"/>
          </a:p>
          <a:p>
            <a:pPr marL="72000"/>
            <a:r>
              <a:rPr lang="fr-FR" sz="1600" b="1" dirty="0"/>
              <a:t>Explication : </a:t>
            </a:r>
          </a:p>
          <a:p>
            <a:pPr marL="72000"/>
            <a:endParaRPr lang="fr-FR" sz="1600" b="1" dirty="0"/>
          </a:p>
          <a:p>
            <a:pPr marL="72000"/>
            <a:r>
              <a:rPr lang="fr-FR" sz="1600" b="1" dirty="0"/>
              <a:t>Le produit π×D </a:t>
            </a:r>
            <a:r>
              <a:rPr lang="fr-FR" sz="1600" dirty="0"/>
              <a:t>donne la circonférence de l’outil, c’est-à-dire la distance parcourue par un point situé sur le bord de l’outil en un tour.</a:t>
            </a:r>
          </a:p>
          <a:p>
            <a:pPr marL="72000"/>
            <a:r>
              <a:rPr lang="fr-FR" sz="1600" b="1" dirty="0"/>
              <a:t>En multipliant cette circonférence par la fréquence de rotation S</a:t>
            </a:r>
            <a:r>
              <a:rPr lang="fr-FR" sz="1600" dirty="0"/>
              <a:t>, on obtient la distance parcourue par le tranchant en une minute.</a:t>
            </a:r>
          </a:p>
          <a:p>
            <a:pPr marL="72000"/>
            <a:r>
              <a:rPr lang="fr-FR" sz="1600" b="1" dirty="0"/>
              <a:t>Enfin, la division par 60</a:t>
            </a:r>
            <a:r>
              <a:rPr lang="fr-FR" sz="1600" dirty="0"/>
              <a:t> permet d’obtenir cette valeur en mètres par seconde (</a:t>
            </a:r>
            <a:r>
              <a:rPr lang="fr-FR" sz="1600" b="1" dirty="0"/>
              <a:t>m/s</a:t>
            </a:r>
            <a:r>
              <a:rPr lang="fr-FR" sz="1600" dirty="0"/>
              <a:t>), qui est l’unité standard pour la vitesse de coupe.</a:t>
            </a:r>
          </a:p>
          <a:p>
            <a:pPr marL="72000"/>
            <a:endParaRPr lang="fr-FR" sz="1600" dirty="0"/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3630" y="179881"/>
            <a:ext cx="3726044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fr-FR" sz="1400" dirty="0"/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La vitesse de coupe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C5D97B-D204-4C78-B6EA-507468CFB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48" y="1938010"/>
            <a:ext cx="2585866" cy="127932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437C59-B8F4-4EA9-AA01-1EEA149A46A8}"/>
              </a:ext>
            </a:extLst>
          </p:cNvPr>
          <p:cNvCxnSpPr/>
          <p:nvPr/>
        </p:nvCxnSpPr>
        <p:spPr>
          <a:xfrm>
            <a:off x="5926665" y="1659466"/>
            <a:ext cx="2150534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4D04901-2583-4D56-94E4-18A708B5FC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2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612" r="1"/>
          <a:stretch/>
        </p:blipFill>
        <p:spPr>
          <a:xfrm>
            <a:off x="11386461" y="319213"/>
            <a:ext cx="3374128" cy="1016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9557" y="179880"/>
            <a:ext cx="7040235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marL="72000"/>
            <a:endParaRPr lang="fr-FR" b="1" dirty="0"/>
          </a:p>
          <a:p>
            <a:pPr marL="72000"/>
            <a:r>
              <a:rPr lang="fr-FR" dirty="0"/>
              <a:t>1. Remplir le tableau ci-dessus </a:t>
            </a:r>
          </a:p>
          <a:p>
            <a:pPr marL="72000"/>
            <a:endParaRPr lang="fr-FR" dirty="0"/>
          </a:p>
          <a:p>
            <a:pPr marL="72000"/>
            <a:r>
              <a:rPr lang="fr-FR" dirty="0"/>
              <a:t>2. La longueur totale de tous les bouts de bois.</a:t>
            </a:r>
          </a:p>
          <a:p>
            <a:pPr marL="72000"/>
            <a:r>
              <a:rPr lang="fr-FR" dirty="0"/>
              <a:t>………………………………………………………………………………………………………………….</a:t>
            </a:r>
          </a:p>
          <a:p>
            <a:pPr marL="72000"/>
            <a:r>
              <a:rPr lang="fr-FR" dirty="0"/>
              <a:t>………………………………………………………………………………………………………………….</a:t>
            </a:r>
          </a:p>
          <a:p>
            <a:pPr marL="72000"/>
            <a:r>
              <a:rPr lang="fr-FR" dirty="0"/>
              <a:t>3. La longueur moyenne d’un bout de bois.</a:t>
            </a:r>
          </a:p>
          <a:p>
            <a:pPr marL="72000"/>
            <a:r>
              <a:rPr lang="fr-FR" dirty="0"/>
              <a:t>………………………………………………………………………………………………………………….</a:t>
            </a:r>
          </a:p>
          <a:p>
            <a:pPr marL="72000"/>
            <a:r>
              <a:rPr lang="fr-FR" dirty="0"/>
              <a:t>………………………………………………………………………………………………………………….</a:t>
            </a:r>
          </a:p>
          <a:p>
            <a:pPr marL="72000"/>
            <a:r>
              <a:rPr lang="fr-FR" dirty="0"/>
              <a:t>4. Si le menuisier veut assembler des morceaux pour faire des planches de 30 cm, combien de combinaisons possibles peut-il faire avec les morceaux disponibles ?</a:t>
            </a:r>
          </a:p>
          <a:p>
            <a:pPr marL="72000"/>
            <a:r>
              <a:rPr lang="fr-FR" dirty="0"/>
              <a:t>………………………………………………………………………………………………………………….</a:t>
            </a:r>
          </a:p>
          <a:p>
            <a:pPr marL="72000"/>
            <a:r>
              <a:rPr lang="fr-FR" dirty="0"/>
              <a:t>………………………………………………………………………………………………………………….</a:t>
            </a:r>
          </a:p>
          <a:p>
            <a:pPr marL="72000"/>
            <a:r>
              <a:rPr lang="fr-FR" dirty="0"/>
              <a:t>5. Si le bois est vendu 0,50 € le centimètre, quel est le coût total de tous les bouts de bois ?</a:t>
            </a:r>
          </a:p>
          <a:p>
            <a:pPr marL="72000"/>
            <a:r>
              <a:rPr lang="fr-FR" dirty="0"/>
              <a:t>………………………………………………………………………………………………………………….</a:t>
            </a:r>
          </a:p>
          <a:p>
            <a:pPr marL="72000"/>
            <a:r>
              <a:rPr lang="fr-FR" dirty="0"/>
              <a:t>………………………………………………………………………………………………………………….</a:t>
            </a:r>
          </a:p>
          <a:p>
            <a:pPr marL="72000"/>
            <a:endParaRPr lang="fr-FR" dirty="0"/>
          </a:p>
          <a:p>
            <a:pPr marL="72000"/>
            <a:endParaRPr lang="fr-FR" b="1" dirty="0"/>
          </a:p>
        </p:txBody>
      </p:sp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r>
              <a:rPr lang="fr-FR" b="1" dirty="0"/>
              <a:t>Énoncé :</a:t>
            </a:r>
          </a:p>
          <a:p>
            <a:pPr marL="72000"/>
            <a:br>
              <a:rPr lang="fr-FR" sz="1600" dirty="0"/>
            </a:br>
            <a:r>
              <a:rPr lang="fr-FR" dirty="0"/>
              <a:t>Un menuisier a coupé des bouts de bois de différentes longueurs (en cm) :</a:t>
            </a:r>
          </a:p>
          <a:p>
            <a:pPr marL="72000"/>
            <a:br>
              <a:rPr lang="fr-FR" sz="1600" dirty="0"/>
            </a:br>
            <a:r>
              <a:rPr lang="fr-FR" dirty="0"/>
              <a:t>12, 15, 18, 12, 20, 15, 10, 18, 15, 12, 14, 16, 18, 10, 15</a:t>
            </a: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r>
              <a:rPr lang="fr-FR" sz="1600" b="1" dirty="0">
                <a:cs typeface="Arial" panose="020B0604020202020204" pitchFamily="34" charset="0"/>
              </a:rPr>
              <a:t>Remplir le tableau et répondre aux questions suivantes</a:t>
            </a: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3630" y="179881"/>
            <a:ext cx="3726044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fr-FR" sz="1400" dirty="0"/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</a:t>
            </a:r>
            <a:r>
              <a:rPr lang="fr-FR" b="1" dirty="0"/>
              <a:t>Le couple moteur </a:t>
            </a:r>
            <a:endParaRPr lang="fr-FR" b="1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D04901-2583-4D56-94E4-18A708B5FC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612" r="1"/>
          <a:stretch/>
        </p:blipFill>
        <p:spPr>
          <a:xfrm>
            <a:off x="11386461" y="319213"/>
            <a:ext cx="3374128" cy="10161335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D36A4C-F804-4CFD-8A4F-6D9788C2004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78549" y="678962"/>
          <a:ext cx="695599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8999">
                  <a:extLst>
                    <a:ext uri="{9D8B030D-6E8A-4147-A177-3AD203B41FA5}">
                      <a16:colId xmlns:a16="http://schemas.microsoft.com/office/drawing/2014/main" val="891234603"/>
                    </a:ext>
                  </a:extLst>
                </a:gridCol>
                <a:gridCol w="1738999">
                  <a:extLst>
                    <a:ext uri="{9D8B030D-6E8A-4147-A177-3AD203B41FA5}">
                      <a16:colId xmlns:a16="http://schemas.microsoft.com/office/drawing/2014/main" val="3242993496"/>
                    </a:ext>
                  </a:extLst>
                </a:gridCol>
                <a:gridCol w="1738999">
                  <a:extLst>
                    <a:ext uri="{9D8B030D-6E8A-4147-A177-3AD203B41FA5}">
                      <a16:colId xmlns:a16="http://schemas.microsoft.com/office/drawing/2014/main" val="2039734908"/>
                    </a:ext>
                  </a:extLst>
                </a:gridCol>
                <a:gridCol w="1738999">
                  <a:extLst>
                    <a:ext uri="{9D8B030D-6E8A-4147-A177-3AD203B41FA5}">
                      <a16:colId xmlns:a16="http://schemas.microsoft.com/office/drawing/2014/main" val="879502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Longueur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Quantité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fréquence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Pourcentage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3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82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28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11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6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39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61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Total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660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694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OpenDyslexic"/>
        <a:ea typeface=""/>
        <a:cs typeface=""/>
      </a:majorFont>
      <a:minorFont>
        <a:latin typeface="OpenDyslex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OpenDyslexic"/>
        <a:ea typeface=""/>
        <a:cs typeface=""/>
      </a:majorFont>
      <a:minorFont>
        <a:latin typeface="OpenDyslex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4802</TotalTime>
  <Words>683</Words>
  <Application>Microsoft Office PowerPoint</Application>
  <PresentationFormat>Custom</PresentationFormat>
  <Paragraphs>133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Comic Sans MS</vt:lpstr>
      <vt:lpstr>JetBrains Mono</vt:lpstr>
      <vt:lpstr>OpenDyslexic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Maison des thèmes Hadia</dc:creator>
  <cp:lastModifiedBy>Kevin Du Chevreuil</cp:lastModifiedBy>
  <cp:revision>858</cp:revision>
  <cp:lastPrinted>2024-10-27T15:54:24Z</cp:lastPrinted>
  <dcterms:created xsi:type="dcterms:W3CDTF">2024-10-21T13:12:09Z</dcterms:created>
  <dcterms:modified xsi:type="dcterms:W3CDTF">2025-05-02T22:51:53Z</dcterms:modified>
</cp:coreProperties>
</file>