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7199313" cy="100806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48" y="58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02/08/2024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02/08/2024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02/08/2024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02/08/2024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02/08/2024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02/08/2024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98" y="1313896"/>
            <a:ext cx="3043716" cy="76817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333" dirty="0"/>
          </a:p>
          <a:p>
            <a:r>
              <a:rPr lang="fr-FR" sz="1333" b="1" dirty="0"/>
              <a:t>La contremarche : </a:t>
            </a:r>
            <a:r>
              <a:rPr lang="fr-FR" sz="1333" dirty="0"/>
              <a:t>Partie verticale de chaque marche d'un escalier.</a:t>
            </a:r>
          </a:p>
          <a:p>
            <a:endParaRPr lang="fr-FR" sz="1333" dirty="0"/>
          </a:p>
          <a:p>
            <a:r>
              <a:rPr lang="fr-FR" sz="1333" b="1" dirty="0"/>
              <a:t>Le limon : </a:t>
            </a:r>
            <a:r>
              <a:rPr lang="fr-FR" sz="1333" dirty="0"/>
              <a:t>Il a un rôle à la fois fonctionnel et esthétique. Il permet de dissimuler les parties latérales des marches et d'habiller l'escalier mais aussi de supporter le poids des marches et de ceux qui empruntent l'escalier.</a:t>
            </a:r>
          </a:p>
          <a:p>
            <a:endParaRPr lang="fr-FR" sz="1333" dirty="0"/>
          </a:p>
          <a:p>
            <a:r>
              <a:rPr lang="fr-FR" sz="1333" b="1" dirty="0"/>
              <a:t>La crémaillère : </a:t>
            </a:r>
            <a:r>
              <a:rPr lang="fr-FR" sz="1333" dirty="0"/>
              <a:t>Limon dont la face supérieure épouse la forme de l'escalier et sur laquelle reposent les marches.</a:t>
            </a:r>
          </a:p>
          <a:p>
            <a:endParaRPr lang="fr-FR" sz="1333" dirty="0"/>
          </a:p>
          <a:p>
            <a:r>
              <a:rPr lang="fr-FR" sz="1333" b="1" dirty="0"/>
              <a:t>La ligne de foulée : </a:t>
            </a:r>
            <a:r>
              <a:rPr lang="fr-FR" sz="1333" dirty="0"/>
              <a:t>une ligne imaginaire représentant la trajectoire théorique lorsque l'on monte ou que l'on descend l'escalier.</a:t>
            </a:r>
          </a:p>
          <a:p>
            <a:endParaRPr lang="fr-FR" sz="1333" dirty="0"/>
          </a:p>
          <a:p>
            <a:r>
              <a:rPr lang="fr-FR" sz="1333" b="1" dirty="0"/>
              <a:t>La main courante : </a:t>
            </a:r>
            <a:r>
              <a:rPr lang="fr-FR" sz="1333" dirty="0"/>
              <a:t>Une </a:t>
            </a:r>
            <a:r>
              <a:rPr lang="fr-FR" sz="1333" i="1" dirty="0"/>
              <a:t>main courante</a:t>
            </a:r>
            <a:r>
              <a:rPr lang="fr-FR" sz="1333" dirty="0"/>
              <a:t> est une rampe disposée le long d'un </a:t>
            </a:r>
            <a:r>
              <a:rPr lang="fr-FR" sz="1333" i="1" dirty="0"/>
              <a:t>escalier</a:t>
            </a:r>
            <a:r>
              <a:rPr lang="fr-FR" sz="1333" dirty="0"/>
              <a:t> en guise de sécurité.</a:t>
            </a:r>
          </a:p>
          <a:p>
            <a:endParaRPr lang="fr-FR" sz="1333" dirty="0"/>
          </a:p>
          <a:p>
            <a:r>
              <a:rPr lang="fr-FR" sz="1333" b="1" dirty="0"/>
              <a:t>La lisse : </a:t>
            </a:r>
            <a:r>
              <a:rPr lang="fr-FR" sz="1333" dirty="0"/>
              <a:t>Pièce parallèle basse à la main courante. Pièce basse d'un garde-corps, d'une barrière de sécurité.</a:t>
            </a:r>
          </a:p>
          <a:p>
            <a:endParaRPr lang="fr-FR" sz="1333" dirty="0"/>
          </a:p>
          <a:p>
            <a:r>
              <a:rPr lang="fr-FR" sz="1333" b="1" dirty="0"/>
              <a:t>Le giron : </a:t>
            </a:r>
            <a:r>
              <a:rPr lang="fr-FR" sz="1333" dirty="0"/>
              <a:t>la distance horizontale d’un nez de marche au nez de marche suivant.</a:t>
            </a:r>
            <a:endParaRPr lang="fr-FR" sz="1333" b="1" dirty="0"/>
          </a:p>
          <a:p>
            <a:endParaRPr lang="fr-FR" sz="1333" dirty="0"/>
          </a:p>
          <a:p>
            <a:r>
              <a:rPr lang="fr-FR" sz="1333" b="1" dirty="0"/>
              <a:t>Le garde-corps : </a:t>
            </a:r>
            <a:r>
              <a:rPr lang="fr-FR" sz="1333" dirty="0"/>
              <a:t>ensemble qui regroupe  la main courante, la lisse et les barreaux de séparation.</a:t>
            </a:r>
          </a:p>
          <a:p>
            <a:endParaRPr lang="fr-FR" sz="1333" dirty="0"/>
          </a:p>
          <a:p>
            <a:r>
              <a:rPr lang="fr-FR" sz="1333" b="1" dirty="0"/>
              <a:t>Le nez de marche : </a:t>
            </a:r>
            <a:r>
              <a:rPr lang="fr-FR" sz="1333" dirty="0"/>
              <a:t>le bord de la marche.</a:t>
            </a:r>
          </a:p>
          <a:p>
            <a:endParaRPr lang="fr-FR" sz="13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16" y="7145915"/>
            <a:ext cx="2555040" cy="25550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976955" y="8272823"/>
            <a:ext cx="1059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83" y="922334"/>
            <a:ext cx="3431502" cy="6064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76956" y="8029465"/>
            <a:ext cx="1983691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Escalier à trois crémaillères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1/2</a:t>
            </a:r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escalites.fr/img/img_upload/5ea0ce18325f26.74403109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84" y="1031892"/>
            <a:ext cx="4310599" cy="33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240" y="2244017"/>
            <a:ext cx="2586658" cy="58357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333" dirty="0"/>
          </a:p>
          <a:p>
            <a:r>
              <a:rPr lang="fr-FR" sz="1333" b="1" dirty="0"/>
              <a:t>L’échappée : </a:t>
            </a:r>
            <a:r>
              <a:rPr lang="fr-FR" sz="1333" dirty="0"/>
              <a:t>la hauteur minimale rencontrée dans un escalier, entre la marche et le plafond. Elle doit offrir un dégagement suffisant pour permettre la circulation sans heurt.</a:t>
            </a:r>
          </a:p>
          <a:p>
            <a:endParaRPr lang="fr-FR" sz="1333" dirty="0"/>
          </a:p>
          <a:p>
            <a:r>
              <a:rPr lang="fr-FR" sz="1333" b="1" dirty="0"/>
              <a:t>La trémie : </a:t>
            </a:r>
            <a:r>
              <a:rPr lang="fr-FR" sz="1333" dirty="0"/>
              <a:t>le vide créé dans le plancher entre deux étages afin de permettre d'installer l'escalier </a:t>
            </a:r>
          </a:p>
          <a:p>
            <a:endParaRPr lang="fr-FR" sz="1333" dirty="0"/>
          </a:p>
          <a:p>
            <a:r>
              <a:rPr lang="fr-FR" sz="1333" b="1" dirty="0"/>
              <a:t>La marche palière :</a:t>
            </a:r>
            <a:r>
              <a:rPr lang="fr-FR" sz="1333" dirty="0"/>
              <a:t> la dernière marche se situant au niveau du sol d'arrivée.</a:t>
            </a:r>
            <a:endParaRPr lang="fr-FR" sz="1333" b="1" dirty="0"/>
          </a:p>
          <a:p>
            <a:endParaRPr lang="fr-FR" sz="1333" dirty="0"/>
          </a:p>
          <a:p>
            <a:r>
              <a:rPr lang="fr-FR" sz="1333" b="1" dirty="0"/>
              <a:t>Le reculement ou l’étendue : </a:t>
            </a:r>
            <a:r>
              <a:rPr lang="fr-FR" sz="1333" dirty="0"/>
              <a:t>la mesure de la longueur entre la première et la dernière marche de l’escalier prise horizontalement du sol. </a:t>
            </a:r>
          </a:p>
          <a:p>
            <a:endParaRPr lang="fr-FR" sz="1333" b="1" dirty="0"/>
          </a:p>
          <a:p>
            <a:r>
              <a:rPr lang="fr-FR" sz="1333" b="1" dirty="0"/>
              <a:t>Le balancement : </a:t>
            </a:r>
            <a:r>
              <a:rPr lang="fr-FR" sz="1333" dirty="0"/>
              <a:t>représente la disposition des marches de façon harmonieuse lorsque l’escalier possède un tournant.</a:t>
            </a:r>
          </a:p>
          <a:p>
            <a:endParaRPr lang="fr-FR" sz="1333" b="1" dirty="0"/>
          </a:p>
          <a:p>
            <a:endParaRPr lang="fr-FR" sz="1333" dirty="0"/>
          </a:p>
        </p:txBody>
      </p:sp>
      <p:pic>
        <p:nvPicPr>
          <p:cNvPr id="1030" name="Picture 6" descr="Tracé 2 - Multiviews BTP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15" t="6642" r="16366" b="13698"/>
          <a:stretch/>
        </p:blipFill>
        <p:spPr bwMode="auto">
          <a:xfrm>
            <a:off x="3033398" y="4835143"/>
            <a:ext cx="3725368" cy="42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93225" y="9078369"/>
            <a:ext cx="1983691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Plan d’un balancement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2/2</a:t>
            </a:r>
          </a:p>
        </p:txBody>
      </p:sp>
    </p:spTree>
    <p:extLst>
      <p:ext uri="{BB962C8B-B14F-4D97-AF65-F5344CB8AC3E}">
        <p14:creationId xmlns:p14="http://schemas.microsoft.com/office/powerpoint/2010/main" val="16020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3578</TotalTime>
  <Words>304</Words>
  <Application>Microsoft Office PowerPoint</Application>
  <PresentationFormat>Personnalisé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328</cp:revision>
  <cp:lastPrinted>2024-02-24T10:04:44Z</cp:lastPrinted>
  <dcterms:created xsi:type="dcterms:W3CDTF">2024-02-18T10:34:22Z</dcterms:created>
  <dcterms:modified xsi:type="dcterms:W3CDTF">2024-08-02T10:41:51Z</dcterms:modified>
</cp:coreProperties>
</file>