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258" r:id="rId2"/>
    <p:sldId id="270" r:id="rId3"/>
    <p:sldId id="259" r:id="rId4"/>
    <p:sldId id="271" r:id="rId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660"/>
  </p:normalViewPr>
  <p:slideViewPr>
    <p:cSldViewPr snapToGrid="0">
      <p:cViewPr varScale="1">
        <p:scale>
          <a:sx n="56" d="100"/>
          <a:sy n="56" d="100"/>
        </p:scale>
        <p:origin x="1858" y="58"/>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02/08/2024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02/08/2024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02/08/2024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1/2</a:t>
            </a:r>
          </a:p>
        </p:txBody>
      </p:sp>
      <p:pic>
        <p:nvPicPr>
          <p:cNvPr id="30" name="Picture 29"/>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11598" y="2718095"/>
            <a:ext cx="2421946" cy="2403575"/>
          </a:xfrm>
          <a:prstGeom prst="rect">
            <a:avLst/>
          </a:prstGeom>
        </p:spPr>
      </p:pic>
      <p:pic>
        <p:nvPicPr>
          <p:cNvPr id="31" name="Picture 30"/>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672337" y="2849402"/>
            <a:ext cx="4276834" cy="2263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63998" y="5383101"/>
            <a:ext cx="4007676" cy="2344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3" name="Straight Arrow Connector 32"/>
          <p:cNvCxnSpPr/>
          <p:nvPr/>
        </p:nvCxnSpPr>
        <p:spPr>
          <a:xfrm flipV="1">
            <a:off x="1202026" y="3662242"/>
            <a:ext cx="1830541" cy="47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3451587" y="7579830"/>
            <a:ext cx="875220"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pied</a:t>
            </a:r>
          </a:p>
        </p:txBody>
      </p:sp>
      <p:sp>
        <p:nvSpPr>
          <p:cNvPr id="35" name="Rounded Rectangle 34"/>
          <p:cNvSpPr/>
          <p:nvPr/>
        </p:nvSpPr>
        <p:spPr>
          <a:xfrm>
            <a:off x="4943250" y="4920094"/>
            <a:ext cx="1932953"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Traverse haute</a:t>
            </a:r>
          </a:p>
        </p:txBody>
      </p:sp>
      <p:cxnSp>
        <p:nvCxnSpPr>
          <p:cNvPr id="36" name="Straight Arrow Connector 35"/>
          <p:cNvCxnSpPr/>
          <p:nvPr/>
        </p:nvCxnSpPr>
        <p:spPr>
          <a:xfrm>
            <a:off x="497711" y="4662363"/>
            <a:ext cx="1011775" cy="9745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211598" y="992109"/>
            <a:ext cx="6795587" cy="1492716"/>
          </a:xfrm>
          <a:prstGeom prst="rect">
            <a:avLst/>
          </a:prstGeom>
        </p:spPr>
        <p:txBody>
          <a:bodyPr wrap="square">
            <a:spAutoFit/>
          </a:bodyPr>
          <a:lstStyle/>
          <a:p>
            <a:pPr algn="just"/>
            <a:r>
              <a:rPr lang="fr-FR" sz="1300" b="1" dirty="0">
                <a:ea typeface="Calibri Light" panose="020F0302020204030204" pitchFamily="34" charset="0"/>
                <a:cs typeface="Calibri Light" panose="020F0302020204030204" pitchFamily="34" charset="0"/>
              </a:rPr>
              <a:t>Le planning des phases, </a:t>
            </a:r>
            <a:r>
              <a:rPr lang="fr-FR" sz="1300" dirty="0">
                <a:ea typeface="Calibri Light" panose="020F0302020204030204" pitchFamily="34" charset="0"/>
                <a:cs typeface="Calibri Light" panose="020F0302020204030204" pitchFamily="34" charset="0"/>
              </a:rPr>
              <a:t>appelé aussi ordonnancement des phases, est un document qui permet de visualiser les différentes phases nécessaires pour réaliser un ensemble ou un sous ensemble. </a:t>
            </a:r>
          </a:p>
          <a:p>
            <a:pPr algn="just"/>
            <a:endParaRPr lang="fr-FR" sz="1300" dirty="0">
              <a:ea typeface="Calibri Light" panose="020F0302020204030204" pitchFamily="34" charset="0"/>
              <a:cs typeface="Calibri Light" panose="020F0302020204030204" pitchFamily="34" charset="0"/>
            </a:endParaRPr>
          </a:p>
          <a:p>
            <a:pPr algn="just"/>
            <a:r>
              <a:rPr lang="fr-FR" sz="1300" dirty="0">
                <a:ea typeface="Calibri Light" panose="020F0302020204030204" pitchFamily="34" charset="0"/>
                <a:cs typeface="Calibri Light" panose="020F030202020403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300" dirty="0">
              <a:effectLst/>
              <a:ea typeface="Calibri Light" panose="020F0302020204030204" pitchFamily="34" charset="0"/>
              <a:cs typeface="Calibri Light" panose="020F03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0901030"/>
              </p:ext>
            </p:extLst>
          </p:nvPr>
        </p:nvGraphicFramePr>
        <p:xfrm>
          <a:off x="497711" y="8242974"/>
          <a:ext cx="6378492" cy="1112520"/>
        </p:xfrm>
        <a:graphic>
          <a:graphicData uri="http://schemas.openxmlformats.org/drawingml/2006/table">
            <a:tbl>
              <a:tblPr firstRow="1" bandRow="1">
                <a:tableStyleId>{5940675A-B579-460E-94D1-54222C63F5DA}</a:tableStyleId>
              </a:tblPr>
              <a:tblGrid>
                <a:gridCol w="1063082">
                  <a:extLst>
                    <a:ext uri="{9D8B030D-6E8A-4147-A177-3AD203B41FA5}">
                      <a16:colId xmlns:a16="http://schemas.microsoft.com/office/drawing/2014/main" val="212542370"/>
                    </a:ext>
                  </a:extLst>
                </a:gridCol>
                <a:gridCol w="737907">
                  <a:extLst>
                    <a:ext uri="{9D8B030D-6E8A-4147-A177-3AD203B41FA5}">
                      <a16:colId xmlns:a16="http://schemas.microsoft.com/office/drawing/2014/main" val="1728294697"/>
                    </a:ext>
                  </a:extLst>
                </a:gridCol>
                <a:gridCol w="1388257">
                  <a:extLst>
                    <a:ext uri="{9D8B030D-6E8A-4147-A177-3AD203B41FA5}">
                      <a16:colId xmlns:a16="http://schemas.microsoft.com/office/drawing/2014/main" val="1605062199"/>
                    </a:ext>
                  </a:extLst>
                </a:gridCol>
                <a:gridCol w="1063082">
                  <a:extLst>
                    <a:ext uri="{9D8B030D-6E8A-4147-A177-3AD203B41FA5}">
                      <a16:colId xmlns:a16="http://schemas.microsoft.com/office/drawing/2014/main" val="3499901401"/>
                    </a:ext>
                  </a:extLst>
                </a:gridCol>
                <a:gridCol w="1063082">
                  <a:extLst>
                    <a:ext uri="{9D8B030D-6E8A-4147-A177-3AD203B41FA5}">
                      <a16:colId xmlns:a16="http://schemas.microsoft.com/office/drawing/2014/main" val="1185396407"/>
                    </a:ext>
                  </a:extLst>
                </a:gridCol>
                <a:gridCol w="1063082">
                  <a:extLst>
                    <a:ext uri="{9D8B030D-6E8A-4147-A177-3AD203B41FA5}">
                      <a16:colId xmlns:a16="http://schemas.microsoft.com/office/drawing/2014/main" val="4273937718"/>
                    </a:ext>
                  </a:extLst>
                </a:gridCol>
              </a:tblGrid>
              <a:tr h="370840">
                <a:tc>
                  <a:txBody>
                    <a:bodyPr/>
                    <a:lstStyle/>
                    <a:p>
                      <a:pPr algn="ctr"/>
                      <a:r>
                        <a:rPr lang="fr-FR" dirty="0"/>
                        <a:t>Repère</a:t>
                      </a:r>
                    </a:p>
                  </a:txBody>
                  <a:tcPr anchor="ctr">
                    <a:solidFill>
                      <a:schemeClr val="bg2"/>
                    </a:solidFill>
                  </a:tcPr>
                </a:tc>
                <a:tc>
                  <a:txBody>
                    <a:bodyPr/>
                    <a:lstStyle/>
                    <a:p>
                      <a:pPr algn="ctr"/>
                      <a:r>
                        <a:rPr lang="fr-FR" dirty="0"/>
                        <a:t>Nb.</a:t>
                      </a:r>
                    </a:p>
                  </a:txBody>
                  <a:tcPr anchor="ctr">
                    <a:solidFill>
                      <a:schemeClr val="bg2"/>
                    </a:solidFill>
                  </a:tcPr>
                </a:tc>
                <a:tc>
                  <a:txBody>
                    <a:bodyPr/>
                    <a:lstStyle/>
                    <a:p>
                      <a:pPr algn="ctr"/>
                      <a:r>
                        <a:rPr lang="fr-FR" dirty="0"/>
                        <a:t>Désignation</a:t>
                      </a:r>
                    </a:p>
                  </a:txBody>
                  <a:tcPr anchor="ctr">
                    <a:solidFill>
                      <a:schemeClr val="bg2"/>
                    </a:solidFill>
                  </a:tcPr>
                </a:tc>
                <a:tc>
                  <a:txBody>
                    <a:bodyPr/>
                    <a:lstStyle/>
                    <a:p>
                      <a:pPr algn="ctr"/>
                      <a:r>
                        <a:rPr lang="fr-FR" dirty="0"/>
                        <a:t>Longueur</a:t>
                      </a:r>
                    </a:p>
                  </a:txBody>
                  <a:tcPr anchor="ctr">
                    <a:solidFill>
                      <a:schemeClr val="bg2"/>
                    </a:solidFill>
                  </a:tcPr>
                </a:tc>
                <a:tc>
                  <a:txBody>
                    <a:bodyPr/>
                    <a:lstStyle/>
                    <a:p>
                      <a:pPr algn="ctr"/>
                      <a:r>
                        <a:rPr lang="fr-FR" dirty="0"/>
                        <a:t>Largeur</a:t>
                      </a:r>
                    </a:p>
                  </a:txBody>
                  <a:tcPr anchor="ctr">
                    <a:solidFill>
                      <a:schemeClr val="bg2"/>
                    </a:solidFill>
                  </a:tcPr>
                </a:tc>
                <a:tc>
                  <a:txBody>
                    <a:bodyPr/>
                    <a:lstStyle/>
                    <a:p>
                      <a:pPr algn="ctr"/>
                      <a:r>
                        <a:rPr lang="fr-FR" dirty="0"/>
                        <a:t>Epaisseur</a:t>
                      </a:r>
                    </a:p>
                  </a:txBody>
                  <a:tcPr anchor="ctr">
                    <a:solidFill>
                      <a:schemeClr val="bg2"/>
                    </a:solidFill>
                  </a:tcPr>
                </a:tc>
                <a:extLst>
                  <a:ext uri="{0D108BD9-81ED-4DB2-BD59-A6C34878D82A}">
                    <a16:rowId xmlns:a16="http://schemas.microsoft.com/office/drawing/2014/main" val="1421037697"/>
                  </a:ext>
                </a:extLst>
              </a:tr>
              <a:tr h="370840">
                <a:tc>
                  <a:txBody>
                    <a:bodyPr/>
                    <a:lstStyle/>
                    <a:p>
                      <a:pPr algn="ctr"/>
                      <a:r>
                        <a:rPr lang="fr-FR" dirty="0"/>
                        <a:t>101</a:t>
                      </a:r>
                    </a:p>
                  </a:txBody>
                  <a:tcPr anchor="ctr"/>
                </a:tc>
                <a:tc>
                  <a:txBody>
                    <a:bodyPr/>
                    <a:lstStyle/>
                    <a:p>
                      <a:pPr algn="ctr"/>
                      <a:r>
                        <a:rPr lang="fr-FR" dirty="0"/>
                        <a:t>4</a:t>
                      </a:r>
                    </a:p>
                  </a:txBody>
                  <a:tcPr anchor="ctr"/>
                </a:tc>
                <a:tc>
                  <a:txBody>
                    <a:bodyPr/>
                    <a:lstStyle/>
                    <a:p>
                      <a:pPr algn="ctr"/>
                      <a:r>
                        <a:rPr lang="fr-FR" dirty="0"/>
                        <a:t>Pieds</a:t>
                      </a:r>
                    </a:p>
                  </a:txBody>
                  <a:tcPr anchor="ctr"/>
                </a:tc>
                <a:tc>
                  <a:txBody>
                    <a:bodyPr/>
                    <a:lstStyle/>
                    <a:p>
                      <a:pPr algn="ctr"/>
                      <a:r>
                        <a:rPr lang="fr-FR" dirty="0"/>
                        <a:t>450</a:t>
                      </a:r>
                    </a:p>
                  </a:txBody>
                  <a:tcPr anchor="ctr"/>
                </a:tc>
                <a:tc>
                  <a:txBody>
                    <a:bodyPr/>
                    <a:lstStyle/>
                    <a:p>
                      <a:pPr algn="ctr"/>
                      <a:r>
                        <a:rPr lang="fr-FR" dirty="0"/>
                        <a:t>50</a:t>
                      </a:r>
                    </a:p>
                  </a:txBody>
                  <a:tcPr anchor="ctr"/>
                </a:tc>
                <a:tc>
                  <a:txBody>
                    <a:bodyPr/>
                    <a:lstStyle/>
                    <a:p>
                      <a:pPr algn="ctr"/>
                      <a:r>
                        <a:rPr lang="fr-FR" dirty="0"/>
                        <a:t>25</a:t>
                      </a:r>
                    </a:p>
                  </a:txBody>
                  <a:tcPr anchor="ctr"/>
                </a:tc>
                <a:extLst>
                  <a:ext uri="{0D108BD9-81ED-4DB2-BD59-A6C34878D82A}">
                    <a16:rowId xmlns:a16="http://schemas.microsoft.com/office/drawing/2014/main" val="445727334"/>
                  </a:ext>
                </a:extLst>
              </a:tr>
              <a:tr h="370840">
                <a:tc>
                  <a:txBody>
                    <a:bodyPr/>
                    <a:lstStyle/>
                    <a:p>
                      <a:pPr algn="ctr"/>
                      <a:r>
                        <a:rPr lang="fr-FR" dirty="0"/>
                        <a:t>104</a:t>
                      </a:r>
                    </a:p>
                  </a:txBody>
                  <a:tcPr anchor="ctr"/>
                </a:tc>
                <a:tc>
                  <a:txBody>
                    <a:bodyPr/>
                    <a:lstStyle/>
                    <a:p>
                      <a:pPr algn="ctr"/>
                      <a:r>
                        <a:rPr lang="fr-FR" dirty="0"/>
                        <a:t>2</a:t>
                      </a:r>
                    </a:p>
                  </a:txBody>
                  <a:tcPr anchor="ctr"/>
                </a:tc>
                <a:tc>
                  <a:txBody>
                    <a:bodyPr/>
                    <a:lstStyle/>
                    <a:p>
                      <a:pPr algn="ctr"/>
                      <a:r>
                        <a:rPr lang="fr-FR" dirty="0"/>
                        <a:t>Traverse haute</a:t>
                      </a:r>
                    </a:p>
                  </a:txBody>
                  <a:tcPr anchor="ctr"/>
                </a:tc>
                <a:tc>
                  <a:txBody>
                    <a:bodyPr/>
                    <a:lstStyle/>
                    <a:p>
                      <a:pPr algn="ctr"/>
                      <a:r>
                        <a:rPr lang="fr-FR" dirty="0"/>
                        <a:t>288</a:t>
                      </a:r>
                    </a:p>
                  </a:txBody>
                  <a:tcPr anchor="ctr"/>
                </a:tc>
                <a:tc>
                  <a:txBody>
                    <a:bodyPr/>
                    <a:lstStyle/>
                    <a:p>
                      <a:pPr algn="ctr"/>
                      <a:r>
                        <a:rPr lang="fr-FR" dirty="0"/>
                        <a:t>50</a:t>
                      </a:r>
                    </a:p>
                  </a:txBody>
                  <a:tcPr anchor="ctr"/>
                </a:tc>
                <a:tc>
                  <a:txBody>
                    <a:bodyPr/>
                    <a:lstStyle/>
                    <a:p>
                      <a:pPr algn="ctr"/>
                      <a:r>
                        <a:rPr lang="fr-FR" dirty="0"/>
                        <a:t>24</a:t>
                      </a:r>
                    </a:p>
                  </a:txBody>
                  <a:tcPr anchor="ctr"/>
                </a:tc>
                <a:extLst>
                  <a:ext uri="{0D108BD9-81ED-4DB2-BD59-A6C34878D82A}">
                    <a16:rowId xmlns:a16="http://schemas.microsoft.com/office/drawing/2014/main" val="3838517725"/>
                  </a:ext>
                </a:extLst>
              </a:tr>
            </a:tbl>
          </a:graphicData>
        </a:graphic>
      </p:graphicFrame>
      <p:sp>
        <p:nvSpPr>
          <p:cNvPr id="4" name="Rectangle 3"/>
          <p:cNvSpPr/>
          <p:nvPr/>
        </p:nvSpPr>
        <p:spPr>
          <a:xfrm>
            <a:off x="363998" y="7998031"/>
            <a:ext cx="6643187" cy="1660319"/>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5080000" y="7820913"/>
            <a:ext cx="1769747"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Feuille de débit</a:t>
            </a:r>
          </a:p>
        </p:txBody>
      </p:sp>
    </p:spTree>
    <p:extLst>
      <p:ext uri="{BB962C8B-B14F-4D97-AF65-F5344CB8AC3E}">
        <p14:creationId xmlns:p14="http://schemas.microsoft.com/office/powerpoint/2010/main" val="401851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2/2</a:t>
            </a:r>
          </a:p>
        </p:txBody>
      </p:sp>
      <p:sp>
        <p:nvSpPr>
          <p:cNvPr id="4" name="Rectangle 3"/>
          <p:cNvSpPr/>
          <p:nvPr/>
        </p:nvSpPr>
        <p:spPr>
          <a:xfrm>
            <a:off x="211597" y="1251567"/>
            <a:ext cx="3468861" cy="4893647"/>
          </a:xfrm>
          <a:prstGeom prst="rect">
            <a:avLst/>
          </a:prstGeom>
        </p:spPr>
        <p:txBody>
          <a:bodyPr wrap="square">
            <a:spAutoFit/>
          </a:bodyPr>
          <a:lstStyle/>
          <a:p>
            <a:r>
              <a:rPr lang="fr-FR" sz="1200" b="1" dirty="0">
                <a:ea typeface="Calibri Light" panose="020F0302020204030204" pitchFamily="34" charset="0"/>
                <a:cs typeface="Calibri Light" panose="020F0302020204030204" pitchFamily="34" charset="0"/>
              </a:rPr>
              <a:t>Le planning des phases </a:t>
            </a:r>
            <a:r>
              <a:rPr lang="fr-FR" sz="1200" dirty="0">
                <a:ea typeface="Calibri Light" panose="020F0302020204030204" pitchFamily="34" charset="0"/>
                <a:cs typeface="Calibri Light" panose="020F0302020204030204" pitchFamily="34" charset="0"/>
              </a:rPr>
              <a:t>a pour objectif d’organiser le travail à l’atelier, il doit comporté  au minimum :</a:t>
            </a:r>
          </a:p>
          <a:p>
            <a:pPr marL="285750" indent="-285750">
              <a:buFont typeface="Arial" panose="020B0604020202020204" pitchFamily="34" charset="0"/>
              <a:buChar char="•"/>
            </a:pPr>
            <a:r>
              <a:rPr lang="fr-FR" sz="1200" dirty="0">
                <a:effectLst/>
                <a:ea typeface="Calibri Light" panose="020F0302020204030204" pitchFamily="34" charset="0"/>
                <a:cs typeface="Calibri Light" panose="020F0302020204030204" pitchFamily="34" charset="0"/>
              </a:rPr>
              <a:t>  Les éléments à réaliser avec leurs repères (que l’on retrouve dans la feuille de débit</a:t>
            </a:r>
          </a:p>
          <a:p>
            <a:pPr marL="285750" indent="-285750">
              <a:buFont typeface="Arial" panose="020B0604020202020204" pitchFamily="34" charset="0"/>
              <a:buChar char="•"/>
            </a:pPr>
            <a:r>
              <a:rPr lang="fr-FR" sz="1200" dirty="0">
                <a:ea typeface="Calibri Light" panose="020F0302020204030204" pitchFamily="34" charset="0"/>
                <a:cs typeface="Calibri Light" panose="020F0302020204030204" pitchFamily="34" charset="0"/>
              </a:rPr>
              <a:t>  Les différentes phases à réaliser dans un ordre logique d’exécution</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Il permet d’avoir une vision globale de la fabrication et d’usiner l’ouvrage de manière rationnelle.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Pour le réaliser, on utilise des abréviations qui ne sont ni normalisées, ni conventionnelles.</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a:p>
            <a:pPr algn="just"/>
            <a:r>
              <a:rPr lang="fr-FR" sz="1200" dirty="0">
                <a:effectLst/>
                <a:ea typeface="Calibri Light" panose="020F0302020204030204" pitchFamily="34" charset="0"/>
                <a:cs typeface="Calibri Light" panose="020F0302020204030204" pitchFamily="34" charset="0"/>
              </a:rPr>
              <a:t>  </a:t>
            </a:r>
            <a:endParaRPr lang="fr-BE" sz="1200" dirty="0">
              <a:effectLst/>
              <a:ea typeface="Calibri Light" panose="020F0302020204030204" pitchFamily="34" charset="0"/>
              <a:cs typeface="Calibri Light" panose="020F03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48054157"/>
              </p:ext>
            </p:extLst>
          </p:nvPr>
        </p:nvGraphicFramePr>
        <p:xfrm>
          <a:off x="3721982" y="1745814"/>
          <a:ext cx="3181616" cy="4303656"/>
        </p:xfrm>
        <a:graphic>
          <a:graphicData uri="http://schemas.openxmlformats.org/drawingml/2006/table">
            <a:tbl>
              <a:tblPr firstRow="1" bandRow="1">
                <a:tableStyleId>{5940675A-B579-460E-94D1-54222C63F5DA}</a:tableStyleId>
              </a:tblPr>
              <a:tblGrid>
                <a:gridCol w="1590808">
                  <a:extLst>
                    <a:ext uri="{9D8B030D-6E8A-4147-A177-3AD203B41FA5}">
                      <a16:colId xmlns:a16="http://schemas.microsoft.com/office/drawing/2014/main" val="564577847"/>
                    </a:ext>
                  </a:extLst>
                </a:gridCol>
                <a:gridCol w="1590808">
                  <a:extLst>
                    <a:ext uri="{9D8B030D-6E8A-4147-A177-3AD203B41FA5}">
                      <a16:colId xmlns:a16="http://schemas.microsoft.com/office/drawing/2014/main" val="3182271460"/>
                    </a:ext>
                  </a:extLst>
                </a:gridCol>
              </a:tblGrid>
              <a:tr h="247410">
                <a:tc>
                  <a:txBody>
                    <a:bodyPr/>
                    <a:lstStyle/>
                    <a:p>
                      <a:pPr algn="ctr"/>
                      <a:r>
                        <a:rPr lang="fr-FR" dirty="0"/>
                        <a:t>Usinage</a:t>
                      </a:r>
                    </a:p>
                  </a:txBody>
                  <a:tcPr anchor="ctr">
                    <a:solidFill>
                      <a:schemeClr val="bg2"/>
                    </a:solidFill>
                  </a:tcPr>
                </a:tc>
                <a:tc>
                  <a:txBody>
                    <a:bodyPr/>
                    <a:lstStyle/>
                    <a:p>
                      <a:pPr algn="ctr"/>
                      <a:r>
                        <a:rPr lang="fr-FR" dirty="0"/>
                        <a:t>Abréviation</a:t>
                      </a:r>
                    </a:p>
                  </a:txBody>
                  <a:tcPr anchor="ctr">
                    <a:solidFill>
                      <a:schemeClr val="bg2"/>
                    </a:solidFill>
                  </a:tcPr>
                </a:tc>
                <a:extLst>
                  <a:ext uri="{0D108BD9-81ED-4DB2-BD59-A6C34878D82A}">
                    <a16:rowId xmlns:a16="http://schemas.microsoft.com/office/drawing/2014/main" val="3805968682"/>
                  </a:ext>
                </a:extLst>
              </a:tr>
              <a:tr h="247410">
                <a:tc>
                  <a:txBody>
                    <a:bodyPr/>
                    <a:lstStyle/>
                    <a:p>
                      <a:pPr algn="ctr"/>
                      <a:r>
                        <a:rPr lang="fr-FR" dirty="0"/>
                        <a:t>Tronçonnage</a:t>
                      </a:r>
                    </a:p>
                  </a:txBody>
                  <a:tcPr anchor="ctr"/>
                </a:tc>
                <a:tc>
                  <a:txBody>
                    <a:bodyPr/>
                    <a:lstStyle/>
                    <a:p>
                      <a:pPr algn="ctr"/>
                      <a:r>
                        <a:rPr lang="fr-FR" dirty="0"/>
                        <a:t>TRO</a:t>
                      </a:r>
                    </a:p>
                  </a:txBody>
                  <a:tcPr anchor="ctr"/>
                </a:tc>
                <a:extLst>
                  <a:ext uri="{0D108BD9-81ED-4DB2-BD59-A6C34878D82A}">
                    <a16:rowId xmlns:a16="http://schemas.microsoft.com/office/drawing/2014/main" val="3157170513"/>
                  </a:ext>
                </a:extLst>
              </a:tr>
              <a:tr h="247410">
                <a:tc>
                  <a:txBody>
                    <a:bodyPr/>
                    <a:lstStyle/>
                    <a:p>
                      <a:pPr algn="ctr"/>
                      <a:r>
                        <a:rPr lang="fr-FR" dirty="0"/>
                        <a:t>Délignage</a:t>
                      </a:r>
                    </a:p>
                  </a:txBody>
                  <a:tcPr anchor="ctr"/>
                </a:tc>
                <a:tc>
                  <a:txBody>
                    <a:bodyPr/>
                    <a:lstStyle/>
                    <a:p>
                      <a:pPr algn="ctr"/>
                      <a:r>
                        <a:rPr lang="fr-FR" dirty="0"/>
                        <a:t>DEL</a:t>
                      </a:r>
                    </a:p>
                  </a:txBody>
                  <a:tcPr anchor="ctr"/>
                </a:tc>
                <a:extLst>
                  <a:ext uri="{0D108BD9-81ED-4DB2-BD59-A6C34878D82A}">
                    <a16:rowId xmlns:a16="http://schemas.microsoft.com/office/drawing/2014/main" val="846603218"/>
                  </a:ext>
                </a:extLst>
              </a:tr>
              <a:tr h="247410">
                <a:tc>
                  <a:txBody>
                    <a:bodyPr/>
                    <a:lstStyle/>
                    <a:p>
                      <a:pPr algn="ctr"/>
                      <a:r>
                        <a:rPr lang="fr-FR" dirty="0"/>
                        <a:t>Rabotage</a:t>
                      </a:r>
                    </a:p>
                  </a:txBody>
                  <a:tcPr anchor="ctr"/>
                </a:tc>
                <a:tc>
                  <a:txBody>
                    <a:bodyPr/>
                    <a:lstStyle/>
                    <a:p>
                      <a:pPr algn="ctr"/>
                      <a:r>
                        <a:rPr lang="fr-FR" dirty="0"/>
                        <a:t>RAB</a:t>
                      </a:r>
                    </a:p>
                  </a:txBody>
                  <a:tcPr anchor="ctr"/>
                </a:tc>
                <a:extLst>
                  <a:ext uri="{0D108BD9-81ED-4DB2-BD59-A6C34878D82A}">
                    <a16:rowId xmlns:a16="http://schemas.microsoft.com/office/drawing/2014/main" val="538938565"/>
                  </a:ext>
                </a:extLst>
              </a:tr>
              <a:tr h="247410">
                <a:tc>
                  <a:txBody>
                    <a:bodyPr/>
                    <a:lstStyle/>
                    <a:p>
                      <a:pPr algn="ctr"/>
                      <a:r>
                        <a:rPr lang="fr-FR" dirty="0"/>
                        <a:t>Corroyage</a:t>
                      </a:r>
                    </a:p>
                  </a:txBody>
                  <a:tcPr anchor="ctr"/>
                </a:tc>
                <a:tc>
                  <a:txBody>
                    <a:bodyPr/>
                    <a:lstStyle/>
                    <a:p>
                      <a:pPr algn="ctr"/>
                      <a:r>
                        <a:rPr lang="fr-FR" dirty="0"/>
                        <a:t>COR</a:t>
                      </a:r>
                    </a:p>
                  </a:txBody>
                  <a:tcPr anchor="ctr"/>
                </a:tc>
                <a:extLst>
                  <a:ext uri="{0D108BD9-81ED-4DB2-BD59-A6C34878D82A}">
                    <a16:rowId xmlns:a16="http://schemas.microsoft.com/office/drawing/2014/main" val="1241955898"/>
                  </a:ext>
                </a:extLst>
              </a:tr>
              <a:tr h="247410">
                <a:tc>
                  <a:txBody>
                    <a:bodyPr/>
                    <a:lstStyle/>
                    <a:p>
                      <a:pPr algn="ctr"/>
                      <a:r>
                        <a:rPr lang="fr-FR" dirty="0"/>
                        <a:t>Rainurage</a:t>
                      </a:r>
                    </a:p>
                  </a:txBody>
                  <a:tcPr anchor="ctr"/>
                </a:tc>
                <a:tc>
                  <a:txBody>
                    <a:bodyPr/>
                    <a:lstStyle/>
                    <a:p>
                      <a:pPr algn="ctr"/>
                      <a:r>
                        <a:rPr lang="fr-FR" dirty="0"/>
                        <a:t>RAI</a:t>
                      </a:r>
                    </a:p>
                  </a:txBody>
                  <a:tcPr anchor="ctr"/>
                </a:tc>
                <a:extLst>
                  <a:ext uri="{0D108BD9-81ED-4DB2-BD59-A6C34878D82A}">
                    <a16:rowId xmlns:a16="http://schemas.microsoft.com/office/drawing/2014/main" val="3318354082"/>
                  </a:ext>
                </a:extLst>
              </a:tr>
              <a:tr h="247410">
                <a:tc>
                  <a:txBody>
                    <a:bodyPr/>
                    <a:lstStyle/>
                    <a:p>
                      <a:pPr algn="ctr"/>
                      <a:r>
                        <a:rPr lang="fr-FR" dirty="0"/>
                        <a:t>Profilage</a:t>
                      </a:r>
                    </a:p>
                  </a:txBody>
                  <a:tcPr anchor="ctr"/>
                </a:tc>
                <a:tc>
                  <a:txBody>
                    <a:bodyPr/>
                    <a:lstStyle/>
                    <a:p>
                      <a:pPr algn="ctr"/>
                      <a:r>
                        <a:rPr lang="fr-FR" dirty="0"/>
                        <a:t>PRO</a:t>
                      </a:r>
                    </a:p>
                  </a:txBody>
                  <a:tcPr anchor="ctr"/>
                </a:tc>
                <a:extLst>
                  <a:ext uri="{0D108BD9-81ED-4DB2-BD59-A6C34878D82A}">
                    <a16:rowId xmlns:a16="http://schemas.microsoft.com/office/drawing/2014/main" val="2910621161"/>
                  </a:ext>
                </a:extLst>
              </a:tr>
              <a:tr h="247410">
                <a:tc>
                  <a:txBody>
                    <a:bodyPr/>
                    <a:lstStyle/>
                    <a:p>
                      <a:pPr algn="ctr"/>
                      <a:r>
                        <a:rPr lang="fr-FR" dirty="0"/>
                        <a:t>Tenonnage</a:t>
                      </a:r>
                    </a:p>
                  </a:txBody>
                  <a:tcPr anchor="ctr"/>
                </a:tc>
                <a:tc>
                  <a:txBody>
                    <a:bodyPr/>
                    <a:lstStyle/>
                    <a:p>
                      <a:pPr algn="ctr"/>
                      <a:r>
                        <a:rPr lang="fr-FR" dirty="0"/>
                        <a:t>TEN</a:t>
                      </a:r>
                    </a:p>
                  </a:txBody>
                  <a:tcPr anchor="ctr"/>
                </a:tc>
                <a:extLst>
                  <a:ext uri="{0D108BD9-81ED-4DB2-BD59-A6C34878D82A}">
                    <a16:rowId xmlns:a16="http://schemas.microsoft.com/office/drawing/2014/main" val="2384331588"/>
                  </a:ext>
                </a:extLst>
              </a:tr>
              <a:tr h="247410">
                <a:tc>
                  <a:txBody>
                    <a:bodyPr/>
                    <a:lstStyle/>
                    <a:p>
                      <a:pPr algn="ctr"/>
                      <a:r>
                        <a:rPr lang="fr-FR" dirty="0"/>
                        <a:t>Mortaisage</a:t>
                      </a:r>
                    </a:p>
                  </a:txBody>
                  <a:tcPr anchor="ctr"/>
                </a:tc>
                <a:tc>
                  <a:txBody>
                    <a:bodyPr/>
                    <a:lstStyle/>
                    <a:p>
                      <a:pPr algn="ctr"/>
                      <a:r>
                        <a:rPr lang="fr-FR" dirty="0"/>
                        <a:t>MOR</a:t>
                      </a:r>
                    </a:p>
                  </a:txBody>
                  <a:tcPr anchor="ctr"/>
                </a:tc>
                <a:extLst>
                  <a:ext uri="{0D108BD9-81ED-4DB2-BD59-A6C34878D82A}">
                    <a16:rowId xmlns:a16="http://schemas.microsoft.com/office/drawing/2014/main" val="2893649626"/>
                  </a:ext>
                </a:extLst>
              </a:tr>
              <a:tr h="247410">
                <a:tc>
                  <a:txBody>
                    <a:bodyPr/>
                    <a:lstStyle/>
                    <a:p>
                      <a:pPr algn="ctr"/>
                      <a:r>
                        <a:rPr lang="fr-FR" dirty="0"/>
                        <a:t>Perçage</a:t>
                      </a:r>
                    </a:p>
                  </a:txBody>
                  <a:tcPr anchor="ctr"/>
                </a:tc>
                <a:tc>
                  <a:txBody>
                    <a:bodyPr/>
                    <a:lstStyle/>
                    <a:p>
                      <a:pPr algn="ctr"/>
                      <a:r>
                        <a:rPr lang="fr-FR" dirty="0"/>
                        <a:t>PER</a:t>
                      </a:r>
                    </a:p>
                  </a:txBody>
                  <a:tcPr anchor="ctr"/>
                </a:tc>
                <a:extLst>
                  <a:ext uri="{0D108BD9-81ED-4DB2-BD59-A6C34878D82A}">
                    <a16:rowId xmlns:a16="http://schemas.microsoft.com/office/drawing/2014/main" val="2594712325"/>
                  </a:ext>
                </a:extLst>
              </a:tr>
              <a:tr h="247410">
                <a:tc>
                  <a:txBody>
                    <a:bodyPr/>
                    <a:lstStyle/>
                    <a:p>
                      <a:pPr algn="ctr"/>
                      <a:r>
                        <a:rPr lang="fr-FR" dirty="0"/>
                        <a:t>Ponçage</a:t>
                      </a:r>
                    </a:p>
                  </a:txBody>
                  <a:tcPr anchor="ctr"/>
                </a:tc>
                <a:tc>
                  <a:txBody>
                    <a:bodyPr/>
                    <a:lstStyle/>
                    <a:p>
                      <a:pPr algn="ctr"/>
                      <a:r>
                        <a:rPr lang="fr-FR" dirty="0"/>
                        <a:t>PON</a:t>
                      </a:r>
                    </a:p>
                  </a:txBody>
                  <a:tcPr anchor="ctr"/>
                </a:tc>
                <a:extLst>
                  <a:ext uri="{0D108BD9-81ED-4DB2-BD59-A6C34878D82A}">
                    <a16:rowId xmlns:a16="http://schemas.microsoft.com/office/drawing/2014/main" val="2867135433"/>
                  </a:ext>
                </a:extLst>
              </a:tr>
              <a:tr h="247410">
                <a:tc>
                  <a:txBody>
                    <a:bodyPr/>
                    <a:lstStyle/>
                    <a:p>
                      <a:pPr algn="ctr"/>
                      <a:r>
                        <a:rPr lang="fr-FR" dirty="0"/>
                        <a:t>Montage</a:t>
                      </a:r>
                    </a:p>
                  </a:txBody>
                  <a:tcPr anchor="ctr"/>
                </a:tc>
                <a:tc>
                  <a:txBody>
                    <a:bodyPr/>
                    <a:lstStyle/>
                    <a:p>
                      <a:pPr algn="ctr"/>
                      <a:r>
                        <a:rPr lang="fr-FR" dirty="0"/>
                        <a:t>MON</a:t>
                      </a:r>
                    </a:p>
                  </a:txBody>
                  <a:tcPr anchor="ctr"/>
                </a:tc>
                <a:extLst>
                  <a:ext uri="{0D108BD9-81ED-4DB2-BD59-A6C34878D82A}">
                    <a16:rowId xmlns:a16="http://schemas.microsoft.com/office/drawing/2014/main" val="3662250094"/>
                  </a:ext>
                </a:extLst>
              </a:tr>
              <a:tr h="247410">
                <a:tc>
                  <a:txBody>
                    <a:bodyPr/>
                    <a:lstStyle/>
                    <a:p>
                      <a:pPr algn="ctr"/>
                      <a:r>
                        <a:rPr lang="fr-FR" dirty="0"/>
                        <a:t>Finition</a:t>
                      </a:r>
                    </a:p>
                  </a:txBody>
                  <a:tcPr anchor="ctr"/>
                </a:tc>
                <a:tc>
                  <a:txBody>
                    <a:bodyPr/>
                    <a:lstStyle/>
                    <a:p>
                      <a:pPr algn="ctr"/>
                      <a:r>
                        <a:rPr lang="fr-FR" dirty="0"/>
                        <a:t>FIN</a:t>
                      </a:r>
                    </a:p>
                  </a:txBody>
                  <a:tcPr anchor="ctr"/>
                </a:tc>
                <a:extLst>
                  <a:ext uri="{0D108BD9-81ED-4DB2-BD59-A6C34878D82A}">
                    <a16:rowId xmlns:a16="http://schemas.microsoft.com/office/drawing/2014/main" val="753994126"/>
                  </a:ext>
                </a:extLst>
              </a:tr>
              <a:tr h="247410">
                <a:tc>
                  <a:txBody>
                    <a:bodyPr/>
                    <a:lstStyle/>
                    <a:p>
                      <a:pPr algn="ctr"/>
                      <a:r>
                        <a:rPr lang="fr-FR" dirty="0"/>
                        <a:t>Traçage</a:t>
                      </a:r>
                    </a:p>
                  </a:txBody>
                  <a:tcPr anchor="ctr"/>
                </a:tc>
                <a:tc>
                  <a:txBody>
                    <a:bodyPr/>
                    <a:lstStyle/>
                    <a:p>
                      <a:pPr algn="ctr"/>
                      <a:r>
                        <a:rPr lang="fr-FR" dirty="0"/>
                        <a:t>TRA</a:t>
                      </a:r>
                    </a:p>
                  </a:txBody>
                  <a:tcPr anchor="ctr"/>
                </a:tc>
                <a:extLst>
                  <a:ext uri="{0D108BD9-81ED-4DB2-BD59-A6C34878D82A}">
                    <a16:rowId xmlns:a16="http://schemas.microsoft.com/office/drawing/2014/main" val="1383729664"/>
                  </a:ext>
                </a:extLst>
              </a:tr>
            </a:tbl>
          </a:graphicData>
        </a:graphic>
      </p:graphicFrame>
      <p:sp>
        <p:nvSpPr>
          <p:cNvPr id="9" name="Rounded Rectangle 8"/>
          <p:cNvSpPr/>
          <p:nvPr/>
        </p:nvSpPr>
        <p:spPr>
          <a:xfrm>
            <a:off x="3754728" y="1215369"/>
            <a:ext cx="3116124"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Exemple d’abréviation</a:t>
            </a:r>
          </a:p>
        </p:txBody>
      </p:sp>
      <p:sp>
        <p:nvSpPr>
          <p:cNvPr id="10" name="Rounded Rectangle 9"/>
          <p:cNvSpPr/>
          <p:nvPr/>
        </p:nvSpPr>
        <p:spPr>
          <a:xfrm>
            <a:off x="211597" y="6386242"/>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Exemple de planning des phases</a:t>
            </a:r>
          </a:p>
        </p:txBody>
      </p:sp>
      <p:graphicFrame>
        <p:nvGraphicFramePr>
          <p:cNvPr id="7" name="Table 6"/>
          <p:cNvGraphicFramePr>
            <a:graphicFrameLocks noGrp="1"/>
          </p:cNvGraphicFramePr>
          <p:nvPr>
            <p:extLst>
              <p:ext uri="{D42A27DB-BD31-4B8C-83A1-F6EECF244321}">
                <p14:modId xmlns:p14="http://schemas.microsoft.com/office/powerpoint/2010/main" val="2331047431"/>
              </p:ext>
            </p:extLst>
          </p:nvPr>
        </p:nvGraphicFramePr>
        <p:xfrm>
          <a:off x="211597" y="6985290"/>
          <a:ext cx="6762842" cy="1817855"/>
        </p:xfrm>
        <a:graphic>
          <a:graphicData uri="http://schemas.openxmlformats.org/drawingml/2006/table">
            <a:tbl>
              <a:tblPr firstRow="1" bandRow="1">
                <a:tableStyleId>{5940675A-B579-460E-94D1-54222C63F5DA}</a:tableStyleId>
              </a:tblPr>
              <a:tblGrid>
                <a:gridCol w="1277642">
                  <a:extLst>
                    <a:ext uri="{9D8B030D-6E8A-4147-A177-3AD203B41FA5}">
                      <a16:colId xmlns:a16="http://schemas.microsoft.com/office/drawing/2014/main" val="2540644830"/>
                    </a:ext>
                  </a:extLst>
                </a:gridCol>
                <a:gridCol w="5485200">
                  <a:extLst>
                    <a:ext uri="{9D8B030D-6E8A-4147-A177-3AD203B41FA5}">
                      <a16:colId xmlns:a16="http://schemas.microsoft.com/office/drawing/2014/main" val="1950610652"/>
                    </a:ext>
                  </a:extLst>
                </a:gridCol>
              </a:tblGrid>
              <a:tr h="471581">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673137">
                <a:tc>
                  <a:txBody>
                    <a:bodyPr/>
                    <a:lstStyle/>
                    <a:p>
                      <a:pPr algn="ctr"/>
                      <a:r>
                        <a:rPr lang="fr-FR" dirty="0"/>
                        <a:t>101</a:t>
                      </a:r>
                    </a:p>
                  </a:txBody>
                  <a:tcPr anchor="ctr"/>
                </a:tc>
                <a:tc rowSpan="2">
                  <a:txBody>
                    <a:bodyPr/>
                    <a:lstStyle/>
                    <a:p>
                      <a:pPr algn="ctr"/>
                      <a:endParaRPr lang="fr-FR" dirty="0"/>
                    </a:p>
                  </a:txBody>
                  <a:tcPr anchor="ctr"/>
                </a:tc>
                <a:extLst>
                  <a:ext uri="{0D108BD9-81ED-4DB2-BD59-A6C34878D82A}">
                    <a16:rowId xmlns:a16="http://schemas.microsoft.com/office/drawing/2014/main" val="186919508"/>
                  </a:ext>
                </a:extLst>
              </a:tr>
              <a:tr h="673137">
                <a:tc>
                  <a:txBody>
                    <a:bodyPr/>
                    <a:lstStyle/>
                    <a:p>
                      <a:pPr algn="ctr"/>
                      <a:r>
                        <a:rPr lang="fr-FR" dirty="0"/>
                        <a:t>102</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11" name="Rounded Rectangle 10"/>
          <p:cNvSpPr/>
          <p:nvPr/>
        </p:nvSpPr>
        <p:spPr>
          <a:xfrm>
            <a:off x="1550059"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COR</a:t>
            </a:r>
          </a:p>
        </p:txBody>
      </p:sp>
      <p:cxnSp>
        <p:nvCxnSpPr>
          <p:cNvPr id="13" name="Straight Connector 12"/>
          <p:cNvCxnSpPr>
            <a:stCxn id="11" idx="3"/>
          </p:cNvCxnSpPr>
          <p:nvPr/>
        </p:nvCxnSpPr>
        <p:spPr>
          <a:xfrm>
            <a:off x="2194638"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2464458"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TRA</a:t>
            </a:r>
          </a:p>
        </p:txBody>
      </p:sp>
      <p:cxnSp>
        <p:nvCxnSpPr>
          <p:cNvPr id="17" name="Straight Connector 16"/>
          <p:cNvCxnSpPr>
            <a:stCxn id="16" idx="3"/>
          </p:cNvCxnSpPr>
          <p:nvPr/>
        </p:nvCxnSpPr>
        <p:spPr>
          <a:xfrm>
            <a:off x="3109037"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35797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TRO</a:t>
            </a:r>
          </a:p>
        </p:txBody>
      </p:sp>
      <p:cxnSp>
        <p:nvCxnSpPr>
          <p:cNvPr id="19" name="Straight Connector 18"/>
          <p:cNvCxnSpPr>
            <a:stCxn id="18" idx="3"/>
          </p:cNvCxnSpPr>
          <p:nvPr/>
        </p:nvCxnSpPr>
        <p:spPr>
          <a:xfrm>
            <a:off x="4002553"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4252449" y="7629345"/>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MOR</a:t>
            </a:r>
          </a:p>
        </p:txBody>
      </p:sp>
      <p:cxnSp>
        <p:nvCxnSpPr>
          <p:cNvPr id="22" name="Straight Connector 21"/>
          <p:cNvCxnSpPr>
            <a:stCxn id="20" idx="3"/>
          </p:cNvCxnSpPr>
          <p:nvPr/>
        </p:nvCxnSpPr>
        <p:spPr>
          <a:xfrm>
            <a:off x="4897028" y="7819845"/>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3" name="Rounded Rectangle 22"/>
          <p:cNvSpPr/>
          <p:nvPr/>
        </p:nvSpPr>
        <p:spPr>
          <a:xfrm>
            <a:off x="514692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a:t>
            </a:r>
          </a:p>
        </p:txBody>
      </p:sp>
      <p:cxnSp>
        <p:nvCxnSpPr>
          <p:cNvPr id="24" name="Straight Connector 23"/>
          <p:cNvCxnSpPr>
            <a:stCxn id="23" idx="3"/>
          </p:cNvCxnSpPr>
          <p:nvPr/>
        </p:nvCxnSpPr>
        <p:spPr>
          <a:xfrm>
            <a:off x="5791503" y="7808251"/>
            <a:ext cx="523572"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a:endCxn id="38" idx="0"/>
          </p:cNvCxnSpPr>
          <p:nvPr/>
        </p:nvCxnSpPr>
        <p:spPr>
          <a:xfrm>
            <a:off x="6315075" y="7808251"/>
            <a:ext cx="47655" cy="429872"/>
          </a:xfrm>
          <a:prstGeom prst="line">
            <a:avLst/>
          </a:prstGeom>
          <a:ln w="28575"/>
        </p:spPr>
        <p:style>
          <a:lnRef idx="2">
            <a:schemeClr val="dk1"/>
          </a:lnRef>
          <a:fillRef idx="1">
            <a:schemeClr val="lt1"/>
          </a:fillRef>
          <a:effectRef idx="0">
            <a:schemeClr val="dk1"/>
          </a:effectRef>
          <a:fontRef idx="minor">
            <a:schemeClr val="dk1"/>
          </a:fontRef>
        </p:style>
      </p:cxnSp>
      <p:sp>
        <p:nvSpPr>
          <p:cNvPr id="28" name="Rounded Rectangle 27"/>
          <p:cNvSpPr/>
          <p:nvPr/>
        </p:nvSpPr>
        <p:spPr>
          <a:xfrm>
            <a:off x="1550059"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COR</a:t>
            </a:r>
          </a:p>
        </p:txBody>
      </p:sp>
      <p:cxnSp>
        <p:nvCxnSpPr>
          <p:cNvPr id="29" name="Straight Connector 28"/>
          <p:cNvCxnSpPr>
            <a:stCxn id="28" idx="3"/>
          </p:cNvCxnSpPr>
          <p:nvPr/>
        </p:nvCxnSpPr>
        <p:spPr>
          <a:xfrm>
            <a:off x="2194638"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0" name="Rounded Rectangle 29"/>
          <p:cNvSpPr/>
          <p:nvPr/>
        </p:nvSpPr>
        <p:spPr>
          <a:xfrm>
            <a:off x="2464458"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TRA</a:t>
            </a:r>
          </a:p>
        </p:txBody>
      </p:sp>
      <p:cxnSp>
        <p:nvCxnSpPr>
          <p:cNvPr id="31" name="Straight Connector 30"/>
          <p:cNvCxnSpPr>
            <a:stCxn id="30" idx="3"/>
          </p:cNvCxnSpPr>
          <p:nvPr/>
        </p:nvCxnSpPr>
        <p:spPr>
          <a:xfrm>
            <a:off x="3109037"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2" name="Rounded Rectangle 31"/>
          <p:cNvSpPr/>
          <p:nvPr/>
        </p:nvSpPr>
        <p:spPr>
          <a:xfrm>
            <a:off x="335797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TEN</a:t>
            </a:r>
          </a:p>
        </p:txBody>
      </p:sp>
      <p:cxnSp>
        <p:nvCxnSpPr>
          <p:cNvPr id="33" name="Straight Connector 32"/>
          <p:cNvCxnSpPr>
            <a:stCxn id="32" idx="3"/>
          </p:cNvCxnSpPr>
          <p:nvPr/>
        </p:nvCxnSpPr>
        <p:spPr>
          <a:xfrm>
            <a:off x="400255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4" name="Rounded Rectangle 33"/>
          <p:cNvSpPr/>
          <p:nvPr/>
        </p:nvSpPr>
        <p:spPr>
          <a:xfrm>
            <a:off x="4252449"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PRO</a:t>
            </a:r>
          </a:p>
        </p:txBody>
      </p:sp>
      <p:cxnSp>
        <p:nvCxnSpPr>
          <p:cNvPr id="35" name="Straight Connector 34"/>
          <p:cNvCxnSpPr>
            <a:stCxn id="34" idx="3"/>
          </p:cNvCxnSpPr>
          <p:nvPr/>
        </p:nvCxnSpPr>
        <p:spPr>
          <a:xfrm>
            <a:off x="4897028"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6" name="Rounded Rectangle 35"/>
          <p:cNvSpPr/>
          <p:nvPr/>
        </p:nvSpPr>
        <p:spPr>
          <a:xfrm>
            <a:off x="514692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a:t>
            </a:r>
          </a:p>
        </p:txBody>
      </p:sp>
      <p:cxnSp>
        <p:nvCxnSpPr>
          <p:cNvPr id="37" name="Straight Connector 36"/>
          <p:cNvCxnSpPr>
            <a:stCxn id="36" idx="3"/>
          </p:cNvCxnSpPr>
          <p:nvPr/>
        </p:nvCxnSpPr>
        <p:spPr>
          <a:xfrm>
            <a:off x="579150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6040440"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MON</a:t>
            </a:r>
          </a:p>
        </p:txBody>
      </p:sp>
      <p:cxnSp>
        <p:nvCxnSpPr>
          <p:cNvPr id="39" name="Straight Connector 38"/>
          <p:cNvCxnSpPr>
            <a:stCxn id="38" idx="3"/>
          </p:cNvCxnSpPr>
          <p:nvPr/>
        </p:nvCxnSpPr>
        <p:spPr>
          <a:xfrm>
            <a:off x="6685019"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41" name="Rectangle 40"/>
          <p:cNvSpPr/>
          <p:nvPr/>
        </p:nvSpPr>
        <p:spPr>
          <a:xfrm>
            <a:off x="146105" y="8847679"/>
            <a:ext cx="6828334" cy="461665"/>
          </a:xfrm>
          <a:prstGeom prst="rect">
            <a:avLst/>
          </a:prstGeom>
        </p:spPr>
        <p:txBody>
          <a:bodyPr wrap="square">
            <a:spAutoFit/>
          </a:bodyPr>
          <a:lstStyle/>
          <a:p>
            <a:r>
              <a:rPr lang="fr-FR" sz="1200" dirty="0">
                <a:ea typeface="Calibri Light" panose="020F0302020204030204" pitchFamily="34" charset="0"/>
                <a:cs typeface="Calibri Light" panose="020F0302020204030204" pitchFamily="34" charset="0"/>
              </a:rPr>
              <a:t>Dans ce planning, on relie les éléments en fonction de la suite chronologique des opérations à effectuer et en fonction des éléments usinés en même temps (exemple du montage).</a:t>
            </a:r>
          </a:p>
        </p:txBody>
      </p:sp>
    </p:spTree>
    <p:extLst>
      <p:ext uri="{BB962C8B-B14F-4D97-AF65-F5344CB8AC3E}">
        <p14:creationId xmlns:p14="http://schemas.microsoft.com/office/powerpoint/2010/main" val="238618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Exercice : Le planning des phases</a:t>
            </a:r>
          </a:p>
        </p:txBody>
      </p:sp>
      <p:graphicFrame>
        <p:nvGraphicFramePr>
          <p:cNvPr id="4" name="Table 3"/>
          <p:cNvGraphicFramePr>
            <a:graphicFrameLocks noGrp="1"/>
          </p:cNvGraphicFramePr>
          <p:nvPr>
            <p:extLst>
              <p:ext uri="{D42A27DB-BD31-4B8C-83A1-F6EECF244321}">
                <p14:modId xmlns:p14="http://schemas.microsoft.com/office/powerpoint/2010/main" val="1901477436"/>
              </p:ext>
            </p:extLst>
          </p:nvPr>
        </p:nvGraphicFramePr>
        <p:xfrm>
          <a:off x="211597" y="5877658"/>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586411">
                <a:tc>
                  <a:txBody>
                    <a:bodyPr/>
                    <a:lstStyle/>
                    <a:p>
                      <a:pPr algn="ctr"/>
                      <a:r>
                        <a:rPr lang="fr-FR" dirty="0"/>
                        <a:t>……</a:t>
                      </a:r>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646933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7021404"/>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7582249"/>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5389068"/>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planning des phases à remplir</a:t>
            </a:r>
          </a:p>
        </p:txBody>
      </p:sp>
      <p:sp>
        <p:nvSpPr>
          <p:cNvPr id="57" name="Rectangle 56"/>
          <p:cNvSpPr/>
          <p:nvPr/>
        </p:nvSpPr>
        <p:spPr>
          <a:xfrm>
            <a:off x="211597" y="1362088"/>
            <a:ext cx="6694028" cy="492443"/>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les éléments 101,102 et 104 : </a:t>
            </a:r>
            <a:r>
              <a:rPr lang="fr-FR" sz="1300" dirty="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sp>
        <p:nvSpPr>
          <p:cNvPr id="58" name="TextBox 57"/>
          <p:cNvSpPr txBox="1"/>
          <p:nvPr/>
        </p:nvSpPr>
        <p:spPr>
          <a:xfrm>
            <a:off x="211597" y="911120"/>
            <a:ext cx="6795587" cy="307777"/>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a:t>Nom :…………………..                      Prénom : …………………..         Classe : …………..</a:t>
            </a:r>
          </a:p>
        </p:txBody>
      </p:sp>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668741" y="1948121"/>
            <a:ext cx="4779276" cy="252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Rounded Rectangle 63"/>
          <p:cNvSpPr/>
          <p:nvPr/>
        </p:nvSpPr>
        <p:spPr>
          <a:xfrm>
            <a:off x="4810137" y="4300359"/>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104</a:t>
            </a:r>
          </a:p>
        </p:txBody>
      </p:sp>
    </p:spTree>
    <p:extLst>
      <p:ext uri="{BB962C8B-B14F-4D97-AF65-F5344CB8AC3E}">
        <p14:creationId xmlns:p14="http://schemas.microsoft.com/office/powerpoint/2010/main" val="160208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 Le planning des phases</a:t>
            </a:r>
          </a:p>
        </p:txBody>
      </p:sp>
      <p:graphicFrame>
        <p:nvGraphicFramePr>
          <p:cNvPr id="4" name="Table 3"/>
          <p:cNvGraphicFramePr>
            <a:graphicFrameLocks noGrp="1"/>
          </p:cNvGraphicFramePr>
          <p:nvPr>
            <p:extLst/>
          </p:nvPr>
        </p:nvGraphicFramePr>
        <p:xfrm>
          <a:off x="211597" y="7621070"/>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586411">
                <a:tc>
                  <a:txBody>
                    <a:bodyPr/>
                    <a:lstStyle/>
                    <a:p>
                      <a:pPr algn="ctr"/>
                      <a:r>
                        <a:rPr lang="fr-FR" dirty="0"/>
                        <a:t>……</a:t>
                      </a:r>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821274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876481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932566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7132480"/>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planning des phases à remplir</a:t>
            </a:r>
          </a:p>
        </p:txBody>
      </p:sp>
      <p:sp>
        <p:nvSpPr>
          <p:cNvPr id="57" name="Rectangle 56"/>
          <p:cNvSpPr/>
          <p:nvPr/>
        </p:nvSpPr>
        <p:spPr>
          <a:xfrm>
            <a:off x="211597" y="1362088"/>
            <a:ext cx="6694028" cy="492443"/>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les éléments 101,102 et 104 : </a:t>
            </a:r>
            <a:r>
              <a:rPr lang="fr-FR" sz="1300" dirty="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sp>
        <p:nvSpPr>
          <p:cNvPr id="58" name="TextBox 57"/>
          <p:cNvSpPr txBox="1"/>
          <p:nvPr/>
        </p:nvSpPr>
        <p:spPr>
          <a:xfrm>
            <a:off x="211597" y="911120"/>
            <a:ext cx="6795587" cy="307777"/>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a:t>Nom :…………………..                      Prénom : …………………..         Classe : …………..</a:t>
            </a:r>
          </a:p>
        </p:txBody>
      </p:sp>
      <p:graphicFrame>
        <p:nvGraphicFramePr>
          <p:cNvPr id="59" name="Table 58"/>
          <p:cNvGraphicFramePr>
            <a:graphicFrameLocks noGrp="1"/>
          </p:cNvGraphicFramePr>
          <p:nvPr>
            <p:extLst/>
          </p:nvPr>
        </p:nvGraphicFramePr>
        <p:xfrm>
          <a:off x="211597" y="1949327"/>
          <a:ext cx="6795586" cy="2464308"/>
        </p:xfrm>
        <a:graphic>
          <a:graphicData uri="http://schemas.openxmlformats.org/drawingml/2006/table">
            <a:tbl>
              <a:tblPr firstRow="1" bandRow="1">
                <a:tableStyleId>{616DA210-FB5B-4158-B5E0-FEB733F419BA}</a:tableStyleId>
              </a:tblPr>
              <a:tblGrid>
                <a:gridCol w="5820903">
                  <a:extLst>
                    <a:ext uri="{9D8B030D-6E8A-4147-A177-3AD203B41FA5}">
                      <a16:colId xmlns:a16="http://schemas.microsoft.com/office/drawing/2014/main" val="2393483778"/>
                    </a:ext>
                  </a:extLst>
                </a:gridCol>
                <a:gridCol w="974683">
                  <a:extLst>
                    <a:ext uri="{9D8B030D-6E8A-4147-A177-3AD203B41FA5}">
                      <a16:colId xmlns:a16="http://schemas.microsoft.com/office/drawing/2014/main" val="3160532985"/>
                    </a:ext>
                  </a:extLst>
                </a:gridCol>
              </a:tblGrid>
              <a:tr h="370840">
                <a:tc gridSpan="2">
                  <a:txBody>
                    <a:bodyPr/>
                    <a:lstStyle/>
                    <a:p>
                      <a:pPr algn="l"/>
                      <a:r>
                        <a:rPr lang="fr-FR" dirty="0">
                          <a:solidFill>
                            <a:schemeClr val="bg1"/>
                          </a:solidFill>
                        </a:rPr>
                        <a:t>Critère d’évaluation : </a:t>
                      </a:r>
                    </a:p>
                  </a:txBody>
                  <a:tcPr anchor="ctr">
                    <a:solidFill>
                      <a:schemeClr val="tx1"/>
                    </a:solidFill>
                  </a:tcPr>
                </a:tc>
                <a:tc hMerge="1">
                  <a:txBody>
                    <a:bodyPr/>
                    <a:lstStyle/>
                    <a:p>
                      <a:endParaRPr lang="fr-FR" dirty="0"/>
                    </a:p>
                  </a:txBody>
                  <a:tcPr/>
                </a:tc>
                <a:extLst>
                  <a:ext uri="{0D108BD9-81ED-4DB2-BD59-A6C34878D82A}">
                    <a16:rowId xmlns:a16="http://schemas.microsoft.com/office/drawing/2014/main" val="3008872673"/>
                  </a:ext>
                </a:extLst>
              </a:tr>
              <a:tr h="370840">
                <a:tc>
                  <a:txBody>
                    <a:bodyPr/>
                    <a:lstStyle/>
                    <a:p>
                      <a:pPr algn="l"/>
                      <a:r>
                        <a:rPr lang="fr-FR" dirty="0"/>
                        <a:t>Les opérations sont ordonnées de manière cohérente</a:t>
                      </a:r>
                    </a:p>
                    <a:p>
                      <a:pPr marL="285750" indent="-285750" algn="l">
                        <a:buFont typeface="Arial" panose="020B0604020202020204" pitchFamily="34" charset="0"/>
                        <a:buChar char="•"/>
                      </a:pPr>
                      <a:r>
                        <a:rPr lang="fr-FR" dirty="0"/>
                        <a:t>       1 point par opérations</a:t>
                      </a:r>
                      <a:r>
                        <a:rPr lang="fr-FR" baseline="0" dirty="0"/>
                        <a:t> mal ordonnées</a:t>
                      </a:r>
                    </a:p>
                  </a:txBody>
                  <a:tcPr anchor="ctr"/>
                </a:tc>
                <a:tc>
                  <a:txBody>
                    <a:bodyPr/>
                    <a:lstStyle/>
                    <a:p>
                      <a:pPr algn="l"/>
                      <a:endParaRPr lang="fr-FR" dirty="0"/>
                    </a:p>
                  </a:txBody>
                  <a:tcPr anchor="ctr"/>
                </a:tc>
                <a:extLst>
                  <a:ext uri="{0D108BD9-81ED-4DB2-BD59-A6C34878D82A}">
                    <a16:rowId xmlns:a16="http://schemas.microsoft.com/office/drawing/2014/main" val="660090843"/>
                  </a:ext>
                </a:extLst>
              </a:tr>
              <a:tr h="370840">
                <a:tc>
                  <a:txBody>
                    <a:bodyPr/>
                    <a:lstStyle/>
                    <a:p>
                      <a:pPr algn="l"/>
                      <a:r>
                        <a:rPr lang="fr-FR" dirty="0"/>
                        <a:t>Les opérations correspondent à l’élément</a:t>
                      </a:r>
                    </a:p>
                    <a:p>
                      <a:pPr marL="285750" indent="-285750" algn="l">
                        <a:buFont typeface="Arial" panose="020B0604020202020204" pitchFamily="34" charset="0"/>
                        <a:buChar char="•"/>
                      </a:pPr>
                      <a:r>
                        <a:rPr lang="fr-FR" dirty="0"/>
                        <a:t>       1 point par opérations</a:t>
                      </a:r>
                      <a:r>
                        <a:rPr lang="fr-FR" baseline="0" dirty="0"/>
                        <a:t> erronées (que l’élément n’a pas besoin)</a:t>
                      </a:r>
                    </a:p>
                  </a:txBody>
                  <a:tcPr anchor="ctr"/>
                </a:tc>
                <a:tc>
                  <a:txBody>
                    <a:bodyPr/>
                    <a:lstStyle/>
                    <a:p>
                      <a:pPr algn="l"/>
                      <a:endParaRPr lang="fr-FR" dirty="0"/>
                    </a:p>
                  </a:txBody>
                  <a:tcPr anchor="ctr"/>
                </a:tc>
                <a:extLst>
                  <a:ext uri="{0D108BD9-81ED-4DB2-BD59-A6C34878D82A}">
                    <a16:rowId xmlns:a16="http://schemas.microsoft.com/office/drawing/2014/main" val="3469507390"/>
                  </a:ext>
                </a:extLst>
              </a:tr>
              <a:tr h="370840">
                <a:tc>
                  <a:txBody>
                    <a:bodyPr/>
                    <a:lstStyle/>
                    <a:p>
                      <a:pPr algn="l"/>
                      <a:r>
                        <a:rPr lang="fr-FR" dirty="0"/>
                        <a:t>Les opérations sont ordonnés</a:t>
                      </a:r>
                      <a:r>
                        <a:rPr lang="fr-FR" baseline="0" dirty="0"/>
                        <a:t> par un trait ou liés à une opération</a:t>
                      </a:r>
                      <a:endParaRPr lang="fr-FR" dirty="0"/>
                    </a:p>
                    <a:p>
                      <a:pPr marL="285750" indent="-285750" algn="l">
                        <a:buFont typeface="Arial" panose="020B0604020202020204" pitchFamily="34" charset="0"/>
                        <a:buChar char="•"/>
                      </a:pPr>
                      <a:r>
                        <a:rPr lang="fr-FR" dirty="0"/>
                        <a:t>       0,5 point pour</a:t>
                      </a:r>
                      <a:r>
                        <a:rPr lang="fr-FR" baseline="0" dirty="0"/>
                        <a:t> les opérations non reliées</a:t>
                      </a:r>
                    </a:p>
                  </a:txBody>
                  <a:tcPr anchor="ctr"/>
                </a:tc>
                <a:tc>
                  <a:txBody>
                    <a:bodyPr/>
                    <a:lstStyle/>
                    <a:p>
                      <a:pPr algn="l"/>
                      <a:endParaRPr lang="fr-FR"/>
                    </a:p>
                  </a:txBody>
                  <a:tcPr anchor="ctr"/>
                </a:tc>
                <a:extLst>
                  <a:ext uri="{0D108BD9-81ED-4DB2-BD59-A6C34878D82A}">
                    <a16:rowId xmlns:a16="http://schemas.microsoft.com/office/drawing/2014/main" val="3127172265"/>
                  </a:ext>
                </a:extLst>
              </a:tr>
              <a:tr h="370840">
                <a:tc>
                  <a:txBody>
                    <a:bodyPr/>
                    <a:lstStyle/>
                    <a:p>
                      <a:pPr algn="l"/>
                      <a:r>
                        <a:rPr lang="fr-FR" dirty="0"/>
                        <a:t>Les éléments sont indiqués</a:t>
                      </a:r>
                    </a:p>
                    <a:p>
                      <a:pPr marL="285750" indent="-285750" algn="l">
                        <a:buFont typeface="Arial" panose="020B0604020202020204" pitchFamily="34" charset="0"/>
                        <a:buChar char="•"/>
                      </a:pPr>
                      <a:r>
                        <a:rPr lang="fr-FR" dirty="0"/>
                        <a:t>       1 point par élément non indiqué</a:t>
                      </a:r>
                      <a:endParaRPr lang="fr-FR" baseline="0" dirty="0"/>
                    </a:p>
                  </a:txBody>
                  <a:tcPr anchor="ctr"/>
                </a:tc>
                <a:tc>
                  <a:txBody>
                    <a:bodyPr/>
                    <a:lstStyle/>
                    <a:p>
                      <a:pPr algn="l"/>
                      <a:endParaRPr lang="fr-FR" dirty="0"/>
                    </a:p>
                  </a:txBody>
                  <a:tcPr anchor="ctr"/>
                </a:tc>
                <a:extLst>
                  <a:ext uri="{0D108BD9-81ED-4DB2-BD59-A6C34878D82A}">
                    <a16:rowId xmlns:a16="http://schemas.microsoft.com/office/drawing/2014/main" val="2340588810"/>
                  </a:ext>
                </a:extLst>
              </a:tr>
            </a:tbl>
          </a:graphicData>
        </a:graphic>
      </p:graphicFrame>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759406" y="4576577"/>
            <a:ext cx="2719073" cy="1439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 name="Picture 60"/>
          <p:cNvPicPr>
            <a:picLocks noChangeAspect="1"/>
          </p:cNvPicPr>
          <p:nvPr/>
        </p:nvPicPr>
        <p:blipFill>
          <a:blip r:embed="rId4">
            <a:grayscl/>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242060" y="5299115"/>
            <a:ext cx="2767840" cy="1619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Rounded Rectangle 61"/>
          <p:cNvSpPr/>
          <p:nvPr/>
        </p:nvSpPr>
        <p:spPr>
          <a:xfrm>
            <a:off x="290827" y="5070456"/>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101</a:t>
            </a:r>
          </a:p>
        </p:txBody>
      </p:sp>
      <p:sp>
        <p:nvSpPr>
          <p:cNvPr id="64" name="Rounded Rectangle 63"/>
          <p:cNvSpPr/>
          <p:nvPr/>
        </p:nvSpPr>
        <p:spPr>
          <a:xfrm>
            <a:off x="3207069" y="5838485"/>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104</a:t>
            </a:r>
          </a:p>
        </p:txBody>
      </p:sp>
      <p:pic>
        <p:nvPicPr>
          <p:cNvPr id="68" name="Picture 67"/>
          <p:cNvPicPr>
            <a:picLocks noChangeAspect="1"/>
          </p:cNvPicPr>
          <p:nvPr/>
        </p:nvPicPr>
        <p:blipFill>
          <a:blip r:embed="rId6"/>
          <a:stretch>
            <a:fillRect/>
          </a:stretch>
        </p:blipFill>
        <p:spPr>
          <a:xfrm>
            <a:off x="4952802" y="5638849"/>
            <a:ext cx="2097373" cy="1656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6" name="Rounded Rectangle 65"/>
          <p:cNvSpPr/>
          <p:nvPr/>
        </p:nvSpPr>
        <p:spPr>
          <a:xfrm>
            <a:off x="6387612" y="7173244"/>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102</a:t>
            </a:r>
          </a:p>
        </p:txBody>
      </p:sp>
    </p:spTree>
    <p:extLst>
      <p:ext uri="{BB962C8B-B14F-4D97-AF65-F5344CB8AC3E}">
        <p14:creationId xmlns:p14="http://schemas.microsoft.com/office/powerpoint/2010/main" val="218849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6340</TotalTime>
  <Words>549</Words>
  <Application>Microsoft Office PowerPoint</Application>
  <PresentationFormat>Personnalisé</PresentationFormat>
  <Paragraphs>115</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Office Theme</vt:lpstr>
      <vt:lpstr>Présentation PowerPoint</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372</cp:revision>
  <cp:lastPrinted>2024-02-24T10:04:44Z</cp:lastPrinted>
  <dcterms:created xsi:type="dcterms:W3CDTF">2024-02-18T10:34:22Z</dcterms:created>
  <dcterms:modified xsi:type="dcterms:W3CDTF">2024-08-02T10:41:14Z</dcterms:modified>
</cp:coreProperties>
</file>