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57" r:id="rId2"/>
    <p:sldId id="256" r:id="rId3"/>
    <p:sldId id="258" r:id="rId4"/>
    <p:sldId id="259" r:id="rId5"/>
    <p:sldId id="260" r:id="rId6"/>
    <p:sldId id="262" r:id="rId7"/>
    <p:sldId id="261" r:id="rId8"/>
    <p:sldId id="265" r:id="rId9"/>
    <p:sldId id="266" r:id="rId10"/>
    <p:sldId id="267" r:id="rId11"/>
    <p:sldId id="268" r:id="rId12"/>
    <p:sldId id="264" r:id="rId13"/>
    <p:sldId id="269" r:id="rId14"/>
    <p:sldId id="263" r:id="rId15"/>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0" autoAdjust="0"/>
    <p:restoredTop sz="94660"/>
  </p:normalViewPr>
  <p:slideViewPr>
    <p:cSldViewPr snapToGrid="0">
      <p:cViewPr varScale="1">
        <p:scale>
          <a:sx n="92" d="100"/>
          <a:sy n="92" d="100"/>
        </p:scale>
        <p:origin x="3333" y="75"/>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24/03/2024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24/03/2024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smtClean="0"/>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24/03/2024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24/03/2024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24/03/2024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24/03/2024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smtClean="0"/>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24/03/2024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24/03/2024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smtClean="0"/>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smtClean="0"/>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24/03/2024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24/03/2024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24/03/2024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smtClean="0"/>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smtClean="0"/>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24/03/2024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smtClean="0"/>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smtClean="0"/>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24/03/2024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24/03/2024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56612739"/>
              </p:ext>
            </p:extLst>
          </p:nvPr>
        </p:nvGraphicFramePr>
        <p:xfrm>
          <a:off x="211599" y="1031349"/>
          <a:ext cx="6795586" cy="3909368"/>
        </p:xfrm>
        <a:graphic>
          <a:graphicData uri="http://schemas.openxmlformats.org/drawingml/2006/table">
            <a:tbl>
              <a:tblPr firstRow="1" bandRow="1">
                <a:tableStyleId>{7E9639D4-E3E2-4D34-9284-5A2195B3D0D7}</a:tableStyleId>
              </a:tblPr>
              <a:tblGrid>
                <a:gridCol w="2161217">
                  <a:extLst>
                    <a:ext uri="{9D8B030D-6E8A-4147-A177-3AD203B41FA5}">
                      <a16:colId xmlns:a16="http://schemas.microsoft.com/office/drawing/2014/main" val="2698061447"/>
                    </a:ext>
                  </a:extLst>
                </a:gridCol>
                <a:gridCol w="1182998">
                  <a:extLst>
                    <a:ext uri="{9D8B030D-6E8A-4147-A177-3AD203B41FA5}">
                      <a16:colId xmlns:a16="http://schemas.microsoft.com/office/drawing/2014/main" val="3267629834"/>
                    </a:ext>
                  </a:extLst>
                </a:gridCol>
                <a:gridCol w="3451371">
                  <a:extLst>
                    <a:ext uri="{9D8B030D-6E8A-4147-A177-3AD203B41FA5}">
                      <a16:colId xmlns:a16="http://schemas.microsoft.com/office/drawing/2014/main" val="2123643010"/>
                    </a:ext>
                  </a:extLst>
                </a:gridCol>
              </a:tblGrid>
              <a:tr h="463857">
                <a:tc>
                  <a:txBody>
                    <a:bodyPr/>
                    <a:lstStyle/>
                    <a:p>
                      <a:pPr algn="ctr"/>
                      <a:r>
                        <a:rPr lang="fr-FR" sz="1300" dirty="0" smtClean="0"/>
                        <a:t>Etre Capable de : </a:t>
                      </a:r>
                      <a:endParaRPr lang="fr-FR" sz="1300" dirty="0"/>
                    </a:p>
                  </a:txBody>
                  <a:tcPr marL="132557" marR="132557" marT="66278" marB="6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300" dirty="0" smtClean="0"/>
                        <a:t>Compétence</a:t>
                      </a:r>
                      <a:endParaRPr lang="fr-FR" sz="1300" dirty="0"/>
                    </a:p>
                  </a:txBody>
                  <a:tcPr marL="132557" marR="132557" marT="66278" marB="6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300" dirty="0" smtClean="0"/>
                        <a:t>Quand</a:t>
                      </a:r>
                      <a:endParaRPr lang="fr-FR" sz="1300" dirty="0"/>
                    </a:p>
                  </a:txBody>
                  <a:tcPr marL="132557" marR="132557" marT="66278" marB="6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006578"/>
                  </a:ext>
                </a:extLst>
              </a:tr>
              <a:tr h="1554882">
                <a:tc>
                  <a:txBody>
                    <a:bodyPr/>
                    <a:lstStyle/>
                    <a:p>
                      <a:pPr algn="l"/>
                      <a:r>
                        <a:rPr lang="fr-FR" sz="1300" u="none" strike="noStrike" kern="1200" baseline="0" dirty="0" smtClean="0"/>
                        <a:t>Comparer les performances</a:t>
                      </a:r>
                    </a:p>
                    <a:p>
                      <a:pPr algn="l"/>
                      <a:r>
                        <a:rPr lang="fr-FR" sz="1300" u="none" strike="noStrike" kern="1200" baseline="0" dirty="0" smtClean="0"/>
                        <a:t>techniques sur le plan :</a:t>
                      </a:r>
                    </a:p>
                    <a:p>
                      <a:pPr algn="l"/>
                      <a:r>
                        <a:rPr lang="fr-FR" sz="1300" u="none" strike="noStrike" kern="1200" baseline="0" dirty="0" smtClean="0"/>
                        <a:t>• esthétique</a:t>
                      </a:r>
                    </a:p>
                    <a:p>
                      <a:pPr algn="l"/>
                      <a:r>
                        <a:rPr lang="fr-FR" sz="1300" u="none" strike="noStrike" kern="1200" baseline="0" dirty="0" smtClean="0"/>
                        <a:t>• technologique</a:t>
                      </a:r>
                    </a:p>
                    <a:p>
                      <a:pPr algn="l"/>
                      <a:r>
                        <a:rPr lang="fr-FR" sz="1300" u="none" strike="noStrike" kern="1200" baseline="0" dirty="0" smtClean="0"/>
                        <a:t>• ergonomique</a:t>
                      </a:r>
                    </a:p>
                    <a:p>
                      <a:pPr algn="l"/>
                      <a:r>
                        <a:rPr lang="fr-FR" sz="1300" u="none" strike="noStrike" kern="1200" baseline="0" dirty="0" smtClean="0"/>
                        <a:t>• économique</a:t>
                      </a:r>
                      <a:endParaRPr lang="fr-FR" sz="1300" dirty="0"/>
                    </a:p>
                  </a:txBody>
                  <a:tcPr marL="132557" marR="132557" marT="66278" marB="6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300" dirty="0" smtClean="0"/>
                        <a:t>C2.12</a:t>
                      </a:r>
                      <a:endParaRPr lang="fr-FR" sz="1300" dirty="0"/>
                    </a:p>
                  </a:txBody>
                  <a:tcPr marL="132557" marR="132557" marT="66278" marB="662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300" dirty="0" smtClean="0"/>
                        <a:t>Lors</a:t>
                      </a:r>
                      <a:r>
                        <a:rPr lang="fr-FR" sz="1300" baseline="0" dirty="0" smtClean="0"/>
                        <a:t> du t</a:t>
                      </a:r>
                      <a:r>
                        <a:rPr lang="fr-FR" sz="1300" dirty="0" smtClean="0"/>
                        <a:t>raçage</a:t>
                      </a:r>
                      <a:r>
                        <a:rPr lang="fr-FR" sz="1300" baseline="0" dirty="0" smtClean="0"/>
                        <a:t> du balancement des marches, lors du calcul de la loi blondel (choix de la hauteur des marches et de distance entre les nez de marches)</a:t>
                      </a:r>
                      <a:endParaRPr lang="fr-FR" sz="1300" dirty="0"/>
                    </a:p>
                  </a:txBody>
                  <a:tcPr marL="132557" marR="132557" marT="66278" marB="662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4305573"/>
                  </a:ext>
                </a:extLst>
              </a:tr>
              <a:tr h="742125">
                <a:tc>
                  <a:txBody>
                    <a:bodyPr/>
                    <a:lstStyle/>
                    <a:p>
                      <a:r>
                        <a:rPr lang="fr-FR" sz="1300" u="none" strike="noStrike" kern="1200" baseline="0" dirty="0" smtClean="0"/>
                        <a:t>Justifier les choix et/ou les</a:t>
                      </a:r>
                    </a:p>
                    <a:p>
                      <a:r>
                        <a:rPr lang="fr-FR" sz="1300" u="none" strike="noStrike" kern="1200" baseline="0" dirty="0" smtClean="0"/>
                        <a:t>solutions techniques</a:t>
                      </a:r>
                      <a:endParaRPr lang="fr-FR" sz="1300" dirty="0"/>
                    </a:p>
                  </a:txBody>
                  <a:tcPr marL="132557" marR="132557" marT="66278" marB="6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300" dirty="0" smtClean="0"/>
                        <a:t>C.14</a:t>
                      </a:r>
                      <a:endParaRPr lang="fr-FR" sz="1300" dirty="0"/>
                    </a:p>
                  </a:txBody>
                  <a:tcPr marL="132557" marR="132557" marT="66278" marB="662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300" dirty="0" smtClean="0"/>
                        <a:t>Lors du calcul de la</a:t>
                      </a:r>
                      <a:r>
                        <a:rPr lang="fr-FR" sz="1300" baseline="0" dirty="0" smtClean="0"/>
                        <a:t> hauteur des marches et du giron</a:t>
                      </a:r>
                    </a:p>
                    <a:p>
                      <a:r>
                        <a:rPr lang="fr-FR" sz="1300" baseline="0" dirty="0" smtClean="0"/>
                        <a:t>Lors du choix du balancement</a:t>
                      </a:r>
                      <a:endParaRPr lang="fr-FR" sz="1300" dirty="0"/>
                    </a:p>
                  </a:txBody>
                  <a:tcPr marL="132557" marR="132557" marT="66278" marB="662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7701477"/>
                  </a:ext>
                </a:extLst>
              </a:tr>
              <a:tr h="1148504">
                <a:tc>
                  <a:txBody>
                    <a:bodyPr/>
                    <a:lstStyle/>
                    <a:p>
                      <a:r>
                        <a:rPr lang="fr-FR" sz="1300" u="none" strike="noStrike" kern="1200" baseline="0" dirty="0" smtClean="0"/>
                        <a:t>Représenter et réaliser sous</a:t>
                      </a:r>
                    </a:p>
                    <a:p>
                      <a:r>
                        <a:rPr lang="fr-FR" sz="1300" u="none" strike="noStrike" kern="1200" baseline="0" dirty="0" smtClean="0"/>
                        <a:t>forme papier ou</a:t>
                      </a:r>
                    </a:p>
                    <a:p>
                      <a:r>
                        <a:rPr lang="fr-FR" sz="1300" u="none" strike="noStrike" kern="1200" baseline="0" dirty="0" smtClean="0"/>
                        <a:t>informatisée et autres</a:t>
                      </a:r>
                    </a:p>
                    <a:p>
                      <a:r>
                        <a:rPr lang="fr-FR" sz="1300" u="none" strike="noStrike" kern="1200" baseline="0" dirty="0" smtClean="0"/>
                        <a:t>supports</a:t>
                      </a:r>
                      <a:endParaRPr lang="fr-FR" sz="1300" dirty="0"/>
                    </a:p>
                  </a:txBody>
                  <a:tcPr marL="132557" marR="132557" marT="66278" marB="6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300" dirty="0" smtClean="0"/>
                        <a:t>C2.21</a:t>
                      </a:r>
                      <a:endParaRPr lang="fr-FR" sz="1300" dirty="0"/>
                    </a:p>
                  </a:txBody>
                  <a:tcPr marL="132557" marR="132557" marT="66278" marB="662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300" dirty="0" smtClean="0"/>
                        <a:t>Réalisation du plan de l’escalier à plat,</a:t>
                      </a:r>
                      <a:r>
                        <a:rPr lang="fr-FR" sz="1300" baseline="0" dirty="0" smtClean="0"/>
                        <a:t> vue de haut</a:t>
                      </a:r>
                      <a:r>
                        <a:rPr lang="fr-FR" sz="1300" dirty="0" smtClean="0"/>
                        <a:t> (sur papier)</a:t>
                      </a:r>
                      <a:endParaRPr lang="fr-FR" sz="1300" dirty="0"/>
                    </a:p>
                  </a:txBody>
                  <a:tcPr marL="132557" marR="132557" marT="66278" marB="662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655070"/>
                  </a:ext>
                </a:extLst>
              </a:tr>
            </a:tbl>
          </a:graphicData>
        </a:graphic>
      </p:graphicFrame>
      <p:sp>
        <p:nvSpPr>
          <p:cNvPr id="5" name="TextBox 4"/>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Progression : Les escaliers </a:t>
            </a:r>
          </a:p>
        </p:txBody>
      </p:sp>
    </p:spTree>
    <p:extLst>
      <p:ext uri="{BB962C8B-B14F-4D97-AF65-F5344CB8AC3E}">
        <p14:creationId xmlns:p14="http://schemas.microsoft.com/office/powerpoint/2010/main" val="930538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6"/>
            <a:ext cx="3113394" cy="1528175"/>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Déterminer la hauteur </a:t>
            </a:r>
            <a:r>
              <a:rPr lang="fr-FR" sz="1333" dirty="0"/>
              <a:t>de l’escalier.</a:t>
            </a:r>
          </a:p>
          <a:p>
            <a:r>
              <a:rPr lang="fr-FR" sz="1333" dirty="0"/>
              <a:t> (du sol au plancher )</a:t>
            </a:r>
          </a:p>
          <a:p>
            <a:r>
              <a:rPr lang="fr-FR" sz="1333" b="1" dirty="0"/>
              <a:t>B. Déterminer l’étendue </a:t>
            </a:r>
            <a:r>
              <a:rPr lang="fr-FR" sz="1333" dirty="0"/>
              <a:t>(le reculement) disponible</a:t>
            </a:r>
          </a:p>
          <a:p>
            <a:r>
              <a:rPr lang="fr-FR" sz="1333" b="1" dirty="0"/>
              <a:t>C. Déterminer la largeur </a:t>
            </a:r>
            <a:r>
              <a:rPr lang="fr-FR" sz="1333" dirty="0"/>
              <a:t>disponible </a:t>
            </a:r>
          </a:p>
        </p:txBody>
      </p:sp>
      <p:sp>
        <p:nvSpPr>
          <p:cNvPr id="9" name="TextBox 8"/>
          <p:cNvSpPr txBox="1"/>
          <p:nvPr/>
        </p:nvSpPr>
        <p:spPr>
          <a:xfrm>
            <a:off x="3433533" y="782908"/>
            <a:ext cx="3445879" cy="6040821"/>
          </a:xfrm>
          <a:prstGeom prst="rect">
            <a:avLst/>
          </a:prstGeom>
          <a:noFill/>
        </p:spPr>
        <p:txBody>
          <a:bodyPr wrap="square" numCol="1" rtlCol="0">
            <a:spAutoFit/>
          </a:bodyPr>
          <a:lstStyle/>
          <a:p>
            <a:r>
              <a:rPr lang="fr-FR" sz="1333" b="1" dirty="0"/>
              <a:t>Calcul et traçage sur le plan :</a:t>
            </a:r>
          </a:p>
          <a:p>
            <a:endParaRPr lang="fr-FR" sz="1333" b="1" dirty="0"/>
          </a:p>
          <a:p>
            <a:r>
              <a:rPr lang="fr-FR" sz="1333" dirty="0"/>
              <a:t>Pour un escalier d’une hauteur sol au plancher de </a:t>
            </a:r>
            <a:r>
              <a:rPr lang="fr-FR" sz="1333" dirty="0" smtClean="0"/>
              <a:t>2…… </a:t>
            </a:r>
            <a:r>
              <a:rPr lang="fr-FR" sz="1333" dirty="0"/>
              <a:t>mm, une marche palière de 100 mm et une distance entre le dernier nez de marche et la fin du limon de 30 mm</a:t>
            </a:r>
          </a:p>
          <a:p>
            <a:r>
              <a:rPr lang="fr-FR" sz="1333" b="1" dirty="0"/>
              <a:t>1. Le nombre de marches :</a:t>
            </a:r>
          </a:p>
          <a:p>
            <a:r>
              <a:rPr lang="fr-FR" sz="1333" dirty="0" smtClean="0"/>
              <a:t>……………………………………………………………………</a:t>
            </a:r>
            <a:endParaRPr lang="fr-FR" sz="1333" dirty="0"/>
          </a:p>
          <a:p>
            <a:r>
              <a:rPr lang="fr-FR" sz="1333" dirty="0" smtClean="0"/>
              <a:t>……………………………………………………………………</a:t>
            </a:r>
            <a:endParaRPr lang="fr-FR" sz="1333" dirty="0"/>
          </a:p>
          <a:p>
            <a:endParaRPr lang="fr-FR" sz="1333" b="1" dirty="0"/>
          </a:p>
          <a:p>
            <a:r>
              <a:rPr lang="fr-FR" sz="1333" b="1" dirty="0"/>
              <a:t>2. La hauteur de marche :</a:t>
            </a:r>
          </a:p>
          <a:p>
            <a:r>
              <a:rPr lang="fr-FR" sz="1333" dirty="0" smtClean="0"/>
              <a:t>……………………………………………………………………</a:t>
            </a:r>
            <a:endParaRPr lang="fr-FR" sz="1333" dirty="0"/>
          </a:p>
          <a:p>
            <a:r>
              <a:rPr lang="fr-FR" sz="1333" dirty="0" smtClean="0"/>
              <a:t>……………………………………………………………………</a:t>
            </a:r>
            <a:endParaRPr lang="fr-FR" sz="1333" dirty="0"/>
          </a:p>
          <a:p>
            <a:endParaRPr lang="fr-BE" sz="1333" dirty="0"/>
          </a:p>
          <a:p>
            <a:r>
              <a:rPr lang="fr-BE" sz="1333" b="1" dirty="0"/>
              <a:t>3. Calculer la ligne de foulée :</a:t>
            </a:r>
          </a:p>
          <a:p>
            <a:r>
              <a:rPr lang="fr-FR" sz="1333" dirty="0" smtClean="0"/>
              <a:t>………………………………………………………………………………………………………………………………………………</a:t>
            </a:r>
            <a:r>
              <a:rPr lang="fr-BE" sz="1333" dirty="0" smtClean="0"/>
              <a:t>	</a:t>
            </a:r>
            <a:r>
              <a:rPr lang="fr-BE" sz="1333" dirty="0"/>
              <a:t>						</a:t>
            </a:r>
          </a:p>
          <a:p>
            <a:r>
              <a:rPr lang="fr-FR" sz="1333" b="1" dirty="0"/>
              <a:t>4. Déterminer le giron :</a:t>
            </a:r>
          </a:p>
          <a:p>
            <a:r>
              <a:rPr lang="fr-FR" sz="1333" dirty="0" smtClean="0"/>
              <a:t>………………………………………………………………………</a:t>
            </a:r>
            <a:endParaRPr lang="fr-FR" sz="1333" dirty="0"/>
          </a:p>
          <a:p>
            <a:r>
              <a:rPr lang="fr-FR" sz="1333" dirty="0" smtClean="0"/>
              <a:t>………………………………………………………………………</a:t>
            </a:r>
            <a:endParaRPr lang="fr-FR" sz="1333" dirty="0"/>
          </a:p>
          <a:p>
            <a:endParaRPr lang="fr-BE" sz="1333" dirty="0"/>
          </a:p>
          <a:p>
            <a:r>
              <a:rPr lang="fr-FR" sz="1333" b="1" dirty="0"/>
              <a:t>5. Formule de Blondel :</a:t>
            </a:r>
          </a:p>
          <a:p>
            <a:r>
              <a:rPr lang="fr-FR" sz="1333" dirty="0" smtClean="0"/>
              <a:t>………………………………………………………………………</a:t>
            </a:r>
            <a:endParaRPr lang="fr-FR" sz="1333" dirty="0"/>
          </a:p>
          <a:p>
            <a:r>
              <a:rPr lang="fr-FR" sz="1333" dirty="0" smtClean="0"/>
              <a:t>………………………………………………………………………</a:t>
            </a:r>
            <a:endParaRPr lang="fr-FR" sz="1333" dirty="0"/>
          </a:p>
          <a:p>
            <a:endParaRPr lang="fr-FR" sz="1333" dirty="0"/>
          </a:p>
          <a:p>
            <a:r>
              <a:rPr lang="fr-FR" sz="1333" b="1" dirty="0"/>
              <a:t>6. Traçage </a:t>
            </a:r>
            <a:r>
              <a:rPr lang="fr-FR" sz="1333" b="1" dirty="0" smtClean="0"/>
              <a:t>de la ligne de foulée,  des deux premières marches du bas et deux du haut de l’escalier</a:t>
            </a:r>
            <a:endParaRPr lang="fr-BE" sz="1333" b="1"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19" name="Straight Arrow Connector 18"/>
          <p:cNvCxnSpPr/>
          <p:nvPr/>
        </p:nvCxnSpPr>
        <p:spPr>
          <a:xfrm>
            <a:off x="503359" y="2737087"/>
            <a:ext cx="0" cy="4079786"/>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183688" y="9459543"/>
            <a:ext cx="3730305"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399121" y="4449405"/>
            <a:ext cx="533091" cy="18791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33" name="Rectangle 32"/>
          <p:cNvSpPr/>
          <p:nvPr/>
        </p:nvSpPr>
        <p:spPr>
          <a:xfrm>
            <a:off x="4754436" y="9332168"/>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cxnSp>
        <p:nvCxnSpPr>
          <p:cNvPr id="16" name="Straight Arrow Connector 15"/>
          <p:cNvCxnSpPr/>
          <p:nvPr/>
        </p:nvCxnSpPr>
        <p:spPr>
          <a:xfrm flipH="1">
            <a:off x="2286000" y="6839279"/>
            <a:ext cx="888922" cy="10637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2001195">
            <a:off x="2444162" y="7203577"/>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15" name="TextBox 14"/>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sur un escalier quart tournant</a:t>
            </a:r>
          </a:p>
        </p:txBody>
      </p:sp>
      <p:sp>
        <p:nvSpPr>
          <p:cNvPr id="18" name="Arc 17"/>
          <p:cNvSpPr/>
          <p:nvPr/>
        </p:nvSpPr>
        <p:spPr>
          <a:xfrm rot="10800000">
            <a:off x="1752138" y="5387234"/>
            <a:ext cx="2858847" cy="2859278"/>
          </a:xfrm>
          <a:prstGeom prst="arc">
            <a:avLst>
              <a:gd name="adj1" fmla="val 16205471"/>
              <a:gd name="adj2" fmla="val 21523815"/>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435467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5606" y="923737"/>
            <a:ext cx="4335248" cy="5630580"/>
          </a:xfrm>
          <a:prstGeom prst="rect">
            <a:avLst/>
          </a:prstGeom>
          <a:noFill/>
        </p:spPr>
        <p:txBody>
          <a:bodyPr wrap="square" numCol="1" rtlCol="0">
            <a:spAutoFit/>
          </a:bodyPr>
          <a:lstStyle/>
          <a:p>
            <a:r>
              <a:rPr lang="fr-FR" sz="1333" b="1" dirty="0"/>
              <a:t>Le balancement des marches :</a:t>
            </a:r>
          </a:p>
          <a:p>
            <a:r>
              <a:rPr lang="fr-FR" sz="1333" dirty="0"/>
              <a:t>Il existe différents types de balancement des marches. Nous verrons deux exemples : </a:t>
            </a:r>
          </a:p>
          <a:p>
            <a:endParaRPr lang="fr-FR" sz="1333" dirty="0"/>
          </a:p>
          <a:p>
            <a:pPr marL="272120" indent="-272120">
              <a:buFont typeface="Arial" panose="020B0604020202020204" pitchFamily="34" charset="0"/>
              <a:buChar char="•"/>
            </a:pPr>
            <a:r>
              <a:rPr lang="fr-FR" sz="1333" b="1" dirty="0"/>
              <a:t>Le balancement à l’œil : </a:t>
            </a:r>
          </a:p>
          <a:p>
            <a:r>
              <a:rPr lang="fr-FR" sz="1333" dirty="0"/>
              <a:t>Méthode, dont le principe consiste à visualiser le mieux possible les nez de marches sur l'épure à I 'aide de minces bandes de bois réparties à l'œil, peut paraître arbitraire et approximative.</a:t>
            </a:r>
          </a:p>
          <a:p>
            <a:endParaRPr lang="fr-FR" sz="1333" dirty="0"/>
          </a:p>
          <a:p>
            <a:pPr marL="272120" indent="-272120">
              <a:buFont typeface="Arial" panose="020B0604020202020204" pitchFamily="34" charset="0"/>
              <a:buChar char="•"/>
            </a:pPr>
            <a:r>
              <a:rPr lang="fr-FR" sz="1333" b="1" dirty="0"/>
              <a:t> La méthode des herses :</a:t>
            </a:r>
          </a:p>
          <a:p>
            <a:r>
              <a:rPr lang="fr-FR" sz="1333" dirty="0"/>
              <a:t>Cette méthode peut être réalisée de plusieurs façons. Dans l’exemple ci-dessous : Apres avoir défini la foulée, les girons et nos marches droites (comme dans le plan 1)</a:t>
            </a:r>
          </a:p>
          <a:p>
            <a:r>
              <a:rPr lang="fr-FR" sz="1333" dirty="0"/>
              <a:t>   	On trace un segment [AB] (équivalent à la distance entre la dernière marche droite et au point d’intersection de l’escalier) et une droite perpendiculaire où l’on reporte nos girons (la droite [AE] sur le plan 2). </a:t>
            </a:r>
          </a:p>
          <a:p>
            <a:r>
              <a:rPr lang="fr-FR" sz="1333" dirty="0"/>
              <a:t>  	En traçant un arc de cercle de diamètre [AB] on obtient B’. En reliant au point B l’ensemble des girons on obtient les sections de droite [AB’] à reporter sur le limon.</a:t>
            </a:r>
          </a:p>
          <a:p>
            <a:r>
              <a:rPr lang="fr-FR" sz="1333" dirty="0"/>
              <a:t>	Lorsqu’on relie les sections de droite obtenue sur le limon de l’escalier ont obtient le dessin sur le plan 3 et donc le balancement de nos marches.</a:t>
            </a:r>
          </a:p>
          <a:p>
            <a:endParaRPr lang="fr-FR" sz="1333" dirty="0"/>
          </a:p>
          <a:p>
            <a:r>
              <a:rPr lang="fr-FR" sz="1333" b="1" dirty="0"/>
              <a:t>Note : </a:t>
            </a:r>
            <a:r>
              <a:rPr lang="fr-FR" sz="1333" dirty="0"/>
              <a:t>On appelle les segments de la droite [AB’] des collets (les petits cotés d’une marche balancée)</a:t>
            </a:r>
          </a:p>
        </p:txBody>
      </p:sp>
      <p:pic>
        <p:nvPicPr>
          <p:cNvPr id="8" name="Picture 7"/>
          <p:cNvPicPr>
            <a:picLocks noChangeAspect="1"/>
          </p:cNvPicPr>
          <p:nvPr/>
        </p:nvPicPr>
        <p:blipFill rotWithShape="1">
          <a:blip r:embed="rId2"/>
          <a:srcRect b="6632"/>
          <a:stretch/>
        </p:blipFill>
        <p:spPr>
          <a:xfrm>
            <a:off x="657279" y="6627671"/>
            <a:ext cx="5865168" cy="3015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3"/>
          <a:stretch>
            <a:fillRect/>
          </a:stretch>
        </p:blipFill>
        <p:spPr>
          <a:xfrm>
            <a:off x="4724411" y="1631566"/>
            <a:ext cx="2040095" cy="4637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 name="Rectangle 32"/>
          <p:cNvSpPr/>
          <p:nvPr/>
        </p:nvSpPr>
        <p:spPr>
          <a:xfrm>
            <a:off x="4979908" y="9593412"/>
            <a:ext cx="1672982" cy="22827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143" dirty="0">
                <a:solidFill>
                  <a:schemeClr val="bg1">
                    <a:lumMod val="50000"/>
                  </a:schemeClr>
                </a:solidFill>
              </a:rPr>
              <a:t>Balancement avec herses</a:t>
            </a:r>
          </a:p>
        </p:txBody>
      </p:sp>
      <p:sp>
        <p:nvSpPr>
          <p:cNvPr id="23" name="Rectangle 22"/>
          <p:cNvSpPr/>
          <p:nvPr/>
        </p:nvSpPr>
        <p:spPr>
          <a:xfrm>
            <a:off x="4907968" y="1433656"/>
            <a:ext cx="1672982" cy="22827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143" dirty="0">
                <a:solidFill>
                  <a:schemeClr val="bg1">
                    <a:lumMod val="50000"/>
                  </a:schemeClr>
                </a:solidFill>
              </a:rPr>
              <a:t>Balancement à l’</a:t>
            </a:r>
            <a:r>
              <a:rPr lang="fr-FR" sz="1143" dirty="0" err="1">
                <a:solidFill>
                  <a:schemeClr val="bg1">
                    <a:lumMod val="50000"/>
                  </a:schemeClr>
                </a:solidFill>
              </a:rPr>
              <a:t>oeil</a:t>
            </a:r>
            <a:endParaRPr lang="fr-FR" sz="1143" dirty="0">
              <a:solidFill>
                <a:schemeClr val="bg1">
                  <a:lumMod val="50000"/>
                </a:schemeClr>
              </a:solidFill>
            </a:endParaRPr>
          </a:p>
        </p:txBody>
      </p:sp>
      <p:sp>
        <p:nvSpPr>
          <p:cNvPr id="15" name="Oval 14"/>
          <p:cNvSpPr/>
          <p:nvPr/>
        </p:nvSpPr>
        <p:spPr>
          <a:xfrm>
            <a:off x="1207733" y="6472147"/>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1</a:t>
            </a:r>
          </a:p>
        </p:txBody>
      </p:sp>
      <p:sp>
        <p:nvSpPr>
          <p:cNvPr id="27" name="Oval 26"/>
          <p:cNvSpPr/>
          <p:nvPr/>
        </p:nvSpPr>
        <p:spPr>
          <a:xfrm>
            <a:off x="2436833" y="9552026"/>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2</a:t>
            </a:r>
          </a:p>
        </p:txBody>
      </p:sp>
      <p:sp>
        <p:nvSpPr>
          <p:cNvPr id="28" name="Oval 27"/>
          <p:cNvSpPr/>
          <p:nvPr/>
        </p:nvSpPr>
        <p:spPr>
          <a:xfrm>
            <a:off x="5594139" y="6477957"/>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3</a:t>
            </a:r>
          </a:p>
        </p:txBody>
      </p:sp>
      <p:sp>
        <p:nvSpPr>
          <p:cNvPr id="11" name="TextBox 10"/>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Le balancement des marches</a:t>
            </a:r>
          </a:p>
        </p:txBody>
      </p:sp>
    </p:spTree>
    <p:extLst>
      <p:ext uri="{BB962C8B-B14F-4D97-AF65-F5344CB8AC3E}">
        <p14:creationId xmlns:p14="http://schemas.microsoft.com/office/powerpoint/2010/main" val="3789337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4" y="5411890"/>
            <a:ext cx="5885282" cy="3785845"/>
          </a:xfrm>
          <a:prstGeom prst="rect">
            <a:avLst/>
          </a:prstGeom>
          <a:noFill/>
        </p:spPr>
        <p:txBody>
          <a:bodyPr wrap="square" numCol="1" rtlCol="0">
            <a:spAutoFit/>
          </a:bodyPr>
          <a:lstStyle/>
          <a:p>
            <a:r>
              <a:rPr lang="fr-FR" sz="1143" b="1" dirty="0"/>
              <a:t>Questions : </a:t>
            </a:r>
          </a:p>
          <a:p>
            <a:endParaRPr lang="fr-FR" sz="1143" b="1" dirty="0"/>
          </a:p>
          <a:p>
            <a:r>
              <a:rPr lang="fr-FR" sz="1143" b="1" dirty="0"/>
              <a:t>Qu’est ce que représente la foulée dans un escalier ?					…./2</a:t>
            </a:r>
          </a:p>
          <a:p>
            <a:endParaRPr lang="fr-FR" sz="1143" b="1" dirty="0"/>
          </a:p>
          <a:p>
            <a:r>
              <a:rPr lang="fr-FR" sz="1143" b="1" dirty="0"/>
              <a:t>………………………………………………………………………………………………………………………….</a:t>
            </a:r>
          </a:p>
          <a:p>
            <a:endParaRPr lang="fr-FR" sz="1143" b="1" dirty="0"/>
          </a:p>
          <a:p>
            <a:r>
              <a:rPr lang="fr-FR" sz="1143" b="1" dirty="0"/>
              <a:t>Comment appelle-t-on le limon entaillé sur lequel les marches reposent ?		…./2</a:t>
            </a:r>
          </a:p>
          <a:p>
            <a:endParaRPr lang="fr-FR" sz="1143" b="1" dirty="0"/>
          </a:p>
          <a:p>
            <a:r>
              <a:rPr lang="fr-FR" sz="1143" b="1" dirty="0"/>
              <a:t>………………………………………………………………………………………………………………………….</a:t>
            </a:r>
          </a:p>
          <a:p>
            <a:endParaRPr lang="fr-FR" sz="1143" b="1" dirty="0"/>
          </a:p>
          <a:p>
            <a:r>
              <a:rPr lang="fr-FR" sz="1143" b="1" dirty="0"/>
              <a:t>Quels sont les 3 éléments d’un garde corps ?						…./3</a:t>
            </a:r>
          </a:p>
          <a:p>
            <a:endParaRPr lang="fr-FR" sz="1143" b="1" dirty="0"/>
          </a:p>
          <a:p>
            <a:r>
              <a:rPr lang="fr-FR" sz="1143" b="1" dirty="0"/>
              <a:t>………………………………………………………………………………………………………………………….</a:t>
            </a:r>
          </a:p>
          <a:p>
            <a:endParaRPr lang="fr-FR" sz="1143" b="1" dirty="0"/>
          </a:p>
          <a:p>
            <a:r>
              <a:rPr lang="fr-FR" sz="1143" b="1" dirty="0"/>
              <a:t>Qu’est ce qu’une trémie ?								…./1</a:t>
            </a:r>
          </a:p>
          <a:p>
            <a:endParaRPr lang="fr-FR" sz="1143" b="1" dirty="0"/>
          </a:p>
          <a:p>
            <a:r>
              <a:rPr lang="fr-FR" sz="1143" b="1" dirty="0"/>
              <a:t>………………………………………………………………………………………………………………………….</a:t>
            </a:r>
          </a:p>
          <a:p>
            <a:endParaRPr lang="fr-FR" sz="1143" b="1" dirty="0"/>
          </a:p>
          <a:p>
            <a:r>
              <a:rPr lang="fr-FR" sz="1143" b="1" dirty="0"/>
              <a:t>Bonus : Comment savoir si un escalier est confortable ?				…/2</a:t>
            </a:r>
          </a:p>
          <a:p>
            <a:endParaRPr lang="fr-FR" sz="1143" b="1" dirty="0"/>
          </a:p>
          <a:p>
            <a:r>
              <a:rPr lang="fr-FR" sz="1143" b="1" dirty="0"/>
              <a:t>………………………………………………………………………………………………………………………….</a:t>
            </a:r>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			Prénom : ……………………………………</a:t>
            </a:r>
          </a:p>
        </p:txBody>
      </p:sp>
      <p:sp>
        <p:nvSpPr>
          <p:cNvPr id="2" name="Rectangle 1"/>
          <p:cNvSpPr/>
          <p:nvPr/>
        </p:nvSpPr>
        <p:spPr>
          <a:xfrm>
            <a:off x="647615" y="1788083"/>
            <a:ext cx="5885282" cy="3434082"/>
          </a:xfrm>
          <a:prstGeom prst="rect">
            <a:avLst/>
          </a:prstGeom>
          <a:ln>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Critères d’évaluation : </a:t>
            </a:r>
          </a:p>
          <a:p>
            <a:endParaRPr lang="fr-FR" sz="1143" b="1" dirty="0"/>
          </a:p>
          <a:p>
            <a:r>
              <a:rPr lang="fr-FR" sz="1143" b="1" dirty="0"/>
              <a:t>Les réponses aux questions sont justes : 						8 points</a:t>
            </a:r>
          </a:p>
          <a:p>
            <a:r>
              <a:rPr lang="fr-FR" sz="1143" i="1" dirty="0"/>
              <a:t>La moitié des points seulement si les réponses ne sont pas claires (pas de vocabulaire relatif aux escaliers)</a:t>
            </a:r>
          </a:p>
          <a:p>
            <a:r>
              <a:rPr lang="fr-FR" sz="1143" i="1" dirty="0"/>
              <a:t>Aucun point si les réponses est inexactes</a:t>
            </a:r>
          </a:p>
          <a:p>
            <a:r>
              <a:rPr lang="fr-FR" sz="1143" i="1" dirty="0"/>
              <a:t>Non évaluable s’il n’y a pas de réponse</a:t>
            </a:r>
          </a:p>
          <a:p>
            <a:endParaRPr lang="fr-FR" sz="1143" b="1" dirty="0"/>
          </a:p>
          <a:p>
            <a:r>
              <a:rPr lang="fr-FR" sz="1143" b="1" dirty="0"/>
              <a:t>Les calculs et les résultats sont justes : 						6 points</a:t>
            </a:r>
          </a:p>
          <a:p>
            <a:r>
              <a:rPr lang="fr-FR" sz="1143" i="1" dirty="0"/>
              <a:t>La moitié des points seulement si le résultat est juste mais que le calcul n’est pas indiqué ou que les calculs sont approximatifs (arrondis à moins de 2 chiffres après la virgule)</a:t>
            </a:r>
          </a:p>
          <a:p>
            <a:r>
              <a:rPr lang="fr-FR" sz="1143" i="1" dirty="0"/>
              <a:t>Aucun point si les calculs sont inexacts </a:t>
            </a:r>
          </a:p>
          <a:p>
            <a:r>
              <a:rPr lang="fr-FR" sz="1143" i="1" dirty="0"/>
              <a:t>Non évaluable s’il n’y a pas de calcul et de résultat</a:t>
            </a:r>
          </a:p>
          <a:p>
            <a:endParaRPr lang="fr-FR" sz="1143" i="1" dirty="0"/>
          </a:p>
          <a:p>
            <a:r>
              <a:rPr lang="fr-FR" sz="1143" b="1" dirty="0"/>
              <a:t>Le traçage de l’escalier est juste et lisible : 						6 points</a:t>
            </a:r>
          </a:p>
          <a:p>
            <a:r>
              <a:rPr lang="fr-FR" sz="1143" i="1" dirty="0"/>
              <a:t>La moitié des points si le tracé est n’est pas lisible (au mm)</a:t>
            </a:r>
          </a:p>
          <a:p>
            <a:r>
              <a:rPr lang="fr-FR" sz="1143" i="1" dirty="0"/>
              <a:t>Deux points s’il y a un tracé irrégulier ou approximatif </a:t>
            </a:r>
          </a:p>
          <a:p>
            <a:r>
              <a:rPr lang="fr-FR" sz="1143" i="1" dirty="0"/>
              <a:t>Aucun point si le traçage n’est pas  juste (non conforme au calcul, ou à l’énoncé) </a:t>
            </a:r>
          </a:p>
          <a:p>
            <a:r>
              <a:rPr lang="fr-FR" sz="1143" i="1" dirty="0"/>
              <a:t>Non évaluable s’il n’y a pas traçage</a:t>
            </a:r>
            <a:endParaRPr lang="fr-FR" sz="1143" dirty="0"/>
          </a:p>
        </p:txBody>
      </p:sp>
      <p:sp>
        <p:nvSpPr>
          <p:cNvPr id="6" name="TextBox 5"/>
          <p:cNvSpPr txBox="1"/>
          <p:nvPr/>
        </p:nvSpPr>
        <p:spPr>
          <a:xfrm>
            <a:off x="647614" y="139109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Note : …../</a:t>
            </a:r>
            <a:r>
              <a:rPr lang="fr-FR" sz="1333" dirty="0" smtClean="0"/>
              <a:t>20	</a:t>
            </a:r>
            <a:r>
              <a:rPr lang="fr-FR" sz="1333" dirty="0"/>
              <a:t>	Remarque : …………………………………………………………………………</a:t>
            </a:r>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1/3</a:t>
            </a:r>
          </a:p>
        </p:txBody>
      </p:sp>
    </p:spTree>
    <p:extLst>
      <p:ext uri="{BB962C8B-B14F-4D97-AF65-F5344CB8AC3E}">
        <p14:creationId xmlns:p14="http://schemas.microsoft.com/office/powerpoint/2010/main" val="1757845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5" y="1313161"/>
            <a:ext cx="5885282" cy="5017014"/>
          </a:xfrm>
          <a:prstGeom prst="rect">
            <a:avLst/>
          </a:prstGeom>
          <a:noFill/>
        </p:spPr>
        <p:txBody>
          <a:bodyPr wrap="square" numCol="1" rtlCol="0">
            <a:spAutoFit/>
          </a:bodyPr>
          <a:lstStyle/>
          <a:p>
            <a:r>
              <a:rPr lang="fr-FR" sz="1143" b="1" dirty="0" smtClean="0"/>
              <a:t>En prenant les informations que vous avez besoin sur le plan de l’escalier à échelle réduite. </a:t>
            </a:r>
            <a:endParaRPr lang="fr-FR" sz="1143" b="1" dirty="0"/>
          </a:p>
          <a:p>
            <a:r>
              <a:rPr lang="fr-FR" sz="1143" b="1" dirty="0"/>
              <a:t>Pour un escalier d’une hauteur sol au plancher de 2………. mm, avec une marche palière de 1..... mm et un recul pour la première marche par rapport au limon de </a:t>
            </a:r>
            <a:r>
              <a:rPr lang="fr-FR" sz="1143" b="1" dirty="0" smtClean="0"/>
              <a:t>…. </a:t>
            </a:r>
            <a:r>
              <a:rPr lang="fr-FR" sz="1143" b="1" dirty="0" err="1"/>
              <a:t>mm.</a:t>
            </a:r>
            <a:r>
              <a:rPr lang="fr-FR" sz="1143" b="1" dirty="0"/>
              <a:t> Déterminer par le calcul (arrondir à 2 chiffres après la virgule si besoin) les informations demandées </a:t>
            </a:r>
            <a:r>
              <a:rPr lang="fr-FR" sz="1143" b="1" dirty="0" smtClean="0"/>
              <a:t>:</a:t>
            </a:r>
          </a:p>
          <a:p>
            <a:endParaRPr lang="fr-FR" sz="1143" b="1" dirty="0"/>
          </a:p>
          <a:p>
            <a:r>
              <a:rPr lang="fr-FR" sz="1143" b="1" dirty="0" smtClean="0"/>
              <a:t>1.Le </a:t>
            </a:r>
            <a:r>
              <a:rPr lang="fr-FR" sz="1143" b="1" dirty="0"/>
              <a:t>nombre de marches :								…./1</a:t>
            </a:r>
          </a:p>
          <a:p>
            <a:r>
              <a:rPr lang="fr-FR" sz="1143" b="1" dirty="0"/>
              <a:t>………………………………………………………………………………………………………………………….</a:t>
            </a:r>
          </a:p>
          <a:p>
            <a:endParaRPr lang="fr-FR" sz="1143" b="1" dirty="0"/>
          </a:p>
          <a:p>
            <a:r>
              <a:rPr lang="fr-FR" sz="1143" b="1" dirty="0"/>
              <a:t>………………………………………………………………………………………………………………………….</a:t>
            </a:r>
          </a:p>
          <a:p>
            <a:endParaRPr lang="fr-FR" sz="1143" b="1" dirty="0"/>
          </a:p>
          <a:p>
            <a:r>
              <a:rPr lang="fr-FR" sz="1143" b="1" dirty="0"/>
              <a:t>2. La hauteur de marche :								…./1</a:t>
            </a:r>
          </a:p>
          <a:p>
            <a:r>
              <a:rPr lang="fr-FR" sz="1143" b="1" dirty="0"/>
              <a:t>………………………………………………………………………………………………………………………….</a:t>
            </a:r>
          </a:p>
          <a:p>
            <a:endParaRPr lang="fr-FR" sz="1143" b="1" dirty="0"/>
          </a:p>
          <a:p>
            <a:r>
              <a:rPr lang="fr-FR" sz="1143" b="1" dirty="0"/>
              <a:t>………………………………………………………………………………………………………………………….</a:t>
            </a:r>
          </a:p>
          <a:p>
            <a:endParaRPr lang="fr-FR" sz="1143" b="1" dirty="0"/>
          </a:p>
          <a:p>
            <a:r>
              <a:rPr lang="fr-FR" sz="1143" b="1" dirty="0"/>
              <a:t>3. </a:t>
            </a:r>
            <a:r>
              <a:rPr lang="fr-FR" sz="1143" b="1" dirty="0" smtClean="0"/>
              <a:t>La foulée </a:t>
            </a:r>
            <a:r>
              <a:rPr lang="fr-FR" sz="1143" b="1" dirty="0"/>
              <a:t>:										</a:t>
            </a:r>
            <a:r>
              <a:rPr lang="fr-FR" sz="1143" b="1" dirty="0" smtClean="0"/>
              <a:t>…./2</a:t>
            </a:r>
            <a:endParaRPr lang="fr-FR" sz="1143" b="1" dirty="0"/>
          </a:p>
          <a:p>
            <a:r>
              <a:rPr lang="fr-FR" sz="1143" b="1" dirty="0"/>
              <a:t>………………………………………………………………………………………………………………………….</a:t>
            </a:r>
          </a:p>
          <a:p>
            <a:endParaRPr lang="fr-FR" sz="1143" b="1" dirty="0"/>
          </a:p>
          <a:p>
            <a:r>
              <a:rPr lang="fr-FR" sz="1143" b="1" dirty="0" smtClean="0"/>
              <a:t>………………………………………………………………………………………………………………………….</a:t>
            </a:r>
          </a:p>
          <a:p>
            <a:r>
              <a:rPr lang="fr-FR" sz="1143" b="1" dirty="0" smtClean="0"/>
              <a:t>4. </a:t>
            </a:r>
            <a:r>
              <a:rPr lang="fr-FR" sz="1143" b="1" dirty="0"/>
              <a:t>Le </a:t>
            </a:r>
            <a:r>
              <a:rPr lang="fr-FR" sz="1143" b="1" dirty="0" smtClean="0"/>
              <a:t>giron </a:t>
            </a:r>
            <a:r>
              <a:rPr lang="fr-FR" sz="1143" b="1" dirty="0"/>
              <a:t>:										</a:t>
            </a:r>
            <a:r>
              <a:rPr lang="fr-FR" sz="1143" b="1" dirty="0" smtClean="0"/>
              <a:t>…./2</a:t>
            </a:r>
            <a:endParaRPr lang="fr-FR" sz="1143" b="1" dirty="0"/>
          </a:p>
          <a:p>
            <a:r>
              <a:rPr lang="fr-FR" sz="1143" b="1" dirty="0"/>
              <a:t>………………………………………………………………………………………………………………………….</a:t>
            </a:r>
          </a:p>
          <a:p>
            <a:endParaRPr lang="fr-FR" sz="1143" b="1" dirty="0"/>
          </a:p>
          <a:p>
            <a:r>
              <a:rPr lang="fr-FR" sz="1143" b="1" dirty="0"/>
              <a:t>………………………………………………………………………………………………………………………….</a:t>
            </a:r>
          </a:p>
          <a:p>
            <a:endParaRPr lang="fr-FR" sz="1143" b="1" dirty="0"/>
          </a:p>
          <a:p>
            <a:r>
              <a:rPr lang="fr-FR" sz="1143" b="1" dirty="0"/>
              <a:t>5</a:t>
            </a:r>
            <a:r>
              <a:rPr lang="fr-FR" sz="1143" b="1" smtClean="0"/>
              <a:t>. </a:t>
            </a:r>
            <a:r>
              <a:rPr lang="fr-FR" sz="1143" b="1" dirty="0"/>
              <a:t>La formule de blondel :								</a:t>
            </a:r>
            <a:r>
              <a:rPr lang="fr-FR" sz="1143" b="1" dirty="0" smtClean="0"/>
              <a:t>…./1</a:t>
            </a:r>
            <a:endParaRPr lang="fr-FR" sz="1143" b="1" dirty="0"/>
          </a:p>
          <a:p>
            <a:r>
              <a:rPr lang="fr-FR" sz="1143" b="1" dirty="0"/>
              <a:t>………………………………………………………………………………………………………………………….</a:t>
            </a:r>
          </a:p>
          <a:p>
            <a:endParaRPr lang="fr-FR" sz="1143" b="1" dirty="0"/>
          </a:p>
          <a:p>
            <a:r>
              <a:rPr lang="fr-FR" sz="1143" b="1" dirty="0"/>
              <a:t>………………………………………………………………………………………………………………………….</a:t>
            </a:r>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333" dirty="0"/>
              <a:t>Nom : 	……………………………………		Prénom : 	……………………………………</a:t>
            </a:r>
          </a:p>
        </p:txBody>
      </p:sp>
      <p:sp>
        <p:nvSpPr>
          <p:cNvPr id="2" name="Rectangle 1"/>
          <p:cNvSpPr/>
          <p:nvPr/>
        </p:nvSpPr>
        <p:spPr>
          <a:xfrm>
            <a:off x="647614" y="6451624"/>
            <a:ext cx="5885283" cy="3258200"/>
          </a:xfrm>
          <a:prstGeom prst="rect">
            <a:avLst/>
          </a:prstGeom>
          <a:ln>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Information : Les formules </a:t>
            </a:r>
          </a:p>
          <a:p>
            <a:endParaRPr lang="fr-FR" sz="1143" b="1" dirty="0"/>
          </a:p>
          <a:p>
            <a:r>
              <a:rPr lang="fr-FR" sz="1143" b="1" dirty="0"/>
              <a:t>1. Le nombre de marches :</a:t>
            </a:r>
          </a:p>
          <a:p>
            <a:r>
              <a:rPr lang="fr-FR" sz="1143" dirty="0"/>
              <a:t>la hauteur de l’escalier </a:t>
            </a:r>
            <a:r>
              <a:rPr lang="fr-BE" sz="1143" dirty="0"/>
              <a:t>÷ la hauteur idéale d’une marche d’escalier</a:t>
            </a:r>
            <a:endParaRPr lang="fr-FR" sz="1143" dirty="0"/>
          </a:p>
          <a:p>
            <a:endParaRPr lang="fr-FR" sz="1143" b="1" dirty="0"/>
          </a:p>
          <a:p>
            <a:r>
              <a:rPr lang="fr-FR" sz="1143" b="1" dirty="0"/>
              <a:t>2. La hauteur de marche :</a:t>
            </a:r>
          </a:p>
          <a:p>
            <a:r>
              <a:rPr lang="fr-FR" sz="1143" dirty="0"/>
              <a:t>la hauteur de l’escalier </a:t>
            </a:r>
            <a:r>
              <a:rPr lang="fr-BE" sz="1143" dirty="0"/>
              <a:t>÷ résultat précédent (nombre de marches)</a:t>
            </a:r>
          </a:p>
          <a:p>
            <a:endParaRPr lang="fr-BE" sz="1143" dirty="0"/>
          </a:p>
          <a:p>
            <a:r>
              <a:rPr lang="fr-BE" sz="1143" b="1" dirty="0"/>
              <a:t>3. Calculer la ligne de foulée :</a:t>
            </a:r>
          </a:p>
          <a:p>
            <a:r>
              <a:rPr lang="fr-FR" sz="1143" dirty="0"/>
              <a:t>[</a:t>
            </a:r>
            <a:r>
              <a:rPr lang="fr-FR" sz="1143" dirty="0" smtClean="0"/>
              <a:t>La mesure de la première partie de l’escalier en partant du haut – la marche palière] + [un quart de rond pour la ligne de foulée dans le tournant (3,14 x 400 x 2)/4.] + [la mesure de la dernière partie de mon escalier - la distance entre la dernière marche et le limon]</a:t>
            </a:r>
            <a:endParaRPr lang="fr-BE" sz="1143" dirty="0"/>
          </a:p>
          <a:p>
            <a:endParaRPr lang="fr-BE" sz="1143" dirty="0"/>
          </a:p>
          <a:p>
            <a:r>
              <a:rPr lang="fr-FR" sz="1143" b="1" dirty="0"/>
              <a:t>4. Déterminer le giron :</a:t>
            </a:r>
          </a:p>
          <a:p>
            <a:r>
              <a:rPr lang="fr-FR" sz="1143" dirty="0" smtClean="0"/>
              <a:t>[La ligne de foulée </a:t>
            </a:r>
            <a:r>
              <a:rPr lang="fr-BE" sz="1143" dirty="0"/>
              <a:t>÷ (nombre de marche – la marche palière</a:t>
            </a:r>
            <a:r>
              <a:rPr lang="fr-BE" sz="1143" dirty="0" smtClean="0"/>
              <a:t>)]</a:t>
            </a:r>
            <a:endParaRPr lang="fr-BE" sz="1143" dirty="0"/>
          </a:p>
          <a:p>
            <a:endParaRPr lang="fr-BE" sz="1143" dirty="0"/>
          </a:p>
          <a:p>
            <a:r>
              <a:rPr lang="fr-BE" sz="1143" b="1" dirty="0"/>
              <a:t>5. La formule de blondel :</a:t>
            </a:r>
          </a:p>
          <a:p>
            <a:r>
              <a:rPr lang="fr-FR" sz="1143" dirty="0"/>
              <a:t>1 giron + 2 </a:t>
            </a:r>
            <a:r>
              <a:rPr lang="fr-FR" sz="1143" dirty="0" smtClean="0"/>
              <a:t>hauteurs </a:t>
            </a:r>
            <a:r>
              <a:rPr lang="fr-FR" sz="1143" dirty="0"/>
              <a:t>de </a:t>
            </a:r>
            <a:r>
              <a:rPr lang="fr-FR" sz="1143" dirty="0" smtClean="0"/>
              <a:t>marche</a:t>
            </a:r>
            <a:endParaRPr lang="fr-BE" sz="1143" dirty="0"/>
          </a:p>
        </p:txBody>
      </p:sp>
      <p:sp>
        <p:nvSpPr>
          <p:cNvPr id="6" name="TextBox 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2/3</a:t>
            </a:r>
          </a:p>
        </p:txBody>
      </p:sp>
    </p:spTree>
    <p:extLst>
      <p:ext uri="{BB962C8B-B14F-4D97-AF65-F5344CB8AC3E}">
        <p14:creationId xmlns:p14="http://schemas.microsoft.com/office/powerpoint/2010/main" val="1350458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2512331" y="3943334"/>
            <a:ext cx="8535600"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TextBox 6"/>
          <p:cNvSpPr txBox="1"/>
          <p:nvPr/>
        </p:nvSpPr>
        <p:spPr>
          <a:xfrm>
            <a:off x="3454696" y="947862"/>
            <a:ext cx="3533354" cy="5025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a:t>
            </a:r>
          </a:p>
          <a:p>
            <a:r>
              <a:rPr lang="fr-FR" sz="1333" dirty="0"/>
              <a:t>Prénom : 	……………………………………</a:t>
            </a:r>
          </a:p>
        </p:txBody>
      </p:sp>
      <p:sp>
        <p:nvSpPr>
          <p:cNvPr id="8" name="Rectangle 7"/>
          <p:cNvSpPr/>
          <p:nvPr/>
        </p:nvSpPr>
        <p:spPr>
          <a:xfrm>
            <a:off x="332686" y="6795771"/>
            <a:ext cx="6582512"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3" name="Rectangle 2"/>
          <p:cNvSpPr/>
          <p:nvPr/>
        </p:nvSpPr>
        <p:spPr>
          <a:xfrm>
            <a:off x="3454696" y="1710763"/>
            <a:ext cx="3533354" cy="2027030"/>
          </a:xfrm>
          <a:prstGeom prst="rect">
            <a:avLst/>
          </a:prstGeom>
        </p:spPr>
        <p:txBody>
          <a:bodyPr wrap="square">
            <a:spAutoFit/>
          </a:bodyPr>
          <a:lstStyle/>
          <a:p>
            <a:r>
              <a:rPr lang="fr-FR" sz="1143" b="1" dirty="0"/>
              <a:t>Traçage :</a:t>
            </a:r>
          </a:p>
          <a:p>
            <a:endParaRPr lang="fr-FR" sz="1143" b="1" dirty="0"/>
          </a:p>
          <a:p>
            <a:r>
              <a:rPr lang="fr-FR" sz="1143" dirty="0"/>
              <a:t>Par rapport à vos calculs, tracer sur le plan de l’escalier à échelle réduite </a:t>
            </a:r>
            <a:r>
              <a:rPr lang="fr-FR" sz="1143" dirty="0" smtClean="0"/>
              <a:t>(1:10)</a:t>
            </a:r>
          </a:p>
          <a:p>
            <a:endParaRPr lang="fr-FR" sz="1143" dirty="0"/>
          </a:p>
          <a:p>
            <a:pPr marL="163272" indent="-163272">
              <a:buFontTx/>
              <a:buChar char="-"/>
            </a:pPr>
            <a:r>
              <a:rPr lang="fr-FR" sz="1143" dirty="0"/>
              <a:t>La marche palière				</a:t>
            </a:r>
            <a:r>
              <a:rPr lang="fr-FR" sz="1143" dirty="0" smtClean="0"/>
              <a:t>…/</a:t>
            </a:r>
            <a:r>
              <a:rPr lang="fr-FR" sz="1143" dirty="0"/>
              <a:t>1</a:t>
            </a:r>
          </a:p>
          <a:p>
            <a:pPr marL="163272" indent="-163272">
              <a:buFontTx/>
              <a:buChar char="-"/>
            </a:pPr>
            <a:r>
              <a:rPr lang="fr-FR" sz="1143" dirty="0"/>
              <a:t>La distance en bout du limon		…/1</a:t>
            </a:r>
          </a:p>
          <a:p>
            <a:pPr marL="163272" indent="-163272">
              <a:buFontTx/>
              <a:buChar char="-"/>
            </a:pPr>
            <a:r>
              <a:rPr lang="fr-FR" sz="1143" dirty="0"/>
              <a:t>La ligne de foulée				…/2</a:t>
            </a:r>
          </a:p>
          <a:p>
            <a:pPr marL="163272" indent="-163272">
              <a:buFontTx/>
              <a:buChar char="-"/>
            </a:pPr>
            <a:r>
              <a:rPr lang="fr-FR" sz="1143" dirty="0"/>
              <a:t>Les distances de nez de marches		…/2</a:t>
            </a:r>
          </a:p>
          <a:p>
            <a:endParaRPr lang="fr-FR" sz="1143" dirty="0"/>
          </a:p>
          <a:p>
            <a:r>
              <a:rPr lang="fr-FR" sz="1143" b="1" dirty="0"/>
              <a:t>Résultat attendu </a:t>
            </a:r>
            <a:r>
              <a:rPr lang="fr-FR" sz="1143" dirty="0"/>
              <a:t>: </a:t>
            </a:r>
          </a:p>
        </p:txBody>
      </p:sp>
      <p:pic>
        <p:nvPicPr>
          <p:cNvPr id="6" name="Picture 5"/>
          <p:cNvPicPr>
            <a:picLocks noChangeAspect="1"/>
          </p:cNvPicPr>
          <p:nvPr/>
        </p:nvPicPr>
        <p:blipFill>
          <a:blip r:embed="rId2"/>
          <a:stretch>
            <a:fillRect/>
          </a:stretch>
        </p:blipFill>
        <p:spPr>
          <a:xfrm>
            <a:off x="4083759" y="3733189"/>
            <a:ext cx="2042314" cy="2690256"/>
          </a:xfrm>
          <a:prstGeom prst="rect">
            <a:avLst/>
          </a:prstGeom>
        </p:spPr>
      </p:pic>
      <p:sp>
        <p:nvSpPr>
          <p:cNvPr id="9" name="TextBox 8"/>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3/3</a:t>
            </a:r>
          </a:p>
        </p:txBody>
      </p:sp>
      <p:cxnSp>
        <p:nvCxnSpPr>
          <p:cNvPr id="10" name="Straight Arrow Connector 9"/>
          <p:cNvCxnSpPr/>
          <p:nvPr/>
        </p:nvCxnSpPr>
        <p:spPr>
          <a:xfrm>
            <a:off x="792266" y="1087765"/>
            <a:ext cx="28346" cy="5718557"/>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p:nvPr/>
        </p:nvCxnSpPr>
        <p:spPr>
          <a:xfrm flipH="1" flipV="1">
            <a:off x="3184894" y="9251198"/>
            <a:ext cx="3730304" cy="1555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543533" y="3588002"/>
            <a:ext cx="497465" cy="193848"/>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smtClean="0">
                <a:solidFill>
                  <a:schemeClr val="bg1">
                    <a:lumMod val="50000"/>
                  </a:schemeClr>
                </a:solidFill>
              </a:rPr>
              <a:t>1580</a:t>
            </a:r>
            <a:endParaRPr lang="fr-FR" sz="1143" dirty="0">
              <a:solidFill>
                <a:schemeClr val="bg1">
                  <a:lumMod val="50000"/>
                </a:schemeClr>
              </a:solidFill>
            </a:endParaRPr>
          </a:p>
        </p:txBody>
      </p:sp>
      <p:sp>
        <p:nvSpPr>
          <p:cNvPr id="14" name="Rectangle 13"/>
          <p:cNvSpPr/>
          <p:nvPr/>
        </p:nvSpPr>
        <p:spPr>
          <a:xfrm>
            <a:off x="4724495" y="9137060"/>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smtClean="0">
                <a:solidFill>
                  <a:schemeClr val="bg1">
                    <a:lumMod val="50000"/>
                  </a:schemeClr>
                </a:solidFill>
              </a:rPr>
              <a:t>1040</a:t>
            </a:r>
            <a:endParaRPr lang="fr-FR" sz="1143" dirty="0">
              <a:solidFill>
                <a:schemeClr val="bg1">
                  <a:lumMod val="50000"/>
                </a:schemeClr>
              </a:solidFill>
            </a:endParaRPr>
          </a:p>
        </p:txBody>
      </p:sp>
      <p:cxnSp>
        <p:nvCxnSpPr>
          <p:cNvPr id="16" name="Straight Arrow Connector 15"/>
          <p:cNvCxnSpPr/>
          <p:nvPr/>
        </p:nvCxnSpPr>
        <p:spPr>
          <a:xfrm flipH="1">
            <a:off x="2253345" y="6795771"/>
            <a:ext cx="919224" cy="109229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18636629">
            <a:off x="2440527" y="7254348"/>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sp>
        <p:nvSpPr>
          <p:cNvPr id="24" name="Arc 23"/>
          <p:cNvSpPr/>
          <p:nvPr/>
        </p:nvSpPr>
        <p:spPr>
          <a:xfrm rot="10800000">
            <a:off x="1752138" y="5387234"/>
            <a:ext cx="2858847" cy="2859278"/>
          </a:xfrm>
          <a:prstGeom prst="arc">
            <a:avLst>
              <a:gd name="adj1" fmla="val 16205471"/>
              <a:gd name="adj2" fmla="val 21523815"/>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2135524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88138457"/>
              </p:ext>
            </p:extLst>
          </p:nvPr>
        </p:nvGraphicFramePr>
        <p:xfrm>
          <a:off x="183147" y="434092"/>
          <a:ext cx="6842090" cy="2966443"/>
        </p:xfrm>
        <a:graphic>
          <a:graphicData uri="http://schemas.openxmlformats.org/drawingml/2006/table">
            <a:tbl>
              <a:tblPr firstRow="1" bandRow="1">
                <a:tableStyleId>{C083E6E3-FA7D-4D7B-A595-EF9225AFEA82}</a:tableStyleId>
              </a:tblPr>
              <a:tblGrid>
                <a:gridCol w="3421045">
                  <a:extLst>
                    <a:ext uri="{9D8B030D-6E8A-4147-A177-3AD203B41FA5}">
                      <a16:colId xmlns:a16="http://schemas.microsoft.com/office/drawing/2014/main" val="1415968613"/>
                    </a:ext>
                  </a:extLst>
                </a:gridCol>
                <a:gridCol w="3421045">
                  <a:extLst>
                    <a:ext uri="{9D8B030D-6E8A-4147-A177-3AD203B41FA5}">
                      <a16:colId xmlns:a16="http://schemas.microsoft.com/office/drawing/2014/main" val="3360888931"/>
                    </a:ext>
                  </a:extLst>
                </a:gridCol>
              </a:tblGrid>
              <a:tr h="2966443">
                <a:tc>
                  <a:txBody>
                    <a:bodyPr/>
                    <a:lstStyle/>
                    <a:p>
                      <a:pPr algn="ctr"/>
                      <a:r>
                        <a:rPr lang="fr-FR" sz="3000" dirty="0" smtClean="0"/>
                        <a:t>Les escaliers</a:t>
                      </a:r>
                      <a:endParaRPr lang="fr-FR" sz="3000" dirty="0"/>
                    </a:p>
                  </a:txBody>
                  <a:tcPr marL="87081" marR="87081" marT="43541" marB="43541" anchor="ctr"/>
                </a:tc>
                <a:tc>
                  <a:txBody>
                    <a:bodyPr/>
                    <a:lstStyle/>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56768418"/>
              </p:ext>
            </p:extLst>
          </p:nvPr>
        </p:nvGraphicFramePr>
        <p:xfrm>
          <a:off x="183147" y="3654350"/>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Capacités générales utilisées</a:t>
                      </a:r>
                      <a:r>
                        <a:rPr lang="fr-FR" sz="1300" b="1" baseline="0" dirty="0" smtClean="0"/>
                        <a:t> pour la séquence : </a:t>
                      </a:r>
                      <a:r>
                        <a:rPr lang="fr-FR" sz="1300" baseline="0" dirty="0" smtClean="0"/>
                        <a:t>C.2 </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40094612"/>
              </p:ext>
            </p:extLst>
          </p:nvPr>
        </p:nvGraphicFramePr>
        <p:xfrm>
          <a:off x="183147" y="4117401"/>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Compétence</a:t>
                      </a:r>
                      <a:r>
                        <a:rPr lang="fr-FR" sz="1300" baseline="0" dirty="0" smtClean="0"/>
                        <a:t> : Etablir un plan, Tracer et justifier son choix</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71412628"/>
              </p:ext>
            </p:extLst>
          </p:nvPr>
        </p:nvGraphicFramePr>
        <p:xfrm>
          <a:off x="183147" y="4580452"/>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Savoir associés</a:t>
                      </a:r>
                      <a:r>
                        <a:rPr lang="fr-FR" sz="1300" b="1" baseline="0" dirty="0" smtClean="0"/>
                        <a:t> </a:t>
                      </a:r>
                      <a:r>
                        <a:rPr lang="fr-FR" sz="1300" baseline="0" dirty="0" smtClean="0"/>
                        <a:t>: S.2 La communication technique / S.5.2 Etude des ouvrages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90483065"/>
              </p:ext>
            </p:extLst>
          </p:nvPr>
        </p:nvGraphicFramePr>
        <p:xfrm>
          <a:off x="183147" y="5043503"/>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Contexte</a:t>
                      </a:r>
                      <a:r>
                        <a:rPr lang="fr-FR" sz="1300" dirty="0" smtClean="0"/>
                        <a:t> : Monsieur Dupont est un client qui à besoin de deux escaliers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1770533"/>
              </p:ext>
            </p:extLst>
          </p:nvPr>
        </p:nvGraphicFramePr>
        <p:xfrm>
          <a:off x="183147" y="5506553"/>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smtClean="0"/>
                        <a:t>Mise en situation </a:t>
                      </a:r>
                      <a:r>
                        <a:rPr lang="fr-FR" sz="1300" dirty="0" smtClean="0"/>
                        <a:t>: Monsieur Dupont à besoin que</a:t>
                      </a:r>
                      <a:r>
                        <a:rPr lang="fr-FR" sz="1300" baseline="0" dirty="0" smtClean="0"/>
                        <a:t> vous fabriquiez</a:t>
                      </a:r>
                      <a:r>
                        <a:rPr lang="fr-FR" sz="1300" dirty="0" smtClean="0"/>
                        <a:t> deux escaliers (un droit et un quart tournant) dans</a:t>
                      </a:r>
                      <a:r>
                        <a:rPr lang="fr-FR" sz="1300" baseline="0" dirty="0" smtClean="0"/>
                        <a:t> sa maison</a:t>
                      </a:r>
                      <a:r>
                        <a:rPr lang="fr-FR" sz="1300" dirty="0" smtClean="0"/>
                        <a:t>.</a:t>
                      </a:r>
                      <a:r>
                        <a:rPr lang="fr-FR" sz="1300" baseline="0" dirty="0" smtClean="0"/>
                        <a:t> Afin de répondre à son besoin vous déterminez le nombre de marches, la distance entre les nez de marche et vous tracez les escaliers sur un plan.</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50424074"/>
              </p:ext>
            </p:extLst>
          </p:nvPr>
        </p:nvGraphicFramePr>
        <p:xfrm>
          <a:off x="183147" y="6351371"/>
          <a:ext cx="6842090" cy="1115425"/>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1115425">
                <a:tc>
                  <a:txBody>
                    <a:bodyPr/>
                    <a:lstStyle/>
                    <a:p>
                      <a:r>
                        <a:rPr lang="fr-FR" sz="1300" b="1" dirty="0" smtClean="0"/>
                        <a:t>Objectif</a:t>
                      </a:r>
                      <a:r>
                        <a:rPr lang="fr-FR" sz="1300" dirty="0" smtClean="0"/>
                        <a:t> : L’élève doit être capable de :</a:t>
                      </a:r>
                    </a:p>
                    <a:p>
                      <a:pPr marL="342900" indent="-342900">
                        <a:buFont typeface="Arial" panose="020B0604020202020204" pitchFamily="34" charset="0"/>
                        <a:buChar char="•"/>
                      </a:pPr>
                      <a:r>
                        <a:rPr lang="fr-FR" sz="1300" dirty="0" smtClean="0"/>
                        <a:t>Représenter et tracer les marches</a:t>
                      </a:r>
                    </a:p>
                    <a:p>
                      <a:pPr marL="342900" indent="-342900">
                        <a:buFont typeface="Arial" panose="020B0604020202020204" pitchFamily="34" charset="0"/>
                        <a:buChar char="•"/>
                      </a:pPr>
                      <a:r>
                        <a:rPr lang="fr-FR" sz="1300" dirty="0" smtClean="0"/>
                        <a:t>Déterminer</a:t>
                      </a:r>
                      <a:r>
                        <a:rPr lang="fr-FR" sz="1300" baseline="0" dirty="0" smtClean="0"/>
                        <a:t> les hauteurs de marches et distance entre les nez de marche (giron)</a:t>
                      </a:r>
                    </a:p>
                    <a:p>
                      <a:pPr marL="342900" indent="-342900">
                        <a:buFont typeface="Arial" panose="020B0604020202020204" pitchFamily="34" charset="0"/>
                        <a:buChar char="•"/>
                      </a:pPr>
                      <a:r>
                        <a:rPr lang="fr-FR" sz="1300" baseline="0" dirty="0" smtClean="0"/>
                        <a:t>Connaitre le balancement d’un escalier quart tournant</a:t>
                      </a:r>
                    </a:p>
                    <a:p>
                      <a:pPr marL="342900" indent="-342900">
                        <a:buFont typeface="Arial" panose="020B0604020202020204" pitchFamily="34" charset="0"/>
                        <a:buChar char="•"/>
                      </a:pPr>
                      <a:r>
                        <a:rPr lang="fr-FR" sz="1300" dirty="0" smtClean="0"/>
                        <a:t>Réaliser des choix techniques et esthétiques (loi de blondel)</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3613215"/>
              </p:ext>
            </p:extLst>
          </p:nvPr>
        </p:nvGraphicFramePr>
        <p:xfrm>
          <a:off x="183147" y="7628087"/>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smtClean="0"/>
                        <a:t>On demande de </a:t>
                      </a:r>
                      <a:r>
                        <a:rPr lang="fr-FR" sz="1300" dirty="0" smtClean="0"/>
                        <a:t>:</a:t>
                      </a:r>
                    </a:p>
                    <a:p>
                      <a:r>
                        <a:rPr lang="fr-FR" sz="1300" dirty="0" smtClean="0"/>
                        <a:t>      1.</a:t>
                      </a:r>
                      <a:r>
                        <a:rPr lang="fr-FR" sz="1300" baseline="0" dirty="0" smtClean="0"/>
                        <a:t> De calculer le nombre de marche et la distance entre les nez de marche</a:t>
                      </a:r>
                    </a:p>
                    <a:p>
                      <a:r>
                        <a:rPr lang="fr-FR" sz="1300" baseline="0" dirty="0" smtClean="0"/>
                        <a:t>      2. De tracer les escaliers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44098022"/>
              </p:ext>
            </p:extLst>
          </p:nvPr>
        </p:nvGraphicFramePr>
        <p:xfrm>
          <a:off x="183147" y="8472904"/>
          <a:ext cx="6842090" cy="909756"/>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909756">
                <a:tc>
                  <a:txBody>
                    <a:bodyPr/>
                    <a:lstStyle/>
                    <a:p>
                      <a:r>
                        <a:rPr lang="fr-FR" sz="1300" b="1" dirty="0" smtClean="0"/>
                        <a:t>On donne  </a:t>
                      </a:r>
                      <a:r>
                        <a:rPr lang="fr-FR" sz="1300" dirty="0" smtClean="0"/>
                        <a:t>:</a:t>
                      </a:r>
                    </a:p>
                    <a:p>
                      <a:r>
                        <a:rPr lang="fr-FR" sz="1300" dirty="0" smtClean="0"/>
                        <a:t>       1.</a:t>
                      </a:r>
                      <a:r>
                        <a:rPr lang="fr-FR" sz="1300" baseline="0" dirty="0" smtClean="0"/>
                        <a:t> Le vocabulaire technique relatif aux escaliers</a:t>
                      </a:r>
                    </a:p>
                    <a:p>
                      <a:r>
                        <a:rPr lang="fr-FR" sz="1300" dirty="0" smtClean="0"/>
                        <a:t>       2. Les formules de calcul d’un escaliers droit et quart tournant</a:t>
                      </a:r>
                    </a:p>
                    <a:p>
                      <a:r>
                        <a:rPr lang="fr-FR" sz="1300" dirty="0" smtClean="0"/>
                        <a:t>       3. Les plans (vue</a:t>
                      </a:r>
                      <a:r>
                        <a:rPr lang="fr-FR" sz="1300" baseline="0" dirty="0" smtClean="0"/>
                        <a:t> de haut) à une échelle traçable sur feuille</a:t>
                      </a:r>
                    </a:p>
                  </a:txBody>
                  <a:tcPr marL="87081" marR="87081" marT="43541" marB="43541"/>
                </a:tc>
                <a:extLst>
                  <a:ext uri="{0D108BD9-81ED-4DB2-BD59-A6C34878D82A}">
                    <a16:rowId xmlns:a16="http://schemas.microsoft.com/office/drawing/2014/main" val="1874593451"/>
                  </a:ext>
                </a:extLst>
              </a:tr>
            </a:tbl>
          </a:graphicData>
        </a:graphic>
      </p:graphicFrame>
      <p:pic>
        <p:nvPicPr>
          <p:cNvPr id="3" name="Picture 2"/>
          <p:cNvPicPr>
            <a:picLocks noChangeAspect="1"/>
          </p:cNvPicPr>
          <p:nvPr/>
        </p:nvPicPr>
        <p:blipFill>
          <a:blip r:embed="rId2"/>
          <a:stretch>
            <a:fillRect/>
          </a:stretch>
        </p:blipFill>
        <p:spPr>
          <a:xfrm>
            <a:off x="3604192" y="599335"/>
            <a:ext cx="3390492" cy="2779882"/>
          </a:xfrm>
          <a:prstGeom prst="rect">
            <a:avLst/>
          </a:prstGeom>
        </p:spPr>
      </p:pic>
    </p:spTree>
    <p:extLst>
      <p:ext uri="{BB962C8B-B14F-4D97-AF65-F5344CB8AC3E}">
        <p14:creationId xmlns:p14="http://schemas.microsoft.com/office/powerpoint/2010/main" val="1185779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598" y="1313896"/>
            <a:ext cx="3043716" cy="7681783"/>
          </a:xfrm>
          <a:prstGeom prst="rect">
            <a:avLst/>
          </a:prstGeom>
          <a:noFill/>
        </p:spPr>
        <p:txBody>
          <a:bodyPr wrap="square" numCol="1" rtlCol="0">
            <a:spAutoFit/>
          </a:bodyPr>
          <a:lstStyle/>
          <a:p>
            <a:endParaRPr lang="fr-FR" sz="1333" dirty="0"/>
          </a:p>
          <a:p>
            <a:r>
              <a:rPr lang="fr-FR" sz="1333" b="1" dirty="0"/>
              <a:t>La contremarche : </a:t>
            </a:r>
            <a:r>
              <a:rPr lang="fr-FR" sz="1333" dirty="0"/>
              <a:t>Partie verticale de chaque marche d'un escalier.</a:t>
            </a:r>
          </a:p>
          <a:p>
            <a:endParaRPr lang="fr-FR" sz="1333" dirty="0"/>
          </a:p>
          <a:p>
            <a:r>
              <a:rPr lang="fr-FR" sz="1333" b="1" dirty="0"/>
              <a:t>Le limon : </a:t>
            </a:r>
            <a:r>
              <a:rPr lang="fr-FR" sz="1333" dirty="0"/>
              <a:t>Il a un rôle à la fois fonctionnel et esthétique. Il permet de dissimuler les parties latérales des marches et d'habiller l'escalier mais aussi de supporter le poids des </a:t>
            </a:r>
            <a:r>
              <a:rPr lang="fr-FR" sz="1333" dirty="0" smtClean="0"/>
              <a:t>marches et de </a:t>
            </a:r>
            <a:r>
              <a:rPr lang="fr-FR" sz="1333" dirty="0"/>
              <a:t>ceux qui empruntent l'escalier.</a:t>
            </a:r>
          </a:p>
          <a:p>
            <a:endParaRPr lang="fr-FR" sz="1333" dirty="0"/>
          </a:p>
          <a:p>
            <a:r>
              <a:rPr lang="fr-FR" sz="1333" b="1" dirty="0"/>
              <a:t>La crémaillère : </a:t>
            </a:r>
            <a:r>
              <a:rPr lang="fr-FR" sz="1333" dirty="0"/>
              <a:t>Limon dont la face supérieure épouse la forme de l'escalier et sur laquelle reposent les marches.</a:t>
            </a:r>
          </a:p>
          <a:p>
            <a:endParaRPr lang="fr-FR" sz="1333" dirty="0"/>
          </a:p>
          <a:p>
            <a:r>
              <a:rPr lang="fr-FR" sz="1333" b="1" dirty="0"/>
              <a:t>La ligne de foulée : </a:t>
            </a:r>
            <a:r>
              <a:rPr lang="fr-FR" sz="1333" dirty="0"/>
              <a:t>une ligne imaginaire représentant la trajectoire théorique </a:t>
            </a:r>
            <a:r>
              <a:rPr lang="fr-FR" sz="1333" dirty="0" smtClean="0"/>
              <a:t>lorsque </a:t>
            </a:r>
            <a:r>
              <a:rPr lang="fr-FR" sz="1333" dirty="0"/>
              <a:t>l'on monte ou que l'on descend l'escalier.</a:t>
            </a:r>
          </a:p>
          <a:p>
            <a:endParaRPr lang="fr-FR" sz="1333" dirty="0"/>
          </a:p>
          <a:p>
            <a:r>
              <a:rPr lang="fr-FR" sz="1333" b="1" dirty="0"/>
              <a:t>La main courante : </a:t>
            </a:r>
            <a:r>
              <a:rPr lang="fr-FR" sz="1333" dirty="0"/>
              <a:t>Une </a:t>
            </a:r>
            <a:r>
              <a:rPr lang="fr-FR" sz="1333" i="1" dirty="0"/>
              <a:t>main courante</a:t>
            </a:r>
            <a:r>
              <a:rPr lang="fr-FR" sz="1333" dirty="0"/>
              <a:t> est une rampe disposée le long d'un </a:t>
            </a:r>
            <a:r>
              <a:rPr lang="fr-FR" sz="1333" i="1" dirty="0"/>
              <a:t>escalier</a:t>
            </a:r>
            <a:r>
              <a:rPr lang="fr-FR" sz="1333" dirty="0"/>
              <a:t> en guise de sécurité.</a:t>
            </a:r>
          </a:p>
          <a:p>
            <a:endParaRPr lang="fr-FR" sz="1333" dirty="0"/>
          </a:p>
          <a:p>
            <a:r>
              <a:rPr lang="fr-FR" sz="1333" b="1" dirty="0"/>
              <a:t>La lisse : </a:t>
            </a:r>
            <a:r>
              <a:rPr lang="fr-FR" sz="1333" dirty="0"/>
              <a:t>P</a:t>
            </a:r>
            <a:r>
              <a:rPr lang="fr-FR" sz="1333" dirty="0" smtClean="0"/>
              <a:t>ièce </a:t>
            </a:r>
            <a:r>
              <a:rPr lang="fr-FR" sz="1333" dirty="0"/>
              <a:t>parallèle basse à la main courante. Pièce basse d'un garde-corps, d'une barrière de sécurité.</a:t>
            </a:r>
          </a:p>
          <a:p>
            <a:endParaRPr lang="fr-FR" sz="1333" dirty="0"/>
          </a:p>
          <a:p>
            <a:r>
              <a:rPr lang="fr-FR" sz="1333" b="1" dirty="0"/>
              <a:t>Le giron : </a:t>
            </a:r>
            <a:r>
              <a:rPr lang="fr-FR" sz="1333" dirty="0"/>
              <a:t>la distance horizontale d’un nez de marche au nez de marche suivant.</a:t>
            </a:r>
            <a:endParaRPr lang="fr-FR" sz="1333" b="1" dirty="0"/>
          </a:p>
          <a:p>
            <a:endParaRPr lang="fr-FR" sz="1333" dirty="0"/>
          </a:p>
          <a:p>
            <a:r>
              <a:rPr lang="fr-FR" sz="1333" b="1" dirty="0"/>
              <a:t>Le garde-corps : </a:t>
            </a:r>
            <a:r>
              <a:rPr lang="fr-FR" sz="1333" dirty="0"/>
              <a:t>ensemble qui regroupe  la main courante, la lisse et les barreaux de séparation.</a:t>
            </a:r>
          </a:p>
          <a:p>
            <a:endParaRPr lang="fr-FR" sz="1333" dirty="0"/>
          </a:p>
          <a:p>
            <a:r>
              <a:rPr lang="fr-FR" sz="1333" b="1" dirty="0"/>
              <a:t>Le nez de marche : </a:t>
            </a:r>
            <a:r>
              <a:rPr lang="fr-FR" sz="1333" dirty="0"/>
              <a:t>le bord de la marche.</a:t>
            </a:r>
          </a:p>
          <a:p>
            <a:endParaRPr lang="fr-FR" sz="1333" dirty="0"/>
          </a:p>
        </p:txBody>
      </p:sp>
      <p:pic>
        <p:nvPicPr>
          <p:cNvPr id="2" name="Picture 1"/>
          <p:cNvPicPr>
            <a:picLocks noChangeAspect="1"/>
          </p:cNvPicPr>
          <p:nvPr/>
        </p:nvPicPr>
        <p:blipFill>
          <a:blip r:embed="rId2" cstate="print">
            <a:grayscl/>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255316" y="7145915"/>
            <a:ext cx="2555040" cy="2555040"/>
          </a:xfrm>
          <a:prstGeom prst="rect">
            <a:avLst/>
          </a:prstGeom>
        </p:spPr>
      </p:pic>
      <p:cxnSp>
        <p:nvCxnSpPr>
          <p:cNvPr id="4" name="Straight Arrow Connector 3"/>
          <p:cNvCxnSpPr/>
          <p:nvPr/>
        </p:nvCxnSpPr>
        <p:spPr>
          <a:xfrm flipH="1">
            <a:off x="4976955" y="8272823"/>
            <a:ext cx="10591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Picture 12"/>
          <p:cNvPicPr>
            <a:picLocks noChangeAspect="1"/>
          </p:cNvPicPr>
          <p:nvPr/>
        </p:nvPicPr>
        <p:blipFill>
          <a:blip r:embed="rId4"/>
          <a:stretch>
            <a:fillRect/>
          </a:stretch>
        </p:blipFill>
        <p:spPr>
          <a:xfrm>
            <a:off x="3575683" y="922334"/>
            <a:ext cx="3431502" cy="6064738"/>
          </a:xfrm>
          <a:prstGeom prst="rect">
            <a:avLst/>
          </a:prstGeom>
        </p:spPr>
      </p:pic>
      <p:sp>
        <p:nvSpPr>
          <p:cNvPr id="14" name="TextBox 13"/>
          <p:cNvSpPr txBox="1"/>
          <p:nvPr/>
        </p:nvSpPr>
        <p:spPr>
          <a:xfrm>
            <a:off x="4976956" y="8029465"/>
            <a:ext cx="1983691" cy="238848"/>
          </a:xfrm>
          <a:prstGeom prst="rect">
            <a:avLst/>
          </a:prstGeom>
          <a:noFill/>
        </p:spPr>
        <p:txBody>
          <a:bodyPr wrap="square" rtlCol="0">
            <a:spAutoFit/>
          </a:bodyPr>
          <a:lstStyle/>
          <a:p>
            <a:r>
              <a:rPr lang="fr-FR" sz="952" dirty="0"/>
              <a:t>Escalier à trois crémaillères</a:t>
            </a:r>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Vocabulaire relatif aux escaliers	1/2</a:t>
            </a:r>
          </a:p>
        </p:txBody>
      </p:sp>
    </p:spTree>
    <p:extLst>
      <p:ext uri="{BB962C8B-B14F-4D97-AF65-F5344CB8AC3E}">
        <p14:creationId xmlns:p14="http://schemas.microsoft.com/office/powerpoint/2010/main" val="4018514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www.escalites.fr/img/img_upload/5ea0ce18325f26.74403109.png"/>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50000"/>
                    </a14:imgEffect>
                    <a14:imgEffect>
                      <a14:colorTemperature colorTemp="5900"/>
                    </a14:imgEffect>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740784" y="1031892"/>
            <a:ext cx="4310599" cy="33632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1240" y="2244017"/>
            <a:ext cx="2586658" cy="5835700"/>
          </a:xfrm>
          <a:prstGeom prst="rect">
            <a:avLst/>
          </a:prstGeom>
          <a:noFill/>
        </p:spPr>
        <p:txBody>
          <a:bodyPr wrap="square" numCol="1" rtlCol="0">
            <a:spAutoFit/>
          </a:bodyPr>
          <a:lstStyle/>
          <a:p>
            <a:endParaRPr lang="fr-FR" sz="1333" dirty="0"/>
          </a:p>
          <a:p>
            <a:r>
              <a:rPr lang="fr-FR" sz="1333" b="1" dirty="0"/>
              <a:t>L’échappée : </a:t>
            </a:r>
            <a:r>
              <a:rPr lang="fr-FR" sz="1333" dirty="0"/>
              <a:t>la hauteur minimale rencontrée dans un escalier, entre la marche et le plafond. Elle doit offrir un dégagement suffisant pour permettre la circulation sans heurt.</a:t>
            </a:r>
          </a:p>
          <a:p>
            <a:endParaRPr lang="fr-FR" sz="1333" dirty="0"/>
          </a:p>
          <a:p>
            <a:r>
              <a:rPr lang="fr-FR" sz="1333" b="1" dirty="0"/>
              <a:t>La trémie : </a:t>
            </a:r>
            <a:r>
              <a:rPr lang="fr-FR" sz="1333" dirty="0"/>
              <a:t>le vide créé dans le plancher entre deux étages afin de permettre d'installer l'escalier </a:t>
            </a:r>
          </a:p>
          <a:p>
            <a:endParaRPr lang="fr-FR" sz="1333" dirty="0"/>
          </a:p>
          <a:p>
            <a:r>
              <a:rPr lang="fr-FR" sz="1333" b="1" dirty="0"/>
              <a:t>La marche palière :</a:t>
            </a:r>
            <a:r>
              <a:rPr lang="fr-FR" sz="1333" dirty="0"/>
              <a:t> la dernière marche se situant au niveau du sol d'arrivée.</a:t>
            </a:r>
            <a:endParaRPr lang="fr-FR" sz="1333" b="1" dirty="0"/>
          </a:p>
          <a:p>
            <a:endParaRPr lang="fr-FR" sz="1333" dirty="0"/>
          </a:p>
          <a:p>
            <a:r>
              <a:rPr lang="fr-FR" sz="1333" b="1" dirty="0"/>
              <a:t>Le reculement ou l’étendue : </a:t>
            </a:r>
            <a:r>
              <a:rPr lang="fr-FR" sz="1333" dirty="0"/>
              <a:t>la mesure de la longueur entre la première et la dernière marche de l’escalier prise horizontalement du sol. </a:t>
            </a:r>
          </a:p>
          <a:p>
            <a:endParaRPr lang="fr-FR" sz="1333" b="1" dirty="0"/>
          </a:p>
          <a:p>
            <a:r>
              <a:rPr lang="fr-FR" sz="1333" b="1" dirty="0"/>
              <a:t>Le balancement : </a:t>
            </a:r>
            <a:r>
              <a:rPr lang="fr-FR" sz="1333" dirty="0"/>
              <a:t>représente la disposition des marches de façon harmonieuse lorsque l’escalier possède un tournant.</a:t>
            </a:r>
          </a:p>
          <a:p>
            <a:endParaRPr lang="fr-FR" sz="1333" b="1" dirty="0"/>
          </a:p>
          <a:p>
            <a:endParaRPr lang="fr-FR" sz="1333" dirty="0"/>
          </a:p>
        </p:txBody>
      </p:sp>
      <p:pic>
        <p:nvPicPr>
          <p:cNvPr id="1030" name="Picture 6" descr="Tracé 2 - Multiviews BTP"/>
          <p:cNvPicPr>
            <a:picLocks noChangeAspect="1" noChangeArrowheads="1"/>
          </p:cNvPicPr>
          <p:nvPr/>
        </p:nvPicPr>
        <p:blipFill rotWithShape="1">
          <a:blip r:embed="rId4">
            <a:biLevel thresh="75000"/>
            <a:extLst>
              <a:ext uri="{BEBA8EAE-BF5A-486C-A8C5-ECC9F3942E4B}">
                <a14:imgProps xmlns:a14="http://schemas.microsoft.com/office/drawing/2010/main">
                  <a14:imgLayer r:embed="rId5">
                    <a14:imgEffect>
                      <a14:sharpenSoften amount="25000"/>
                    </a14:imgEffect>
                    <a14:imgEffect>
                      <a14:colorTemperature colorTemp="7200"/>
                    </a14:imgEffect>
                    <a14:imgEffect>
                      <a14:brightnessContrast contrast="20000"/>
                    </a14:imgEffect>
                  </a14:imgLayer>
                </a14:imgProps>
              </a:ext>
              <a:ext uri="{28A0092B-C50C-407E-A947-70E740481C1C}">
                <a14:useLocalDpi xmlns:a14="http://schemas.microsoft.com/office/drawing/2010/main" val="0"/>
              </a:ext>
            </a:extLst>
          </a:blip>
          <a:srcRect l="33015" t="6642" r="16366" b="13698"/>
          <a:stretch/>
        </p:blipFill>
        <p:spPr bwMode="auto">
          <a:xfrm>
            <a:off x="3033398" y="4835143"/>
            <a:ext cx="3725368" cy="424322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193225" y="9078369"/>
            <a:ext cx="1983691" cy="238848"/>
          </a:xfrm>
          <a:prstGeom prst="rect">
            <a:avLst/>
          </a:prstGeom>
          <a:noFill/>
        </p:spPr>
        <p:txBody>
          <a:bodyPr wrap="square" rtlCol="0">
            <a:spAutoFit/>
          </a:bodyPr>
          <a:lstStyle/>
          <a:p>
            <a:r>
              <a:rPr lang="fr-FR" sz="952" dirty="0"/>
              <a:t>Plan d’un balancement</a:t>
            </a:r>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Vocabulaire relatif aux escaliers	</a:t>
            </a:r>
            <a:r>
              <a:rPr lang="fr-FR" sz="2286" dirty="0" smtClean="0"/>
              <a:t>2/2</a:t>
            </a:r>
            <a:endParaRPr lang="fr-FR" sz="2286" dirty="0"/>
          </a:p>
        </p:txBody>
      </p:sp>
    </p:spTree>
    <p:extLst>
      <p:ext uri="{BB962C8B-B14F-4D97-AF65-F5344CB8AC3E}">
        <p14:creationId xmlns:p14="http://schemas.microsoft.com/office/powerpoint/2010/main" val="1602086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2998" y="870616"/>
            <a:ext cx="3142076" cy="2553776"/>
          </a:xfrm>
          <a:prstGeom prst="rect">
            <a:avLst/>
          </a:prstGeom>
          <a:noFill/>
        </p:spPr>
        <p:txBody>
          <a:bodyPr wrap="square" numCol="1" rtlCol="0">
            <a:spAutoFit/>
          </a:bodyPr>
          <a:lstStyle/>
          <a:p>
            <a:r>
              <a:rPr lang="fr-FR" sz="1333" b="1" dirty="0"/>
              <a:t>Prise de cotes  sur chantier :</a:t>
            </a:r>
          </a:p>
          <a:p>
            <a:r>
              <a:rPr lang="fr-FR" sz="1333" b="1" dirty="0"/>
              <a:t>A. Déterminer la hauteur </a:t>
            </a:r>
            <a:r>
              <a:rPr lang="fr-FR" sz="1333" dirty="0"/>
              <a:t>de l’escalier. (du sol au plancher )</a:t>
            </a:r>
          </a:p>
          <a:p>
            <a:r>
              <a:rPr lang="fr-FR" sz="1333" b="1" dirty="0"/>
              <a:t>B. Déterminer l’étendue </a:t>
            </a:r>
            <a:r>
              <a:rPr lang="fr-FR" sz="1333" dirty="0"/>
              <a:t>(le reculement) disponible</a:t>
            </a:r>
          </a:p>
          <a:p>
            <a:r>
              <a:rPr lang="fr-FR" sz="1333" b="1" dirty="0"/>
              <a:t>C. Déterminer la largeur </a:t>
            </a:r>
            <a:r>
              <a:rPr lang="fr-FR" sz="1333" dirty="0"/>
              <a:t>disponible</a:t>
            </a:r>
          </a:p>
          <a:p>
            <a:endParaRPr lang="fr-FR" sz="1333" dirty="0"/>
          </a:p>
          <a:p>
            <a:r>
              <a:rPr lang="fr-FR" sz="1333" b="1" dirty="0"/>
              <a:t>Information : </a:t>
            </a:r>
            <a:r>
              <a:rPr lang="fr-FR" sz="1333" dirty="0"/>
              <a:t>On </a:t>
            </a:r>
            <a:r>
              <a:rPr lang="fr-FR" sz="1333" dirty="0" smtClean="0"/>
              <a:t>déterminera arbitrairement </a:t>
            </a:r>
            <a:r>
              <a:rPr lang="fr-FR" sz="1333" dirty="0"/>
              <a:t>une marche </a:t>
            </a:r>
            <a:r>
              <a:rPr lang="fr-FR" sz="1333" dirty="0" smtClean="0"/>
              <a:t>palière (1ere marche du haut de l’escalier) </a:t>
            </a:r>
            <a:r>
              <a:rPr lang="fr-FR" sz="1333" dirty="0"/>
              <a:t>et une distance entre le dernier nez de marche et la fin du limon (voir page suivante)</a:t>
            </a:r>
          </a:p>
        </p:txBody>
      </p:sp>
      <p:sp>
        <p:nvSpPr>
          <p:cNvPr id="2" name="Rounded Rectangle 1"/>
          <p:cNvSpPr/>
          <p:nvPr/>
        </p:nvSpPr>
        <p:spPr>
          <a:xfrm>
            <a:off x="192465" y="3613029"/>
            <a:ext cx="6795587" cy="2851423"/>
          </a:xfrm>
          <a:prstGeom prst="roundRect">
            <a:avLst>
              <a:gd name="adj" fmla="val 2694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ounded Rectangle 6"/>
          <p:cNvSpPr/>
          <p:nvPr/>
        </p:nvSpPr>
        <p:spPr>
          <a:xfrm>
            <a:off x="192465" y="6699841"/>
            <a:ext cx="6795587" cy="2851423"/>
          </a:xfrm>
          <a:prstGeom prst="roundRect">
            <a:avLst>
              <a:gd name="adj" fmla="val 25053"/>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3" name="Rounded Rectangle 2"/>
          <p:cNvSpPr/>
          <p:nvPr/>
        </p:nvSpPr>
        <p:spPr>
          <a:xfrm>
            <a:off x="914755" y="3426722"/>
            <a:ext cx="5374538" cy="3655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46" dirty="0"/>
              <a:t>Plan de la structure – Coupe du bâtiment</a:t>
            </a:r>
          </a:p>
        </p:txBody>
      </p:sp>
      <p:sp>
        <p:nvSpPr>
          <p:cNvPr id="8" name="Rounded Rectangle 7"/>
          <p:cNvSpPr/>
          <p:nvPr/>
        </p:nvSpPr>
        <p:spPr>
          <a:xfrm>
            <a:off x="914755" y="6549506"/>
            <a:ext cx="5374538" cy="3655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46" dirty="0" smtClean="0"/>
              <a:t>Plan agrandi </a:t>
            </a:r>
            <a:r>
              <a:rPr lang="fr-FR" sz="1646" dirty="0"/>
              <a:t>de </a:t>
            </a:r>
            <a:r>
              <a:rPr lang="fr-FR" sz="1646" dirty="0" smtClean="0"/>
              <a:t>l’escalier– </a:t>
            </a:r>
            <a:r>
              <a:rPr lang="fr-FR" sz="1646" dirty="0"/>
              <a:t>Vue de haut</a:t>
            </a:r>
          </a:p>
        </p:txBody>
      </p:sp>
      <p:sp>
        <p:nvSpPr>
          <p:cNvPr id="9" name="TextBox 8"/>
          <p:cNvSpPr txBox="1"/>
          <p:nvPr/>
        </p:nvSpPr>
        <p:spPr>
          <a:xfrm>
            <a:off x="3499879" y="864524"/>
            <a:ext cx="3533354" cy="2553776"/>
          </a:xfrm>
          <a:prstGeom prst="rect">
            <a:avLst/>
          </a:prstGeom>
          <a:noFill/>
        </p:spPr>
        <p:txBody>
          <a:bodyPr wrap="square" numCol="1" rtlCol="0">
            <a:spAutoFit/>
          </a:bodyPr>
          <a:lstStyle/>
          <a:p>
            <a:r>
              <a:rPr lang="fr-FR" sz="1333" b="1" dirty="0"/>
              <a:t>Calculs pour le traçage sur le plan :</a:t>
            </a:r>
          </a:p>
          <a:p>
            <a:r>
              <a:rPr lang="fr-FR" sz="1333" b="1" dirty="0"/>
              <a:t>1. Le nombre de marches :</a:t>
            </a:r>
          </a:p>
          <a:p>
            <a:r>
              <a:rPr lang="fr-FR" sz="1333" dirty="0"/>
              <a:t>la hauteur de l’escalier </a:t>
            </a:r>
            <a:r>
              <a:rPr lang="fr-BE" sz="1333" dirty="0"/>
              <a:t>÷ la hauteur idéale d’une marche d’escalier</a:t>
            </a:r>
            <a:endParaRPr lang="fr-FR" sz="1333" dirty="0"/>
          </a:p>
          <a:p>
            <a:r>
              <a:rPr lang="fr-FR" sz="1333" b="1" dirty="0"/>
              <a:t>2. La hauteur de marche :</a:t>
            </a:r>
          </a:p>
          <a:p>
            <a:r>
              <a:rPr lang="fr-FR" sz="1333" dirty="0"/>
              <a:t>la hauteur de l’escalier </a:t>
            </a:r>
            <a:r>
              <a:rPr lang="fr-BE" sz="1333" dirty="0"/>
              <a:t>÷ résultat précédent (nombre de marches)</a:t>
            </a:r>
          </a:p>
          <a:p>
            <a:r>
              <a:rPr lang="fr-FR" sz="1333" b="1" dirty="0"/>
              <a:t>3. Le giron :</a:t>
            </a:r>
          </a:p>
          <a:p>
            <a:r>
              <a:rPr lang="fr-FR" sz="1333" dirty="0"/>
              <a:t>[longueur de l’escalier - (marche palière + distance entre le dernier nez de marche et la fin de mon limon)] </a:t>
            </a:r>
            <a:r>
              <a:rPr lang="fr-BE" sz="1333" dirty="0"/>
              <a:t>÷ (nombre de marche – la marche palière)</a:t>
            </a:r>
            <a:endParaRPr lang="fr-FR" sz="1333" dirty="0"/>
          </a:p>
        </p:txBody>
      </p:sp>
      <p:sp>
        <p:nvSpPr>
          <p:cNvPr id="4" name="Rectangle 3"/>
          <p:cNvSpPr/>
          <p:nvPr/>
        </p:nvSpPr>
        <p:spPr>
          <a:xfrm>
            <a:off x="1081850" y="7212221"/>
            <a:ext cx="5207443" cy="200264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10" name="Rectangle 9"/>
          <p:cNvSpPr/>
          <p:nvPr/>
        </p:nvSpPr>
        <p:spPr>
          <a:xfrm>
            <a:off x="2923873" y="4365660"/>
            <a:ext cx="4064180" cy="2245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12" name="Straight Connector 11"/>
          <p:cNvCxnSpPr/>
          <p:nvPr/>
        </p:nvCxnSpPr>
        <p:spPr>
          <a:xfrm>
            <a:off x="448491" y="6267158"/>
            <a:ext cx="6293495"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649426" y="4365660"/>
            <a:ext cx="0" cy="190149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1734820" y="6119926"/>
            <a:ext cx="4197583" cy="1048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1307704" y="5142142"/>
            <a:ext cx="341722" cy="345607"/>
          </a:xfrm>
          <a:prstGeom prst="rect">
            <a:avLst/>
          </a:prstGeom>
          <a:noFill/>
        </p:spPr>
        <p:txBody>
          <a:bodyPr wrap="square" rtlCol="0">
            <a:spAutoFit/>
          </a:bodyPr>
          <a:lstStyle/>
          <a:p>
            <a:r>
              <a:rPr lang="fr-FR" sz="1646" dirty="0"/>
              <a:t>A</a:t>
            </a:r>
          </a:p>
        </p:txBody>
      </p:sp>
      <p:sp>
        <p:nvSpPr>
          <p:cNvPr id="22" name="TextBox 21"/>
          <p:cNvSpPr txBox="1"/>
          <p:nvPr/>
        </p:nvSpPr>
        <p:spPr>
          <a:xfrm>
            <a:off x="3911426" y="5768200"/>
            <a:ext cx="341722" cy="345607"/>
          </a:xfrm>
          <a:prstGeom prst="rect">
            <a:avLst/>
          </a:prstGeom>
          <a:noFill/>
        </p:spPr>
        <p:txBody>
          <a:bodyPr wrap="square" rtlCol="0">
            <a:spAutoFit/>
          </a:bodyPr>
          <a:lstStyle/>
          <a:p>
            <a:r>
              <a:rPr lang="fr-FR" sz="1646" dirty="0"/>
              <a:t>B</a:t>
            </a:r>
          </a:p>
        </p:txBody>
      </p:sp>
      <p:sp>
        <p:nvSpPr>
          <p:cNvPr id="23" name="Rectangle 22"/>
          <p:cNvSpPr/>
          <p:nvPr/>
        </p:nvSpPr>
        <p:spPr>
          <a:xfrm>
            <a:off x="192464" y="4360798"/>
            <a:ext cx="1298965" cy="2245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25" name="Straight Arrow Connector 24"/>
          <p:cNvCxnSpPr/>
          <p:nvPr/>
        </p:nvCxnSpPr>
        <p:spPr>
          <a:xfrm>
            <a:off x="910989" y="7212221"/>
            <a:ext cx="0" cy="20026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549429" y="8045977"/>
            <a:ext cx="341722" cy="345607"/>
          </a:xfrm>
          <a:prstGeom prst="rect">
            <a:avLst/>
          </a:prstGeom>
          <a:noFill/>
        </p:spPr>
        <p:txBody>
          <a:bodyPr wrap="square" rtlCol="0">
            <a:spAutoFit/>
          </a:bodyPr>
          <a:lstStyle/>
          <a:p>
            <a:r>
              <a:rPr lang="fr-FR" sz="1646" dirty="0"/>
              <a:t>C</a:t>
            </a:r>
          </a:p>
        </p:txBody>
      </p:sp>
      <p:cxnSp>
        <p:nvCxnSpPr>
          <p:cNvPr id="33" name="Straight Arrow Connector 32"/>
          <p:cNvCxnSpPr/>
          <p:nvPr/>
        </p:nvCxnSpPr>
        <p:spPr>
          <a:xfrm>
            <a:off x="908082" y="4124146"/>
            <a:ext cx="0" cy="129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Elbow Connector 34"/>
          <p:cNvCxnSpPr/>
          <p:nvPr/>
        </p:nvCxnSpPr>
        <p:spPr>
          <a:xfrm>
            <a:off x="1410318" y="4020390"/>
            <a:ext cx="1437962" cy="45899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37570" y="5865210"/>
            <a:ext cx="438660" cy="238848"/>
          </a:xfrm>
          <a:prstGeom prst="rect">
            <a:avLst/>
          </a:prstGeom>
          <a:noFill/>
        </p:spPr>
        <p:txBody>
          <a:bodyPr wrap="square" rtlCol="0">
            <a:spAutoFit/>
          </a:bodyPr>
          <a:lstStyle/>
          <a:p>
            <a:pPr algn="ctr"/>
            <a:r>
              <a:rPr lang="fr-FR" sz="952" dirty="0"/>
              <a:t>Sol</a:t>
            </a:r>
          </a:p>
        </p:txBody>
      </p:sp>
      <p:cxnSp>
        <p:nvCxnSpPr>
          <p:cNvPr id="37" name="Straight Arrow Connector 36"/>
          <p:cNvCxnSpPr/>
          <p:nvPr/>
        </p:nvCxnSpPr>
        <p:spPr>
          <a:xfrm>
            <a:off x="756900" y="6107736"/>
            <a:ext cx="0" cy="129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794376" y="3893177"/>
            <a:ext cx="1983691" cy="238848"/>
          </a:xfrm>
          <a:prstGeom prst="rect">
            <a:avLst/>
          </a:prstGeom>
          <a:noFill/>
        </p:spPr>
        <p:txBody>
          <a:bodyPr wrap="square" rtlCol="0">
            <a:spAutoFit/>
          </a:bodyPr>
          <a:lstStyle/>
          <a:p>
            <a:r>
              <a:rPr lang="fr-FR" sz="952" dirty="0"/>
              <a:t>Plancher</a:t>
            </a:r>
          </a:p>
        </p:txBody>
      </p:sp>
      <p:cxnSp>
        <p:nvCxnSpPr>
          <p:cNvPr id="11" name="Straight Connector 10"/>
          <p:cNvCxnSpPr/>
          <p:nvPr/>
        </p:nvCxnSpPr>
        <p:spPr>
          <a:xfrm>
            <a:off x="3405074" y="927844"/>
            <a:ext cx="21474" cy="2362126"/>
          </a:xfrm>
          <a:prstGeom prst="line">
            <a:avLst/>
          </a:prstGeom>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droit	1/2</a:t>
            </a:r>
          </a:p>
        </p:txBody>
      </p:sp>
    </p:spTree>
    <p:extLst>
      <p:ext uri="{BB962C8B-B14F-4D97-AF65-F5344CB8AC3E}">
        <p14:creationId xmlns:p14="http://schemas.microsoft.com/office/powerpoint/2010/main" val="2298547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9376" y="1022735"/>
            <a:ext cx="2671799" cy="2143536"/>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Hauteur de l’escalier : </a:t>
            </a:r>
            <a:r>
              <a:rPr lang="fr-FR" sz="1333" dirty="0"/>
              <a:t>2400 mm</a:t>
            </a:r>
          </a:p>
          <a:p>
            <a:r>
              <a:rPr lang="fr-FR" sz="1333" b="1" dirty="0"/>
              <a:t>B. Etendue disponible : </a:t>
            </a:r>
            <a:r>
              <a:rPr lang="fr-FR" sz="1333" dirty="0"/>
              <a:t>2700 mm</a:t>
            </a:r>
          </a:p>
          <a:p>
            <a:r>
              <a:rPr lang="fr-FR" sz="1333" b="1" dirty="0"/>
              <a:t>C. Largeur de l’escalier : </a:t>
            </a:r>
            <a:r>
              <a:rPr lang="fr-FR" sz="1333" dirty="0"/>
              <a:t>900 mm</a:t>
            </a:r>
          </a:p>
          <a:p>
            <a:endParaRPr lang="fr-FR" sz="1333" dirty="0"/>
          </a:p>
          <a:p>
            <a:r>
              <a:rPr lang="fr-FR" sz="1333" b="1" dirty="0"/>
              <a:t>Information : </a:t>
            </a:r>
            <a:r>
              <a:rPr lang="fr-FR" sz="1333" dirty="0"/>
              <a:t>Dans l’exemple, il y a une marche palière de 100 mm et 30 mm entre le dernier nez de marche et la fin du limon</a:t>
            </a:r>
          </a:p>
        </p:txBody>
      </p:sp>
      <p:sp>
        <p:nvSpPr>
          <p:cNvPr id="2" name="Rounded Rectangle 1"/>
          <p:cNvSpPr/>
          <p:nvPr/>
        </p:nvSpPr>
        <p:spPr>
          <a:xfrm>
            <a:off x="24878" y="3834540"/>
            <a:ext cx="6879989" cy="2851423"/>
          </a:xfrm>
          <a:prstGeom prst="roundRect">
            <a:avLst>
              <a:gd name="adj" fmla="val 2694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pic>
        <p:nvPicPr>
          <p:cNvPr id="45" name="Picture 44"/>
          <p:cNvPicPr>
            <a:picLocks noChangeAspect="1"/>
          </p:cNvPicPr>
          <p:nvPr/>
        </p:nvPicPr>
        <p:blipFill>
          <a:blip r:embed="rId2">
            <a:grayscl/>
          </a:blip>
          <a:stretch>
            <a:fillRect/>
          </a:stretch>
        </p:blipFill>
        <p:spPr>
          <a:xfrm>
            <a:off x="1555454" y="4701024"/>
            <a:ext cx="419643" cy="351435"/>
          </a:xfrm>
          <a:prstGeom prst="rect">
            <a:avLst/>
          </a:prstGeom>
        </p:spPr>
      </p:pic>
      <p:pic>
        <p:nvPicPr>
          <p:cNvPr id="40" name="Picture 39"/>
          <p:cNvPicPr>
            <a:picLocks noChangeAspect="1"/>
          </p:cNvPicPr>
          <p:nvPr/>
        </p:nvPicPr>
        <p:blipFill>
          <a:blip r:embed="rId2">
            <a:biLevel thresh="75000"/>
          </a:blip>
          <a:stretch>
            <a:fillRect/>
          </a:stretch>
        </p:blipFill>
        <p:spPr>
          <a:xfrm>
            <a:off x="1729313" y="4847323"/>
            <a:ext cx="419643" cy="351435"/>
          </a:xfrm>
          <a:prstGeom prst="rect">
            <a:avLst/>
          </a:prstGeom>
        </p:spPr>
      </p:pic>
      <p:pic>
        <p:nvPicPr>
          <p:cNvPr id="41" name="Picture 40"/>
          <p:cNvPicPr>
            <a:picLocks noChangeAspect="1"/>
          </p:cNvPicPr>
          <p:nvPr/>
        </p:nvPicPr>
        <p:blipFill>
          <a:blip r:embed="rId2">
            <a:biLevel thresh="75000"/>
          </a:blip>
          <a:stretch>
            <a:fillRect/>
          </a:stretch>
        </p:blipFill>
        <p:spPr>
          <a:xfrm>
            <a:off x="2031171" y="5139855"/>
            <a:ext cx="419643" cy="351435"/>
          </a:xfrm>
          <a:prstGeom prst="rect">
            <a:avLst/>
          </a:prstGeom>
        </p:spPr>
      </p:pic>
      <p:pic>
        <p:nvPicPr>
          <p:cNvPr id="42" name="Picture 41"/>
          <p:cNvPicPr>
            <a:picLocks noChangeAspect="1"/>
          </p:cNvPicPr>
          <p:nvPr/>
        </p:nvPicPr>
        <p:blipFill>
          <a:blip r:embed="rId2">
            <a:biLevel thresh="75000"/>
          </a:blip>
          <a:stretch>
            <a:fillRect/>
          </a:stretch>
        </p:blipFill>
        <p:spPr>
          <a:xfrm>
            <a:off x="2344311" y="5434069"/>
            <a:ext cx="419643" cy="351435"/>
          </a:xfrm>
          <a:prstGeom prst="rect">
            <a:avLst/>
          </a:prstGeom>
        </p:spPr>
      </p:pic>
      <p:pic>
        <p:nvPicPr>
          <p:cNvPr id="43" name="Picture 42"/>
          <p:cNvPicPr>
            <a:picLocks noChangeAspect="1"/>
          </p:cNvPicPr>
          <p:nvPr/>
        </p:nvPicPr>
        <p:blipFill>
          <a:blip r:embed="rId2">
            <a:biLevel thresh="75000"/>
          </a:blip>
          <a:stretch>
            <a:fillRect/>
          </a:stretch>
        </p:blipFill>
        <p:spPr>
          <a:xfrm>
            <a:off x="2644647" y="5726978"/>
            <a:ext cx="419643" cy="351435"/>
          </a:xfrm>
          <a:prstGeom prst="rect">
            <a:avLst/>
          </a:prstGeom>
        </p:spPr>
      </p:pic>
      <p:pic>
        <p:nvPicPr>
          <p:cNvPr id="44" name="Picture 43"/>
          <p:cNvPicPr>
            <a:picLocks noChangeAspect="1"/>
          </p:cNvPicPr>
          <p:nvPr/>
        </p:nvPicPr>
        <p:blipFill>
          <a:blip r:embed="rId2">
            <a:biLevel thresh="75000"/>
          </a:blip>
          <a:stretch>
            <a:fillRect/>
          </a:stretch>
        </p:blipFill>
        <p:spPr>
          <a:xfrm>
            <a:off x="2951871" y="6020847"/>
            <a:ext cx="419643" cy="351435"/>
          </a:xfrm>
          <a:prstGeom prst="rect">
            <a:avLst/>
          </a:prstGeom>
        </p:spPr>
      </p:pic>
      <p:pic>
        <p:nvPicPr>
          <p:cNvPr id="11" name="Picture 10"/>
          <p:cNvPicPr>
            <a:picLocks noChangeAspect="1"/>
          </p:cNvPicPr>
          <p:nvPr/>
        </p:nvPicPr>
        <p:blipFill>
          <a:blip r:embed="rId2">
            <a:biLevel thresh="75000"/>
          </a:blip>
          <a:stretch>
            <a:fillRect/>
          </a:stretch>
        </p:blipFill>
        <p:spPr>
          <a:xfrm>
            <a:off x="1410318" y="4554377"/>
            <a:ext cx="419643" cy="351435"/>
          </a:xfrm>
          <a:prstGeom prst="rect">
            <a:avLst/>
          </a:prstGeom>
        </p:spPr>
      </p:pic>
      <p:cxnSp>
        <p:nvCxnSpPr>
          <p:cNvPr id="52" name="Straight Connector 51"/>
          <p:cNvCxnSpPr/>
          <p:nvPr/>
        </p:nvCxnSpPr>
        <p:spPr>
          <a:xfrm>
            <a:off x="1486128" y="4801546"/>
            <a:ext cx="1750884" cy="1670411"/>
          </a:xfrm>
          <a:prstGeom prst="line">
            <a:avLst/>
          </a:prstGeom>
        </p:spPr>
        <p:style>
          <a:lnRef idx="1">
            <a:schemeClr val="dk1"/>
          </a:lnRef>
          <a:fillRef idx="0">
            <a:schemeClr val="dk1"/>
          </a:fillRef>
          <a:effectRef idx="0">
            <a:schemeClr val="dk1"/>
          </a:effectRef>
          <a:fontRef idx="minor">
            <a:schemeClr val="tx1"/>
          </a:fontRef>
        </p:style>
      </p:cxnSp>
      <p:pic>
        <p:nvPicPr>
          <p:cNvPr id="46" name="Picture 45"/>
          <p:cNvPicPr>
            <a:picLocks noChangeAspect="1"/>
          </p:cNvPicPr>
          <p:nvPr/>
        </p:nvPicPr>
        <p:blipFill rotWithShape="1">
          <a:blip r:embed="rId2">
            <a:biLevel thresh="75000"/>
          </a:blip>
          <a:srcRect t="-2" b="55934"/>
          <a:stretch/>
        </p:blipFill>
        <p:spPr>
          <a:xfrm>
            <a:off x="3286889" y="6314751"/>
            <a:ext cx="419643" cy="154869"/>
          </a:xfrm>
          <a:prstGeom prst="rect">
            <a:avLst/>
          </a:prstGeom>
        </p:spPr>
      </p:pic>
      <p:sp>
        <p:nvSpPr>
          <p:cNvPr id="3" name="Rounded Rectangle 2"/>
          <p:cNvSpPr/>
          <p:nvPr/>
        </p:nvSpPr>
        <p:spPr>
          <a:xfrm>
            <a:off x="914755" y="3642963"/>
            <a:ext cx="5271666" cy="3655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46" dirty="0"/>
              <a:t>Plan de la structure – Coupe du bâtiment</a:t>
            </a:r>
          </a:p>
        </p:txBody>
      </p:sp>
      <p:cxnSp>
        <p:nvCxnSpPr>
          <p:cNvPr id="12" name="Straight Connector 11"/>
          <p:cNvCxnSpPr/>
          <p:nvPr/>
        </p:nvCxnSpPr>
        <p:spPr>
          <a:xfrm>
            <a:off x="265611" y="6469620"/>
            <a:ext cx="6405155" cy="1"/>
          </a:xfrm>
          <a:prstGeom prst="line">
            <a:avLst/>
          </a:prstGeom>
          <a:ln w="28575"/>
        </p:spPr>
        <p:style>
          <a:lnRef idx="1">
            <a:schemeClr val="dk1"/>
          </a:lnRef>
          <a:fillRef idx="0">
            <a:schemeClr val="dk1"/>
          </a:fillRef>
          <a:effectRef idx="0">
            <a:schemeClr val="dk1"/>
          </a:effectRef>
          <a:fontRef idx="minor">
            <a:schemeClr val="tx1"/>
          </a:fontRef>
        </p:style>
      </p:cxnSp>
      <p:sp>
        <p:nvSpPr>
          <p:cNvPr id="23" name="Rectangle 22"/>
          <p:cNvSpPr/>
          <p:nvPr/>
        </p:nvSpPr>
        <p:spPr>
          <a:xfrm>
            <a:off x="211598" y="4577039"/>
            <a:ext cx="1279831" cy="22299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14" name="Straight Connector 13"/>
          <p:cNvCxnSpPr/>
          <p:nvPr/>
        </p:nvCxnSpPr>
        <p:spPr>
          <a:xfrm flipV="1">
            <a:off x="1352580" y="4469647"/>
            <a:ext cx="0" cy="8321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348045" y="4462849"/>
            <a:ext cx="243908" cy="201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46" idx="0"/>
          </p:cNvCxnSpPr>
          <p:nvPr/>
        </p:nvCxnSpPr>
        <p:spPr>
          <a:xfrm>
            <a:off x="1591953" y="4464942"/>
            <a:ext cx="1904758" cy="1849809"/>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endCxn id="46" idx="2"/>
          </p:cNvCxnSpPr>
          <p:nvPr/>
        </p:nvCxnSpPr>
        <p:spPr>
          <a:xfrm>
            <a:off x="3496711" y="6314752"/>
            <a:ext cx="0" cy="154868"/>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371513" y="889967"/>
            <a:ext cx="3533354" cy="2758897"/>
          </a:xfrm>
          <a:prstGeom prst="rect">
            <a:avLst/>
          </a:prstGeom>
          <a:noFill/>
        </p:spPr>
        <p:txBody>
          <a:bodyPr wrap="square" numCol="1" rtlCol="0">
            <a:spAutoFit/>
          </a:bodyPr>
          <a:lstStyle/>
          <a:p>
            <a:r>
              <a:rPr lang="fr-FR" sz="1333" b="1" dirty="0"/>
              <a:t>Calcul et traçage sur le plan :</a:t>
            </a:r>
          </a:p>
          <a:p>
            <a:endParaRPr lang="fr-FR" sz="1333" b="1" dirty="0"/>
          </a:p>
          <a:p>
            <a:r>
              <a:rPr lang="fr-FR" sz="1333" b="1" dirty="0"/>
              <a:t>1. Le nombre de marches :</a:t>
            </a:r>
          </a:p>
          <a:p>
            <a:r>
              <a:rPr lang="fr-FR" sz="1333" dirty="0"/>
              <a:t>2400 </a:t>
            </a:r>
            <a:r>
              <a:rPr lang="fr-BE" sz="1333" dirty="0"/>
              <a:t>÷ </a:t>
            </a:r>
            <a:r>
              <a:rPr lang="fr-FR" sz="1333" dirty="0"/>
              <a:t>180 (hauteur idéal d’une marche) = 13,3 (13)</a:t>
            </a:r>
          </a:p>
          <a:p>
            <a:r>
              <a:rPr lang="fr-FR" sz="1333" b="1" dirty="0"/>
              <a:t>2. La hauteur de marche :</a:t>
            </a:r>
          </a:p>
          <a:p>
            <a:r>
              <a:rPr lang="fr-FR" sz="1333" dirty="0"/>
              <a:t>2400 </a:t>
            </a:r>
            <a:r>
              <a:rPr lang="fr-BE" sz="1333" dirty="0"/>
              <a:t>÷ 13 = 184 mm</a:t>
            </a:r>
            <a:endParaRPr lang="fr-FR" sz="1333" dirty="0"/>
          </a:p>
          <a:p>
            <a:r>
              <a:rPr lang="fr-FR" sz="1333" b="1" dirty="0"/>
              <a:t>3. Le giron :</a:t>
            </a:r>
          </a:p>
          <a:p>
            <a:r>
              <a:rPr lang="fr-FR" sz="1333" dirty="0"/>
              <a:t>(2700 - (100 + 30)) </a:t>
            </a:r>
            <a:r>
              <a:rPr lang="fr-BE" sz="1333" dirty="0"/>
              <a:t>÷ (13 – 1) = 214,167 mm</a:t>
            </a:r>
          </a:p>
          <a:p>
            <a:r>
              <a:rPr lang="fr-FR" sz="1333" b="1" dirty="0"/>
              <a:t>4. La formule de blondel : </a:t>
            </a:r>
            <a:r>
              <a:rPr lang="fr-FR" sz="1333" dirty="0"/>
              <a:t>si 1 giron + 2 </a:t>
            </a:r>
            <a:r>
              <a:rPr lang="fr-FR" sz="1333" dirty="0" smtClean="0"/>
              <a:t>hauteurs </a:t>
            </a:r>
            <a:r>
              <a:rPr lang="fr-FR" sz="1333" dirty="0"/>
              <a:t>de marche se situe entre 58 et 64 cm alors c’est un escalier confortable. Ici : (</a:t>
            </a:r>
            <a:r>
              <a:rPr lang="fr-FR" sz="1333" dirty="0" smtClean="0"/>
              <a:t>184 x 2</a:t>
            </a:r>
            <a:r>
              <a:rPr lang="fr-FR" sz="1333" dirty="0"/>
              <a:t>) + </a:t>
            </a:r>
            <a:r>
              <a:rPr lang="fr-BE" sz="1333" dirty="0"/>
              <a:t>214,167</a:t>
            </a:r>
            <a:r>
              <a:rPr lang="fr-FR" sz="1333" dirty="0"/>
              <a:t> = 582,16 mm</a:t>
            </a:r>
          </a:p>
        </p:txBody>
      </p:sp>
      <p:cxnSp>
        <p:nvCxnSpPr>
          <p:cNvPr id="47" name="Straight Connector 46"/>
          <p:cNvCxnSpPr/>
          <p:nvPr/>
        </p:nvCxnSpPr>
        <p:spPr>
          <a:xfrm>
            <a:off x="3286890" y="1020608"/>
            <a:ext cx="21474" cy="2362126"/>
          </a:xfrm>
          <a:prstGeom prst="line">
            <a:avLst/>
          </a:prstGeom>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droit	2/2</a:t>
            </a:r>
          </a:p>
        </p:txBody>
      </p:sp>
      <p:sp>
        <p:nvSpPr>
          <p:cNvPr id="63" name="Rounded Rectangle 62"/>
          <p:cNvSpPr/>
          <p:nvPr/>
        </p:nvSpPr>
        <p:spPr>
          <a:xfrm>
            <a:off x="204229" y="6871638"/>
            <a:ext cx="6795587" cy="2851423"/>
          </a:xfrm>
          <a:prstGeom prst="roundRect">
            <a:avLst>
              <a:gd name="adj" fmla="val 25053"/>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65" name="Rounded Rectangle 64"/>
          <p:cNvSpPr/>
          <p:nvPr/>
        </p:nvSpPr>
        <p:spPr>
          <a:xfrm>
            <a:off x="914754" y="6734237"/>
            <a:ext cx="5374538" cy="3655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46" dirty="0"/>
              <a:t>Plan </a:t>
            </a:r>
            <a:r>
              <a:rPr lang="fr-FR" sz="1646" dirty="0" smtClean="0"/>
              <a:t>agrandi de l’escalier – </a:t>
            </a:r>
            <a:r>
              <a:rPr lang="fr-FR" sz="1646" dirty="0"/>
              <a:t>Vue de haut</a:t>
            </a:r>
          </a:p>
        </p:txBody>
      </p:sp>
      <p:sp>
        <p:nvSpPr>
          <p:cNvPr id="67" name="Rectangle 66"/>
          <p:cNvSpPr/>
          <p:nvPr/>
        </p:nvSpPr>
        <p:spPr>
          <a:xfrm>
            <a:off x="1081849" y="7400340"/>
            <a:ext cx="5207443" cy="200264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0" name="Rectangle 69"/>
          <p:cNvSpPr/>
          <p:nvPr/>
        </p:nvSpPr>
        <p:spPr>
          <a:xfrm>
            <a:off x="2840687" y="4575527"/>
            <a:ext cx="4064180" cy="2245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graphicFrame>
        <p:nvGraphicFramePr>
          <p:cNvPr id="61" name="Table 60"/>
          <p:cNvGraphicFramePr>
            <a:graphicFrameLocks noGrp="1"/>
          </p:cNvGraphicFramePr>
          <p:nvPr>
            <p:extLst>
              <p:ext uri="{D42A27DB-BD31-4B8C-83A1-F6EECF244321}">
                <p14:modId xmlns:p14="http://schemas.microsoft.com/office/powerpoint/2010/main" val="30236003"/>
              </p:ext>
            </p:extLst>
          </p:nvPr>
        </p:nvGraphicFramePr>
        <p:xfrm>
          <a:off x="1312345" y="7397389"/>
          <a:ext cx="4874076" cy="2003473"/>
        </p:xfrm>
        <a:graphic>
          <a:graphicData uri="http://schemas.openxmlformats.org/drawingml/2006/table">
            <a:tbl>
              <a:tblPr firstRow="1" bandRow="1">
                <a:tableStyleId>{5940675A-B579-460E-94D1-54222C63F5DA}</a:tableStyleId>
              </a:tblPr>
              <a:tblGrid>
                <a:gridCol w="406173">
                  <a:extLst>
                    <a:ext uri="{9D8B030D-6E8A-4147-A177-3AD203B41FA5}">
                      <a16:colId xmlns:a16="http://schemas.microsoft.com/office/drawing/2014/main" val="1074753392"/>
                    </a:ext>
                  </a:extLst>
                </a:gridCol>
                <a:gridCol w="406173">
                  <a:extLst>
                    <a:ext uri="{9D8B030D-6E8A-4147-A177-3AD203B41FA5}">
                      <a16:colId xmlns:a16="http://schemas.microsoft.com/office/drawing/2014/main" val="2170094656"/>
                    </a:ext>
                  </a:extLst>
                </a:gridCol>
                <a:gridCol w="406173">
                  <a:extLst>
                    <a:ext uri="{9D8B030D-6E8A-4147-A177-3AD203B41FA5}">
                      <a16:colId xmlns:a16="http://schemas.microsoft.com/office/drawing/2014/main" val="2404060990"/>
                    </a:ext>
                  </a:extLst>
                </a:gridCol>
                <a:gridCol w="406173">
                  <a:extLst>
                    <a:ext uri="{9D8B030D-6E8A-4147-A177-3AD203B41FA5}">
                      <a16:colId xmlns:a16="http://schemas.microsoft.com/office/drawing/2014/main" val="3082348422"/>
                    </a:ext>
                  </a:extLst>
                </a:gridCol>
                <a:gridCol w="406173">
                  <a:extLst>
                    <a:ext uri="{9D8B030D-6E8A-4147-A177-3AD203B41FA5}">
                      <a16:colId xmlns:a16="http://schemas.microsoft.com/office/drawing/2014/main" val="3153931959"/>
                    </a:ext>
                  </a:extLst>
                </a:gridCol>
                <a:gridCol w="406173">
                  <a:extLst>
                    <a:ext uri="{9D8B030D-6E8A-4147-A177-3AD203B41FA5}">
                      <a16:colId xmlns:a16="http://schemas.microsoft.com/office/drawing/2014/main" val="2120874160"/>
                    </a:ext>
                  </a:extLst>
                </a:gridCol>
                <a:gridCol w="406173">
                  <a:extLst>
                    <a:ext uri="{9D8B030D-6E8A-4147-A177-3AD203B41FA5}">
                      <a16:colId xmlns:a16="http://schemas.microsoft.com/office/drawing/2014/main" val="1168137200"/>
                    </a:ext>
                  </a:extLst>
                </a:gridCol>
                <a:gridCol w="406173">
                  <a:extLst>
                    <a:ext uri="{9D8B030D-6E8A-4147-A177-3AD203B41FA5}">
                      <a16:colId xmlns:a16="http://schemas.microsoft.com/office/drawing/2014/main" val="1653550266"/>
                    </a:ext>
                  </a:extLst>
                </a:gridCol>
                <a:gridCol w="406173">
                  <a:extLst>
                    <a:ext uri="{9D8B030D-6E8A-4147-A177-3AD203B41FA5}">
                      <a16:colId xmlns:a16="http://schemas.microsoft.com/office/drawing/2014/main" val="2208126347"/>
                    </a:ext>
                  </a:extLst>
                </a:gridCol>
                <a:gridCol w="406173">
                  <a:extLst>
                    <a:ext uri="{9D8B030D-6E8A-4147-A177-3AD203B41FA5}">
                      <a16:colId xmlns:a16="http://schemas.microsoft.com/office/drawing/2014/main" val="3511818848"/>
                    </a:ext>
                  </a:extLst>
                </a:gridCol>
                <a:gridCol w="406173">
                  <a:extLst>
                    <a:ext uri="{9D8B030D-6E8A-4147-A177-3AD203B41FA5}">
                      <a16:colId xmlns:a16="http://schemas.microsoft.com/office/drawing/2014/main" val="2406605357"/>
                    </a:ext>
                  </a:extLst>
                </a:gridCol>
                <a:gridCol w="406173">
                  <a:extLst>
                    <a:ext uri="{9D8B030D-6E8A-4147-A177-3AD203B41FA5}">
                      <a16:colId xmlns:a16="http://schemas.microsoft.com/office/drawing/2014/main" val="457181043"/>
                    </a:ext>
                  </a:extLst>
                </a:gridCol>
              </a:tblGrid>
              <a:tr h="2003473">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756745793"/>
                  </a:ext>
                </a:extLst>
              </a:tr>
            </a:tbl>
          </a:graphicData>
        </a:graphic>
      </p:graphicFrame>
      <p:cxnSp>
        <p:nvCxnSpPr>
          <p:cNvPr id="71" name="Elbow Connector 70"/>
          <p:cNvCxnSpPr/>
          <p:nvPr/>
        </p:nvCxnSpPr>
        <p:spPr>
          <a:xfrm rot="10800000" flipV="1">
            <a:off x="1527570" y="4243066"/>
            <a:ext cx="304802" cy="277462"/>
          </a:xfrm>
          <a:prstGeom prst="bentConnector3">
            <a:avLst>
              <a:gd name="adj1" fmla="val 101339"/>
            </a:avLst>
          </a:prstGeom>
          <a:ln>
            <a:tailEnd type="triangle"/>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1829961" y="4107275"/>
            <a:ext cx="1983691" cy="238848"/>
          </a:xfrm>
          <a:prstGeom prst="rect">
            <a:avLst/>
          </a:prstGeom>
          <a:noFill/>
        </p:spPr>
        <p:txBody>
          <a:bodyPr wrap="square" rtlCol="0">
            <a:spAutoFit/>
          </a:bodyPr>
          <a:lstStyle/>
          <a:p>
            <a:r>
              <a:rPr lang="fr-FR" sz="952" dirty="0" smtClean="0"/>
              <a:t>Marche palière</a:t>
            </a:r>
            <a:endParaRPr lang="fr-FR" sz="952" dirty="0"/>
          </a:p>
        </p:txBody>
      </p:sp>
      <p:cxnSp>
        <p:nvCxnSpPr>
          <p:cNvPr id="78" name="Elbow Connector 77"/>
          <p:cNvCxnSpPr/>
          <p:nvPr/>
        </p:nvCxnSpPr>
        <p:spPr>
          <a:xfrm rot="10800000" flipV="1">
            <a:off x="3475724" y="6044508"/>
            <a:ext cx="304802" cy="277462"/>
          </a:xfrm>
          <a:prstGeom prst="bentConnector3">
            <a:avLst>
              <a:gd name="adj1" fmla="val 101339"/>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3780526" y="5785504"/>
            <a:ext cx="1309596" cy="531877"/>
          </a:xfrm>
          <a:prstGeom prst="rect">
            <a:avLst/>
          </a:prstGeom>
          <a:noFill/>
        </p:spPr>
        <p:txBody>
          <a:bodyPr wrap="square" rtlCol="0">
            <a:spAutoFit/>
          </a:bodyPr>
          <a:lstStyle/>
          <a:p>
            <a:r>
              <a:rPr lang="fr-FR" sz="952" dirty="0" smtClean="0"/>
              <a:t>Espace entre le nez de marche et l’extrémité du limon</a:t>
            </a:r>
            <a:endParaRPr lang="fr-FR" sz="952" dirty="0"/>
          </a:p>
        </p:txBody>
      </p:sp>
    </p:spTree>
    <p:extLst>
      <p:ext uri="{BB962C8B-B14F-4D97-AF65-F5344CB8AC3E}">
        <p14:creationId xmlns:p14="http://schemas.microsoft.com/office/powerpoint/2010/main" val="288903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2533352" y="3961023"/>
            <a:ext cx="8570979" cy="2845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4" name="TextBox 3"/>
          <p:cNvSpPr txBox="1"/>
          <p:nvPr/>
        </p:nvSpPr>
        <p:spPr>
          <a:xfrm>
            <a:off x="3338109" y="4267454"/>
            <a:ext cx="3694729" cy="5630580"/>
          </a:xfrm>
          <a:prstGeom prst="rect">
            <a:avLst/>
          </a:prstGeom>
          <a:noFill/>
        </p:spPr>
        <p:txBody>
          <a:bodyPr wrap="square" numCol="1" rtlCol="0">
            <a:spAutoFit/>
          </a:bodyPr>
          <a:lstStyle/>
          <a:p>
            <a:r>
              <a:rPr lang="fr-FR" sz="1333" b="1" dirty="0"/>
              <a:t>On vous demande :</a:t>
            </a:r>
          </a:p>
          <a:p>
            <a:r>
              <a:rPr lang="fr-FR" sz="1333" dirty="0"/>
              <a:t>Dans ce plan vue de haut avec une hauteur sol au plancher de </a:t>
            </a:r>
            <a:r>
              <a:rPr lang="fr-FR" sz="1333" dirty="0" smtClean="0"/>
              <a:t>2……. </a:t>
            </a:r>
            <a:r>
              <a:rPr lang="fr-FR" sz="1333" dirty="0"/>
              <a:t>mm et une étendue </a:t>
            </a:r>
            <a:r>
              <a:rPr lang="fr-FR" sz="1333" dirty="0" smtClean="0"/>
              <a:t>indiquée sur le plan à échelle réduite, </a:t>
            </a:r>
            <a:r>
              <a:rPr lang="fr-FR" sz="1333" dirty="0"/>
              <a:t>calculer les informations demandées puis tracer l’escalier vue de haut à échelle </a:t>
            </a:r>
            <a:r>
              <a:rPr lang="fr-FR" sz="1333" dirty="0" smtClean="0"/>
              <a:t>réduite (1:10).</a:t>
            </a:r>
          </a:p>
          <a:p>
            <a:endParaRPr lang="fr-FR" sz="1333" dirty="0"/>
          </a:p>
          <a:p>
            <a:r>
              <a:rPr lang="fr-FR" sz="1333" b="1" dirty="0"/>
              <a:t>1.Le nombre de marches :</a:t>
            </a:r>
          </a:p>
          <a:p>
            <a:endParaRPr lang="fr-FR" sz="1333" b="1" dirty="0"/>
          </a:p>
          <a:p>
            <a:r>
              <a:rPr lang="fr-FR" sz="1333" b="1" dirty="0"/>
              <a:t>……………………………………………………………………………</a:t>
            </a:r>
          </a:p>
          <a:p>
            <a:r>
              <a:rPr lang="fr-FR" sz="1333" b="1" dirty="0"/>
              <a:t> ……………………………………………………………………………</a:t>
            </a:r>
          </a:p>
          <a:p>
            <a:r>
              <a:rPr lang="fr-FR" sz="1333" b="1" dirty="0"/>
              <a:t>2. La hauteur de marche :</a:t>
            </a:r>
          </a:p>
          <a:p>
            <a:endParaRPr lang="fr-FR" sz="1333" b="1" dirty="0"/>
          </a:p>
          <a:p>
            <a:r>
              <a:rPr lang="fr-FR" sz="1333" b="1" dirty="0"/>
              <a:t>…………………………………………………………………………… </a:t>
            </a:r>
          </a:p>
          <a:p>
            <a:endParaRPr lang="fr-FR" sz="1333" b="1" dirty="0"/>
          </a:p>
          <a:p>
            <a:r>
              <a:rPr lang="fr-FR" sz="1333" b="1" dirty="0"/>
              <a:t>……………………………………………………………………………</a:t>
            </a:r>
          </a:p>
          <a:p>
            <a:r>
              <a:rPr lang="fr-FR" sz="1333" b="1" dirty="0"/>
              <a:t>3. Le giron :</a:t>
            </a:r>
          </a:p>
          <a:p>
            <a:endParaRPr lang="fr-FR" sz="1333" b="1" dirty="0"/>
          </a:p>
          <a:p>
            <a:r>
              <a:rPr lang="fr-FR" sz="1333" b="1" dirty="0"/>
              <a:t>……………………………………………………………………………</a:t>
            </a:r>
          </a:p>
          <a:p>
            <a:r>
              <a:rPr lang="fr-FR" sz="1333" b="1" dirty="0"/>
              <a:t> ……………………………………………………………………………</a:t>
            </a:r>
          </a:p>
          <a:p>
            <a:r>
              <a:rPr lang="fr-FR" sz="1333" b="1" dirty="0"/>
              <a:t>4. La formule de blondel :</a:t>
            </a:r>
          </a:p>
          <a:p>
            <a:endParaRPr lang="fr-FR" sz="1333" b="1" dirty="0"/>
          </a:p>
          <a:p>
            <a:r>
              <a:rPr lang="fr-FR" sz="1333" b="1" dirty="0"/>
              <a:t>……………………………………………………………………………</a:t>
            </a:r>
          </a:p>
          <a:p>
            <a:r>
              <a:rPr lang="fr-FR" sz="1333" b="1" dirty="0"/>
              <a:t> ……………………………………………………………………………</a:t>
            </a:r>
          </a:p>
        </p:txBody>
      </p:sp>
      <p:sp>
        <p:nvSpPr>
          <p:cNvPr id="6" name="TextBox 5"/>
          <p:cNvSpPr txBox="1"/>
          <p:nvPr/>
        </p:nvSpPr>
        <p:spPr>
          <a:xfrm>
            <a:off x="3338110" y="1098317"/>
            <a:ext cx="3694729" cy="3169137"/>
          </a:xfrm>
          <a:prstGeom prst="rect">
            <a:avLst/>
          </a:prstGeom>
          <a:ln>
            <a:prstDash val="lgDashDot"/>
          </a:ln>
        </p:spPr>
        <p:style>
          <a:lnRef idx="2">
            <a:schemeClr val="dk1"/>
          </a:lnRef>
          <a:fillRef idx="1">
            <a:schemeClr val="lt1"/>
          </a:fillRef>
          <a:effectRef idx="0">
            <a:schemeClr val="dk1"/>
          </a:effectRef>
          <a:fontRef idx="minor">
            <a:schemeClr val="dk1"/>
          </a:fontRef>
        </p:style>
        <p:txBody>
          <a:bodyPr wrap="square" numCol="1" rtlCol="0">
            <a:spAutoFit/>
          </a:bodyPr>
          <a:lstStyle/>
          <a:p>
            <a:r>
              <a:rPr lang="fr-FR" sz="1333" b="1" dirty="0"/>
              <a:t>Les formules :</a:t>
            </a:r>
          </a:p>
          <a:p>
            <a:endParaRPr lang="fr-FR" sz="1333" b="1" dirty="0"/>
          </a:p>
          <a:p>
            <a:r>
              <a:rPr lang="fr-FR" sz="1333" b="1" dirty="0"/>
              <a:t>1. Le nombre de marches :</a:t>
            </a:r>
          </a:p>
          <a:p>
            <a:r>
              <a:rPr lang="fr-FR" sz="1333" dirty="0"/>
              <a:t>la hauteur de l’escalier </a:t>
            </a:r>
            <a:r>
              <a:rPr lang="fr-BE" sz="1333" dirty="0"/>
              <a:t>÷ la hauteur idéale d’une marche d’escalier</a:t>
            </a:r>
            <a:endParaRPr lang="fr-FR" sz="1333" dirty="0"/>
          </a:p>
          <a:p>
            <a:r>
              <a:rPr lang="fr-FR" sz="1333" b="1" dirty="0"/>
              <a:t>2. La hauteur de marche :</a:t>
            </a:r>
          </a:p>
          <a:p>
            <a:r>
              <a:rPr lang="fr-FR" sz="1333" dirty="0"/>
              <a:t>la hauteur de l’escalier </a:t>
            </a:r>
            <a:r>
              <a:rPr lang="fr-BE" sz="1333" dirty="0"/>
              <a:t>÷ résultat précédent (nombre de marches)</a:t>
            </a:r>
          </a:p>
          <a:p>
            <a:r>
              <a:rPr lang="fr-FR" sz="1333" b="1" dirty="0"/>
              <a:t>3. Le giron :</a:t>
            </a:r>
          </a:p>
          <a:p>
            <a:r>
              <a:rPr lang="fr-FR" sz="1333" dirty="0"/>
              <a:t>[longueur de l’escalier - (marche palière + distance entre le dernier nez de marche et distance entre le dernier nez de marche et la fin de mon limon)] </a:t>
            </a:r>
            <a:r>
              <a:rPr lang="fr-BE" sz="1333" dirty="0"/>
              <a:t>÷ (nombre de marche – la marche palière)</a:t>
            </a:r>
          </a:p>
          <a:p>
            <a:r>
              <a:rPr lang="fr-BE" sz="1333" dirty="0"/>
              <a:t>4.</a:t>
            </a:r>
            <a:r>
              <a:rPr lang="fr-BE" sz="1333" b="1" dirty="0"/>
              <a:t> La formule de blondel :</a:t>
            </a:r>
          </a:p>
          <a:p>
            <a:r>
              <a:rPr lang="fr-FR" sz="1333" dirty="0"/>
              <a:t>1 giron + 2 </a:t>
            </a:r>
            <a:r>
              <a:rPr lang="fr-FR" sz="1333" dirty="0" smtClean="0"/>
              <a:t>hauteurs </a:t>
            </a:r>
            <a:r>
              <a:rPr lang="fr-FR" sz="1333" dirty="0"/>
              <a:t>de marche entre 58 et 64 cm</a:t>
            </a:r>
          </a:p>
        </p:txBody>
      </p:sp>
      <p:sp>
        <p:nvSpPr>
          <p:cNvPr id="7" name="TextBox 6"/>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sur un escalier droit</a:t>
            </a:r>
          </a:p>
        </p:txBody>
      </p:sp>
    </p:spTree>
    <p:extLst>
      <p:ext uri="{BB962C8B-B14F-4D97-AF65-F5344CB8AC3E}">
        <p14:creationId xmlns:p14="http://schemas.microsoft.com/office/powerpoint/2010/main" val="2526904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6"/>
            <a:ext cx="3113394" cy="1528175"/>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Déterminer la hauteur </a:t>
            </a:r>
            <a:r>
              <a:rPr lang="fr-FR" sz="1333" dirty="0"/>
              <a:t>de l’escalier.</a:t>
            </a:r>
          </a:p>
          <a:p>
            <a:r>
              <a:rPr lang="fr-FR" sz="1333" dirty="0"/>
              <a:t> (du sol au plancher )</a:t>
            </a:r>
          </a:p>
          <a:p>
            <a:r>
              <a:rPr lang="fr-FR" sz="1333" b="1" dirty="0"/>
              <a:t>B. Déterminer l’étendue </a:t>
            </a:r>
            <a:r>
              <a:rPr lang="fr-FR" sz="1333" dirty="0"/>
              <a:t>(le reculement) disponible</a:t>
            </a:r>
          </a:p>
          <a:p>
            <a:r>
              <a:rPr lang="fr-FR" sz="1333" b="1" dirty="0"/>
              <a:t>C. Déterminer la largeur </a:t>
            </a:r>
            <a:r>
              <a:rPr lang="fr-FR" sz="1333" dirty="0"/>
              <a:t>disponible </a:t>
            </a:r>
          </a:p>
        </p:txBody>
      </p:sp>
      <p:sp>
        <p:nvSpPr>
          <p:cNvPr id="9" name="TextBox 8"/>
          <p:cNvSpPr txBox="1"/>
          <p:nvPr/>
        </p:nvSpPr>
        <p:spPr>
          <a:xfrm>
            <a:off x="3445351" y="816906"/>
            <a:ext cx="3533354" cy="6040821"/>
          </a:xfrm>
          <a:prstGeom prst="rect">
            <a:avLst/>
          </a:prstGeom>
          <a:noFill/>
        </p:spPr>
        <p:txBody>
          <a:bodyPr wrap="square" numCol="1" rtlCol="0">
            <a:spAutoFit/>
          </a:bodyPr>
          <a:lstStyle/>
          <a:p>
            <a:r>
              <a:rPr lang="fr-FR" sz="1333" b="1" dirty="0"/>
              <a:t>Calcul et traçage sur le plan :</a:t>
            </a:r>
          </a:p>
          <a:p>
            <a:endParaRPr lang="fr-FR" sz="1333" b="1" dirty="0"/>
          </a:p>
          <a:p>
            <a:r>
              <a:rPr lang="fr-FR" sz="1333" b="1" dirty="0"/>
              <a:t>1. Le nombre de marches :</a:t>
            </a:r>
          </a:p>
          <a:p>
            <a:r>
              <a:rPr lang="fr-FR" sz="1333" dirty="0"/>
              <a:t>la hauteur de l’escalier </a:t>
            </a:r>
            <a:r>
              <a:rPr lang="fr-BE" sz="1333" dirty="0"/>
              <a:t>÷ la hauteur idéale d’une marche </a:t>
            </a:r>
            <a:r>
              <a:rPr lang="fr-BE" sz="1333" dirty="0" smtClean="0"/>
              <a:t>d’escalier</a:t>
            </a:r>
          </a:p>
          <a:p>
            <a:endParaRPr lang="fr-FR" sz="1333" dirty="0"/>
          </a:p>
          <a:p>
            <a:r>
              <a:rPr lang="fr-FR" sz="1333" b="1" dirty="0" smtClean="0"/>
              <a:t>2</a:t>
            </a:r>
            <a:r>
              <a:rPr lang="fr-FR" sz="1333" b="1" dirty="0"/>
              <a:t>. La hauteur de marche :</a:t>
            </a:r>
          </a:p>
          <a:p>
            <a:r>
              <a:rPr lang="fr-FR" sz="1333" dirty="0"/>
              <a:t>la hauteur de l’escalier </a:t>
            </a:r>
            <a:r>
              <a:rPr lang="fr-BE" sz="1333" dirty="0"/>
              <a:t>÷  </a:t>
            </a:r>
            <a:r>
              <a:rPr lang="fr-BE" sz="1333" dirty="0" smtClean="0"/>
              <a:t> le nombre </a:t>
            </a:r>
            <a:r>
              <a:rPr lang="fr-BE" sz="1333" dirty="0"/>
              <a:t>de </a:t>
            </a:r>
            <a:r>
              <a:rPr lang="fr-BE" sz="1333" dirty="0" smtClean="0"/>
              <a:t>marches arrondi</a:t>
            </a:r>
          </a:p>
          <a:p>
            <a:endParaRPr lang="fr-BE" sz="1333" dirty="0"/>
          </a:p>
          <a:p>
            <a:r>
              <a:rPr lang="fr-BE" sz="1333" b="1" dirty="0" smtClean="0"/>
              <a:t>3</a:t>
            </a:r>
            <a:r>
              <a:rPr lang="fr-BE" sz="1333" b="1" dirty="0"/>
              <a:t>. Calculer la ligne de foulée :</a:t>
            </a:r>
          </a:p>
          <a:p>
            <a:r>
              <a:rPr lang="fr-BE" sz="1333" dirty="0"/>
              <a:t>La ligne de foulée est l’addition de A, B et C </a:t>
            </a:r>
            <a:r>
              <a:rPr lang="fr-BE" sz="1333" dirty="0" smtClean="0"/>
              <a:t>(en excluant </a:t>
            </a:r>
            <a:r>
              <a:rPr lang="fr-BE" sz="1333" dirty="0"/>
              <a:t>la marche palière et la </a:t>
            </a:r>
            <a:r>
              <a:rPr lang="fr-FR" sz="1333" dirty="0"/>
              <a:t>distance entre le dernier nez de marche et la fin de mon limon</a:t>
            </a:r>
            <a:r>
              <a:rPr lang="fr-BE" sz="1333" dirty="0" smtClean="0"/>
              <a:t>)</a:t>
            </a:r>
          </a:p>
          <a:p>
            <a:endParaRPr lang="fr-BE" sz="1333" dirty="0"/>
          </a:p>
          <a:p>
            <a:r>
              <a:rPr lang="fr-FR" sz="1333" b="1" dirty="0" smtClean="0"/>
              <a:t>4</a:t>
            </a:r>
            <a:r>
              <a:rPr lang="fr-FR" sz="1333" b="1" dirty="0"/>
              <a:t>. Déterminer le giron :</a:t>
            </a:r>
          </a:p>
          <a:p>
            <a:r>
              <a:rPr lang="fr-FR" sz="1333" dirty="0"/>
              <a:t>[longueur de </a:t>
            </a:r>
            <a:r>
              <a:rPr lang="fr-FR" sz="1333" dirty="0" smtClean="0"/>
              <a:t>la foulée </a:t>
            </a:r>
            <a:r>
              <a:rPr lang="fr-FR" sz="1333" dirty="0"/>
              <a:t>- (marche palière + distance entre le dernier nez de marche et distance entre le dernier nez de marche et la fin de mon limon)] </a:t>
            </a:r>
            <a:r>
              <a:rPr lang="fr-BE" sz="1333" dirty="0"/>
              <a:t>÷ (nombre de marche – la marche palière</a:t>
            </a:r>
            <a:r>
              <a:rPr lang="fr-BE" sz="1333" dirty="0" smtClean="0"/>
              <a:t>)</a:t>
            </a:r>
          </a:p>
          <a:p>
            <a:r>
              <a:rPr lang="fr-BE" sz="1333" b="1" dirty="0" smtClean="0"/>
              <a:t>Info : </a:t>
            </a:r>
            <a:r>
              <a:rPr lang="fr-BE" sz="1333" dirty="0" smtClean="0"/>
              <a:t>Pour calculer « C » on calcule  le périmètre d’un rond qu’on divise par quatre.</a:t>
            </a:r>
          </a:p>
          <a:p>
            <a:endParaRPr lang="fr-BE" sz="1333" b="1" dirty="0"/>
          </a:p>
          <a:p>
            <a:r>
              <a:rPr lang="fr-BE" sz="1333" b="1" dirty="0" smtClean="0"/>
              <a:t>5</a:t>
            </a:r>
            <a:r>
              <a:rPr lang="fr-BE" sz="1333" b="1" dirty="0"/>
              <a:t>. Tracer le balancement</a:t>
            </a:r>
          </a:p>
          <a:p>
            <a:r>
              <a:rPr lang="fr-BE" sz="1333" dirty="0"/>
              <a:t>Avec un compas, tracer sur la ligne de foulée les intervalles entre les nez de marches (le giron). Tracer des </a:t>
            </a:r>
            <a:r>
              <a:rPr lang="fr-BE" sz="1333" dirty="0" smtClean="0"/>
              <a:t>deux premières marches de l’escalier de haut et les deux du bas.</a:t>
            </a:r>
            <a:endParaRPr lang="fr-BE" sz="1333"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2" name="Arc 1"/>
          <p:cNvSpPr/>
          <p:nvPr/>
        </p:nvSpPr>
        <p:spPr>
          <a:xfrm rot="10800000">
            <a:off x="1752138" y="5387234"/>
            <a:ext cx="2858847" cy="2859278"/>
          </a:xfrm>
          <a:prstGeom prst="arc">
            <a:avLst>
              <a:gd name="adj1" fmla="val 16205471"/>
              <a:gd name="adj2" fmla="val 21523815"/>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4" name="Straight Connector 3"/>
          <p:cNvCxnSpPr>
            <a:stCxn id="5" idx="1"/>
          </p:cNvCxnSpPr>
          <p:nvPr/>
        </p:nvCxnSpPr>
        <p:spPr>
          <a:xfrm>
            <a:off x="1752138" y="2743944"/>
            <a:ext cx="0" cy="4079786"/>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179286" y="8246510"/>
            <a:ext cx="3732581" cy="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p:cNvCxnSpPr/>
          <p:nvPr/>
        </p:nvCxnSpPr>
        <p:spPr>
          <a:xfrm>
            <a:off x="4928652" y="7833782"/>
            <a:ext cx="20733" cy="362838"/>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Oval 43"/>
          <p:cNvSpPr/>
          <p:nvPr/>
        </p:nvSpPr>
        <p:spPr>
          <a:xfrm>
            <a:off x="4767598" y="7510159"/>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A</a:t>
            </a:r>
          </a:p>
        </p:txBody>
      </p:sp>
      <p:cxnSp>
        <p:nvCxnSpPr>
          <p:cNvPr id="45" name="Straight Arrow Connector 44"/>
          <p:cNvCxnSpPr>
            <a:stCxn id="46" idx="6"/>
          </p:cNvCxnSpPr>
          <p:nvPr/>
        </p:nvCxnSpPr>
        <p:spPr>
          <a:xfrm flipV="1">
            <a:off x="1253598" y="5283932"/>
            <a:ext cx="425060" cy="508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Oval 45"/>
          <p:cNvSpPr/>
          <p:nvPr/>
        </p:nvSpPr>
        <p:spPr>
          <a:xfrm>
            <a:off x="910759" y="5117593"/>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B</a:t>
            </a:r>
          </a:p>
        </p:txBody>
      </p:sp>
      <p:cxnSp>
        <p:nvCxnSpPr>
          <p:cNvPr id="47" name="Straight Arrow Connector 46"/>
          <p:cNvCxnSpPr/>
          <p:nvPr/>
        </p:nvCxnSpPr>
        <p:spPr>
          <a:xfrm flipV="1">
            <a:off x="1678659" y="7751231"/>
            <a:ext cx="360553" cy="39658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Oval 47"/>
          <p:cNvSpPr/>
          <p:nvPr/>
        </p:nvSpPr>
        <p:spPr>
          <a:xfrm>
            <a:off x="1489299" y="8121221"/>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C</a:t>
            </a:r>
          </a:p>
        </p:txBody>
      </p:sp>
      <p:sp>
        <p:nvSpPr>
          <p:cNvPr id="16" name="TextBox 1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quart tournant	1/2</a:t>
            </a:r>
          </a:p>
        </p:txBody>
      </p:sp>
      <p:sp>
        <p:nvSpPr>
          <p:cNvPr id="18" name="Arc 17"/>
          <p:cNvSpPr/>
          <p:nvPr/>
        </p:nvSpPr>
        <p:spPr>
          <a:xfrm rot="10800000">
            <a:off x="1745497" y="5394091"/>
            <a:ext cx="2858847" cy="2859278"/>
          </a:xfrm>
          <a:prstGeom prst="arc">
            <a:avLst>
              <a:gd name="adj1" fmla="val 16205471"/>
              <a:gd name="adj2" fmla="val 21523815"/>
            </a:avLst>
          </a:prstGeom>
          <a:solidFill>
            <a:srgbClr val="FFFFFF"/>
          </a:solidFill>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19" name="Straight Connector 18"/>
          <p:cNvCxnSpPr/>
          <p:nvPr/>
        </p:nvCxnSpPr>
        <p:spPr>
          <a:xfrm>
            <a:off x="1745496" y="2750801"/>
            <a:ext cx="0" cy="407978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11267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5"/>
            <a:ext cx="3113394" cy="1551387"/>
          </a:xfrm>
          <a:prstGeom prst="rect">
            <a:avLst/>
          </a:prstGeom>
          <a:noFill/>
        </p:spPr>
        <p:txBody>
          <a:bodyPr wrap="square" numCol="1" rtlCol="0">
            <a:spAutoFit/>
          </a:bodyPr>
          <a:lstStyle/>
          <a:p>
            <a:r>
              <a:rPr lang="fr-FR" sz="1646" b="1" dirty="0"/>
              <a:t>Prise de cotes  sur chantier :</a:t>
            </a:r>
          </a:p>
          <a:p>
            <a:endParaRPr lang="fr-FR" sz="1646" b="1" dirty="0"/>
          </a:p>
          <a:p>
            <a:r>
              <a:rPr lang="fr-FR" sz="1238" b="1" dirty="0"/>
              <a:t>A. Déterminer la hauteur </a:t>
            </a:r>
            <a:r>
              <a:rPr lang="fr-FR" sz="1238" dirty="0"/>
              <a:t>de l’escalier.</a:t>
            </a:r>
          </a:p>
          <a:p>
            <a:r>
              <a:rPr lang="fr-FR" sz="1238" dirty="0"/>
              <a:t> (du sol au plancher )</a:t>
            </a:r>
          </a:p>
          <a:p>
            <a:r>
              <a:rPr lang="fr-FR" sz="1238" b="1" dirty="0"/>
              <a:t>B. Déterminer l’étendue </a:t>
            </a:r>
            <a:r>
              <a:rPr lang="fr-FR" sz="1238" dirty="0"/>
              <a:t>(le reculement) disponible</a:t>
            </a:r>
          </a:p>
          <a:p>
            <a:r>
              <a:rPr lang="fr-FR" sz="1238" b="1" dirty="0"/>
              <a:t>C. Déterminer la largeur </a:t>
            </a:r>
            <a:r>
              <a:rPr lang="fr-FR" sz="1238" dirty="0"/>
              <a:t>disponible </a:t>
            </a:r>
          </a:p>
        </p:txBody>
      </p:sp>
      <p:sp>
        <p:nvSpPr>
          <p:cNvPr id="9" name="TextBox 8"/>
          <p:cNvSpPr txBox="1"/>
          <p:nvPr/>
        </p:nvSpPr>
        <p:spPr>
          <a:xfrm>
            <a:off x="3433532" y="891426"/>
            <a:ext cx="3445879" cy="4810099"/>
          </a:xfrm>
          <a:prstGeom prst="rect">
            <a:avLst/>
          </a:prstGeom>
          <a:noFill/>
        </p:spPr>
        <p:txBody>
          <a:bodyPr wrap="square" numCol="1" rtlCol="0">
            <a:spAutoFit/>
          </a:bodyPr>
          <a:lstStyle/>
          <a:p>
            <a:r>
              <a:rPr lang="fr-FR" sz="1333" b="1" dirty="0"/>
              <a:t>Calcul et traçage sur le plan :</a:t>
            </a:r>
          </a:p>
          <a:p>
            <a:endParaRPr lang="fr-FR" sz="1333" b="1" dirty="0"/>
          </a:p>
          <a:p>
            <a:r>
              <a:rPr lang="fr-FR" sz="1333" dirty="0"/>
              <a:t>Pour un escalier d’une hauteur sol au plancher de 2000 mm, une marche palière de 100 mm et une distance entre le dernier nez de marche et la fin du limon de 30 mm</a:t>
            </a:r>
          </a:p>
          <a:p>
            <a:endParaRPr lang="fr-FR" sz="1333" dirty="0"/>
          </a:p>
          <a:p>
            <a:r>
              <a:rPr lang="fr-FR" sz="1333" b="1" dirty="0"/>
              <a:t>1. Le nombre de marches :</a:t>
            </a:r>
          </a:p>
          <a:p>
            <a:r>
              <a:rPr lang="fr-FR" sz="1333" dirty="0"/>
              <a:t>2000 </a:t>
            </a:r>
            <a:r>
              <a:rPr lang="fr-BE" sz="1333" dirty="0"/>
              <a:t>÷</a:t>
            </a:r>
            <a:r>
              <a:rPr lang="fr-FR" sz="1333" dirty="0"/>
              <a:t> 180 = </a:t>
            </a:r>
            <a:r>
              <a:rPr lang="fr-BE" sz="1333" dirty="0"/>
              <a:t>11,1111</a:t>
            </a:r>
            <a:r>
              <a:rPr lang="fr-FR" sz="1333" dirty="0"/>
              <a:t>… (11 ou 12)</a:t>
            </a:r>
          </a:p>
          <a:p>
            <a:endParaRPr lang="fr-FR" sz="1333" b="1" dirty="0"/>
          </a:p>
          <a:p>
            <a:r>
              <a:rPr lang="fr-FR" sz="1333" b="1" dirty="0"/>
              <a:t>2. La hauteur de marche :</a:t>
            </a:r>
          </a:p>
          <a:p>
            <a:r>
              <a:rPr lang="fr-FR" sz="1333" strike="sngStrike" dirty="0"/>
              <a:t>2000 </a:t>
            </a:r>
            <a:r>
              <a:rPr lang="fr-BE" sz="1333" strike="sngStrike" dirty="0"/>
              <a:t>÷ 12 = 166,66666</a:t>
            </a:r>
            <a:r>
              <a:rPr lang="fr-BE" sz="1333" dirty="0"/>
              <a:t> </a:t>
            </a:r>
          </a:p>
          <a:p>
            <a:r>
              <a:rPr lang="fr-BE" sz="1333" dirty="0"/>
              <a:t>2000 ÷ 11 = 181,8181…</a:t>
            </a:r>
          </a:p>
          <a:p>
            <a:endParaRPr lang="fr-BE" sz="1333" dirty="0"/>
          </a:p>
          <a:p>
            <a:r>
              <a:rPr lang="fr-BE" sz="1333" b="1" dirty="0"/>
              <a:t>3. Calculer la ligne de foulée :</a:t>
            </a:r>
          </a:p>
          <a:p>
            <a:r>
              <a:rPr lang="fr-BE" sz="1333" dirty="0"/>
              <a:t>(1150 – 100)  + (1050 – 30) + (3,14 x 400 x 2) = 2698mm				     4</a:t>
            </a:r>
          </a:p>
          <a:p>
            <a:r>
              <a:rPr lang="fr-BE" sz="1333" dirty="0"/>
              <a:t>					</a:t>
            </a:r>
          </a:p>
          <a:p>
            <a:r>
              <a:rPr lang="fr-FR" sz="1333" b="1" dirty="0"/>
              <a:t>4. Déterminer le giron :</a:t>
            </a:r>
          </a:p>
          <a:p>
            <a:r>
              <a:rPr lang="fr-FR" sz="1333" dirty="0"/>
              <a:t>2698 </a:t>
            </a:r>
            <a:r>
              <a:rPr lang="fr-BE" sz="1333" dirty="0"/>
              <a:t>÷ 10 = 269.8 mm</a:t>
            </a:r>
          </a:p>
          <a:p>
            <a:endParaRPr lang="fr-BE" sz="1333" dirty="0"/>
          </a:p>
          <a:p>
            <a:r>
              <a:rPr lang="fr-FR" sz="1333" b="1" dirty="0"/>
              <a:t>5. Formule de Blondel :</a:t>
            </a:r>
          </a:p>
          <a:p>
            <a:r>
              <a:rPr lang="fr-BE" sz="1333" dirty="0"/>
              <a:t>181,818 + 181,818 + 269.8 =  633,436 mm</a:t>
            </a:r>
            <a:endParaRPr lang="fr-FR" sz="1333"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2" name="Arc 1"/>
          <p:cNvSpPr/>
          <p:nvPr/>
        </p:nvSpPr>
        <p:spPr>
          <a:xfrm rot="10800000">
            <a:off x="1752138" y="5387234"/>
            <a:ext cx="2858847" cy="2859278"/>
          </a:xfrm>
          <a:prstGeom prst="arc">
            <a:avLst>
              <a:gd name="adj1" fmla="val 16205471"/>
              <a:gd name="adj2" fmla="val 21523815"/>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4" name="Straight Connector 3"/>
          <p:cNvCxnSpPr>
            <a:stCxn id="5" idx="1"/>
          </p:cNvCxnSpPr>
          <p:nvPr/>
        </p:nvCxnSpPr>
        <p:spPr>
          <a:xfrm>
            <a:off x="1752138" y="2743944"/>
            <a:ext cx="0" cy="407978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179286" y="8246510"/>
            <a:ext cx="3732581" cy="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p:nvPr/>
        </p:nvCxnSpPr>
        <p:spPr>
          <a:xfrm>
            <a:off x="503359" y="2737087"/>
            <a:ext cx="0" cy="4079786"/>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183688" y="9459543"/>
            <a:ext cx="3730305"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399121" y="4449405"/>
            <a:ext cx="497465" cy="193848"/>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smtClean="0">
                <a:solidFill>
                  <a:schemeClr val="bg1">
                    <a:lumMod val="50000"/>
                  </a:schemeClr>
                </a:solidFill>
              </a:rPr>
              <a:t>1150</a:t>
            </a:r>
            <a:endParaRPr lang="fr-FR" sz="1143" dirty="0">
              <a:solidFill>
                <a:schemeClr val="bg1">
                  <a:lumMod val="50000"/>
                </a:schemeClr>
              </a:solidFill>
            </a:endParaRPr>
          </a:p>
        </p:txBody>
      </p:sp>
      <p:sp>
        <p:nvSpPr>
          <p:cNvPr id="33" name="Rectangle 32"/>
          <p:cNvSpPr/>
          <p:nvPr/>
        </p:nvSpPr>
        <p:spPr>
          <a:xfrm>
            <a:off x="4754436" y="9332168"/>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smtClean="0">
                <a:solidFill>
                  <a:schemeClr val="bg1">
                    <a:lumMod val="50000"/>
                  </a:schemeClr>
                </a:solidFill>
              </a:rPr>
              <a:t>1050</a:t>
            </a:r>
            <a:endParaRPr lang="fr-FR" sz="1143" dirty="0">
              <a:solidFill>
                <a:schemeClr val="bg1">
                  <a:lumMod val="50000"/>
                </a:schemeClr>
              </a:solidFill>
            </a:endParaRPr>
          </a:p>
        </p:txBody>
      </p:sp>
      <p:cxnSp>
        <p:nvCxnSpPr>
          <p:cNvPr id="16" name="Straight Arrow Connector 15"/>
          <p:cNvCxnSpPr/>
          <p:nvPr/>
        </p:nvCxnSpPr>
        <p:spPr>
          <a:xfrm flipH="1" flipV="1">
            <a:off x="1762006" y="6613978"/>
            <a:ext cx="1412914"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a:off x="2209889" y="6498353"/>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cxnSp>
        <p:nvCxnSpPr>
          <p:cNvPr id="10" name="Straight Connector 9"/>
          <p:cNvCxnSpPr/>
          <p:nvPr/>
        </p:nvCxnSpPr>
        <p:spPr>
          <a:xfrm>
            <a:off x="5652760" y="4197232"/>
            <a:ext cx="784837" cy="1296"/>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quart tournant	2/2</a:t>
            </a:r>
          </a:p>
        </p:txBody>
      </p:sp>
    </p:spTree>
    <p:extLst>
      <p:ext uri="{BB962C8B-B14F-4D97-AF65-F5344CB8AC3E}">
        <p14:creationId xmlns:p14="http://schemas.microsoft.com/office/powerpoint/2010/main" val="1627638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3427</TotalTime>
  <Words>2738</Words>
  <Application>Microsoft Office PowerPoint</Application>
  <PresentationFormat>Custom</PresentationFormat>
  <Paragraphs>363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315</cp:revision>
  <cp:lastPrinted>2024-02-24T10:04:44Z</cp:lastPrinted>
  <dcterms:created xsi:type="dcterms:W3CDTF">2024-02-18T10:34:22Z</dcterms:created>
  <dcterms:modified xsi:type="dcterms:W3CDTF">2024-03-24T08:18:46Z</dcterms:modified>
</cp:coreProperties>
</file>