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332" r:id="rId3"/>
    <p:sldId id="328" r:id="rId4"/>
    <p:sldId id="330" r:id="rId5"/>
    <p:sldId id="329" r:id="rId6"/>
    <p:sldId id="331" r:id="rId7"/>
    <p:sldId id="333" r:id="rId8"/>
    <p:sldId id="334" r:id="rId9"/>
    <p:sldId id="335" r:id="rId10"/>
    <p:sldId id="257" r:id="rId11"/>
  </p:sldIdLst>
  <p:sldSz cx="15119350" cy="1079976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61" autoAdjust="0"/>
    <p:restoredTop sz="94660"/>
  </p:normalViewPr>
  <p:slideViewPr>
    <p:cSldViewPr snapToGrid="0">
      <p:cViewPr varScale="1">
        <p:scale>
          <a:sx n="57" d="100"/>
          <a:sy n="57" d="100"/>
        </p:scale>
        <p:origin x="570" y="90"/>
      </p:cViewPr>
      <p:guideLst/>
    </p:cSldViewPr>
  </p:slideViewPr>
  <p:notesTextViewPr>
    <p:cViewPr>
      <p:scale>
        <a:sx n="1" d="1"/>
        <a:sy n="1" d="1"/>
      </p:scale>
      <p:origin x="0" y="0"/>
    </p:cViewPr>
  </p:notesTextViewPr>
  <p:notesViewPr>
    <p:cSldViewPr snapToGrid="0">
      <p:cViewPr varScale="1">
        <p:scale>
          <a:sx n="63" d="100"/>
          <a:sy n="63" d="100"/>
        </p:scale>
        <p:origin x="293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75ECC00-C06A-4323-852F-768318D8586A}" type="datetimeFigureOut">
              <a:rPr lang="fr-FR" smtClean="0"/>
              <a:t>01/02/2025</a:t>
            </a:fld>
            <a:endParaRPr lang="fr-FR"/>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ABB51D9-6F69-4DAA-8ABC-856E3F942C6D}" type="slidenum">
              <a:rPr lang="fr-FR" smtClean="0"/>
              <a:t>‹#›</a:t>
            </a:fld>
            <a:endParaRPr lang="fr-FR"/>
          </a:p>
        </p:txBody>
      </p:sp>
    </p:spTree>
    <p:extLst>
      <p:ext uri="{BB962C8B-B14F-4D97-AF65-F5344CB8AC3E}">
        <p14:creationId xmlns:p14="http://schemas.microsoft.com/office/powerpoint/2010/main" val="3474575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E8DAB01-C85E-4F33-91A5-B6D112914A5D}" type="datetimeFigureOut">
              <a:rPr lang="fr-FR" smtClean="0"/>
              <a:t>01/02/2025</a:t>
            </a:fld>
            <a:endParaRPr lang="fr-FR"/>
          </a:p>
        </p:txBody>
      </p:sp>
      <p:sp>
        <p:nvSpPr>
          <p:cNvPr id="4" name="Slide Image Placeholder 3"/>
          <p:cNvSpPr>
            <a:spLocks noGrp="1" noRot="1" noChangeAspect="1"/>
          </p:cNvSpPr>
          <p:nvPr>
            <p:ph type="sldImg" idx="2"/>
          </p:nvPr>
        </p:nvSpPr>
        <p:spPr>
          <a:xfrm>
            <a:off x="1054100" y="1241425"/>
            <a:ext cx="46894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C334548-E2D7-44E1-B967-56680C8F9839}" type="slidenum">
              <a:rPr lang="fr-FR" smtClean="0"/>
              <a:t>‹#›</a:t>
            </a:fld>
            <a:endParaRPr lang="fr-FR"/>
          </a:p>
        </p:txBody>
      </p:sp>
    </p:spTree>
    <p:extLst>
      <p:ext uri="{BB962C8B-B14F-4D97-AF65-F5344CB8AC3E}">
        <p14:creationId xmlns:p14="http://schemas.microsoft.com/office/powerpoint/2010/main" val="351585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01/02/2025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1583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01/02/2025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0248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01/02/2025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7516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01/02/2025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3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F3118-5675-4AEB-B17B-1E109ACFC119}" type="datetimeFigureOut">
              <a:rPr lang="fr-FR" smtClean="0"/>
              <a:t>01/02/2025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572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F3118-5675-4AEB-B17B-1E109ACFC119}" type="datetimeFigureOut">
              <a:rPr lang="fr-FR" smtClean="0"/>
              <a:t>01/02/2025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77580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F3118-5675-4AEB-B17B-1E109ACFC119}" type="datetimeFigureOut">
              <a:rPr lang="fr-FR" smtClean="0"/>
              <a:t>01/02/2025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699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F3118-5675-4AEB-B17B-1E109ACFC119}" type="datetimeFigureOut">
              <a:rPr lang="fr-FR" smtClean="0"/>
              <a:t>01/02/2025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7302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F3118-5675-4AEB-B17B-1E109ACFC119}" type="datetimeFigureOut">
              <a:rPr lang="fr-FR" smtClean="0"/>
              <a:t>01/02/2025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6831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01/02/2025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410194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01/02/2025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4622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A69F3118-5675-4AEB-B17B-1E109ACFC119}" type="datetimeFigureOut">
              <a:rPr lang="fr-FR" smtClean="0"/>
              <a:t>01/02/2025</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58E63B30-9A6A-4CD3-9B85-CA74AD97BFA7}" type="slidenum">
              <a:rPr lang="fr-FR" smtClean="0"/>
              <a:t>‹#›</a:t>
            </a:fld>
            <a:endParaRPr lang="fr-FR"/>
          </a:p>
        </p:txBody>
      </p:sp>
    </p:spTree>
    <p:extLst>
      <p:ext uri="{BB962C8B-B14F-4D97-AF65-F5344CB8AC3E}">
        <p14:creationId xmlns:p14="http://schemas.microsoft.com/office/powerpoint/2010/main" val="3671067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Documents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de l’ouvrage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Désignations et repères des éléments</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Programme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matériaux composites bois</a:t>
            </a: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sz="16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Ajout complémentaire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Etude des assemblages</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une réalisation et des connaissances techniques détaillées autour d’un projet de menuiserie simple.</a:t>
            </a:r>
          </a:p>
          <a:p>
            <a:pPr marL="72000"/>
            <a:endPar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L’ouvrage est réalisable avec des outils à main. Il permet également d’accompagner les élèves jusqu’à l’utilisation des machines.</a:t>
            </a:r>
          </a:p>
          <a:p>
            <a:pPr marL="72000"/>
            <a:endParaRPr lang="fr-FR" sz="16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b="1" dirty="0">
                <a:latin typeface="Comic Sans MS" panose="030F0702030302020204" pitchFamily="66" charset="0"/>
                <a:ea typeface="JetBrains Mono" panose="02000009000000000000" pitchFamily="49" charset="0"/>
                <a:cs typeface="JetBrains Mono" panose="02000009000000000000" pitchFamily="49" charset="0"/>
              </a:rPr>
              <a:t>Présentation :</a:t>
            </a: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Ce dessous de plat personnalisable peut être réalisé selon deux techniques :</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Avec des entailles droites et des angles perpendiculaires.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En utilisant une épure, permettant des angles variés.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Une fois terminé, l'ouvrage peut être gravé, peint, imprimé ou frappé avec des lettres aux souhaits de l’élève.</a:t>
            </a:r>
          </a:p>
          <a:p>
            <a:pPr marL="72000" algn="ctr"/>
            <a:r>
              <a:rPr lang="fr-FR" sz="1400" dirty="0">
                <a:latin typeface="Comic Sans MS" panose="030F0702030302020204" pitchFamily="66" charset="0"/>
                <a:ea typeface="JetBrains Mono" panose="02000009000000000000" pitchFamily="49" charset="0"/>
                <a:cs typeface="JetBrains Mono" panose="02000009000000000000" pitchFamily="49" charset="0"/>
              </a:rPr>
              <a:t>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dessous de plat</a:t>
            </a:r>
          </a:p>
        </p:txBody>
      </p:sp>
    </p:spTree>
    <p:extLst>
      <p:ext uri="{BB962C8B-B14F-4D97-AF65-F5344CB8AC3E}">
        <p14:creationId xmlns:p14="http://schemas.microsoft.com/office/powerpoint/2010/main" val="128375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Critères de notation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solidFill>
                  <a:schemeClr val="tx1"/>
                </a:solidFill>
                <a:ea typeface="JetBrains Mono" panose="02000009000000000000" pitchFamily="49" charset="0"/>
                <a:cs typeface="Courier New" panose="02070309020205020404" pitchFamily="49" charset="0"/>
              </a:rPr>
              <a:t>Noms et prénoms de l’élève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 (TTMA)</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Instructions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Débiter, plaquer et affleurer les portes de l’ouvrage</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A Vérifier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débités et respectent les mesures du caisson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plaqués des deux cotés</a:t>
            </a:r>
          </a:p>
          <a:p>
            <a:pPr marL="72000"/>
            <a:endParaRPr lang="fr-FR" sz="1600" dirty="0"/>
          </a:p>
          <a:p>
            <a:pPr marL="72000"/>
            <a:r>
              <a:rPr lang="fr-FR" sz="1600" dirty="0"/>
              <a:t>La placage n’est pas vif sur les arrêtes du meubles, un chanfrein ou un ponçage a été réalisé</a:t>
            </a:r>
          </a:p>
          <a:p>
            <a:pPr marL="72000"/>
            <a:endParaRPr lang="fr-FR" sz="1600" dirty="0"/>
          </a:p>
          <a:p>
            <a:pPr marL="72000"/>
            <a:r>
              <a:rPr lang="fr-FR" sz="1600" dirty="0"/>
              <a:t>Le placage doit être parfaitement appliqué, sans laisser apparaître de traces de colle, de perforations ou d'écarts sur les arêtes des portes</a:t>
            </a:r>
          </a:p>
          <a:p>
            <a:pPr marL="72000"/>
            <a:endParaRPr lang="fr-FR" sz="1600" dirty="0"/>
          </a:p>
          <a:p>
            <a:pPr marL="72000"/>
            <a:r>
              <a:rPr lang="fr-FR" sz="1600" dirty="0"/>
              <a:t>Les portes sont poncés et prêtent à accueillir la finition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400" b="1" dirty="0"/>
              <a:t>Compétences évaluées :</a:t>
            </a:r>
          </a:p>
          <a:p>
            <a:endParaRPr lang="fr-FR" sz="1400" b="1" dirty="0"/>
          </a:p>
          <a:p>
            <a:r>
              <a:rPr lang="fr-FR" sz="1400" b="1" dirty="0"/>
              <a:t>C3.6 Conduire les opérations de montage et de finition</a:t>
            </a:r>
          </a:p>
          <a:p>
            <a:r>
              <a:rPr lang="fr-FR" sz="1400" b="1" dirty="0"/>
              <a:t>	Sous-compétences :</a:t>
            </a:r>
          </a:p>
          <a:p>
            <a:r>
              <a:rPr lang="fr-FR" sz="1400" b="1" dirty="0"/>
              <a:t>	</a:t>
            </a:r>
            <a:r>
              <a:rPr lang="fr-FR" sz="1400" dirty="0"/>
              <a:t>C3.62 Cadrer, monter et</a:t>
            </a:r>
          </a:p>
          <a:p>
            <a:r>
              <a:rPr lang="fr-FR" sz="1400" dirty="0"/>
              <a:t>	solidariser les sous-</a:t>
            </a:r>
          </a:p>
          <a:p>
            <a:r>
              <a:rPr lang="fr-FR" sz="1400" dirty="0"/>
              <a:t>	ensembles</a:t>
            </a:r>
          </a:p>
          <a:p>
            <a:r>
              <a:rPr lang="fr-FR" sz="1400" dirty="0"/>
              <a:t>	C3.65 Contrôler en cours, en fin</a:t>
            </a:r>
          </a:p>
          <a:p>
            <a:r>
              <a:rPr lang="fr-FR" sz="1400" dirty="0"/>
              <a:t>	de montage et de finition :</a:t>
            </a:r>
          </a:p>
          <a:p>
            <a:r>
              <a:rPr lang="fr-FR" sz="1400" dirty="0"/>
              <a:t>	les caractéristiques</a:t>
            </a:r>
          </a:p>
          <a:p>
            <a:r>
              <a:rPr lang="fr-FR" sz="1400" dirty="0"/>
              <a:t>	fonctionnelles,</a:t>
            </a:r>
          </a:p>
          <a:p>
            <a:r>
              <a:rPr lang="fr-FR" sz="1400" dirty="0"/>
              <a:t>	dimensionnelles,</a:t>
            </a:r>
          </a:p>
          <a:p>
            <a:r>
              <a:rPr lang="fr-FR" sz="1400" dirty="0"/>
              <a:t>	géométriques, esthétiques</a:t>
            </a:r>
          </a:p>
          <a:p>
            <a:endParaRPr lang="fr-FR" sz="1400" b="1" dirty="0"/>
          </a:p>
          <a:p>
            <a:r>
              <a:rPr lang="fr-FR" sz="1400" b="1" dirty="0"/>
              <a:t>C3.5 Conduire les opérations de mise en forme et de placage</a:t>
            </a:r>
          </a:p>
          <a:p>
            <a:r>
              <a:rPr lang="fr-FR" sz="1400" b="1" dirty="0"/>
              <a:t>	</a:t>
            </a:r>
            <a:r>
              <a:rPr lang="fr-FR" sz="1400" dirty="0"/>
              <a:t>C3.52 Encoller et/ou insérer les</a:t>
            </a:r>
          </a:p>
          <a:p>
            <a:r>
              <a:rPr lang="fr-FR" sz="1400" dirty="0"/>
              <a:t>	pièces et les composants</a:t>
            </a:r>
          </a:p>
          <a:p>
            <a:r>
              <a:rPr lang="fr-FR" sz="1400" dirty="0"/>
              <a:t>	C3.54 Contrôler les</a:t>
            </a:r>
          </a:p>
          <a:p>
            <a:r>
              <a:rPr lang="fr-FR" sz="1400" dirty="0"/>
              <a:t>	caractéristiques</a:t>
            </a:r>
          </a:p>
          <a:p>
            <a:r>
              <a:rPr lang="fr-FR" sz="1400" dirty="0"/>
              <a:t>	mécaniques</a:t>
            </a:r>
          </a:p>
          <a:p>
            <a:r>
              <a:rPr lang="fr-FR" sz="1400" dirty="0"/>
              <a:t>	dimensionnelles,</a:t>
            </a:r>
          </a:p>
          <a:p>
            <a:r>
              <a:rPr lang="fr-FR" sz="1400" dirty="0"/>
              <a:t>	géométriques et esthétique</a:t>
            </a:r>
          </a:p>
          <a:p>
            <a:endParaRPr lang="fr-FR" sz="1400" b="1" dirty="0"/>
          </a:p>
          <a:p>
            <a:pPr lvl="2"/>
            <a:endParaRPr lang="fr-FR" sz="1400" dirty="0"/>
          </a:p>
        </p:txBody>
      </p:sp>
      <p:sp>
        <p:nvSpPr>
          <p:cNvPr id="24" name="Rectangle 23"/>
          <p:cNvSpPr/>
          <p:nvPr/>
        </p:nvSpPr>
        <p:spPr>
          <a:xfrm>
            <a:off x="11213629"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Technicien</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Menuisier Agenceur</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fabrication et installation des portes</a:t>
            </a:r>
          </a:p>
        </p:txBody>
      </p:sp>
      <p:graphicFrame>
        <p:nvGraphicFramePr>
          <p:cNvPr id="2" name="Table 1">
            <a:extLst>
              <a:ext uri="{FF2B5EF4-FFF2-40B4-BE49-F238E27FC236}">
                <a16:creationId xmlns:a16="http://schemas.microsoft.com/office/drawing/2014/main" id="{AFCB8B3A-B6F8-4548-A2DA-06057CDA9A4C}"/>
              </a:ext>
            </a:extLst>
          </p:cNvPr>
          <p:cNvGraphicFramePr>
            <a:graphicFrameLocks noGrp="1"/>
          </p:cNvGraphicFramePr>
          <p:nvPr>
            <p:extLst/>
          </p:nvPr>
        </p:nvGraphicFramePr>
        <p:xfrm>
          <a:off x="4039556" y="944558"/>
          <a:ext cx="7040233" cy="9675322"/>
        </p:xfrm>
        <a:graphic>
          <a:graphicData uri="http://schemas.openxmlformats.org/drawingml/2006/table">
            <a:tbl>
              <a:tblPr firstRow="1" bandRow="1">
                <a:tableStyleId>{5940675A-B579-460E-94D1-54222C63F5DA}</a:tableStyleId>
              </a:tblPr>
              <a:tblGrid>
                <a:gridCol w="2253173">
                  <a:extLst>
                    <a:ext uri="{9D8B030D-6E8A-4147-A177-3AD203B41FA5}">
                      <a16:colId xmlns:a16="http://schemas.microsoft.com/office/drawing/2014/main" val="2787692130"/>
                    </a:ext>
                  </a:extLst>
                </a:gridCol>
                <a:gridCol w="957412">
                  <a:extLst>
                    <a:ext uri="{9D8B030D-6E8A-4147-A177-3AD203B41FA5}">
                      <a16:colId xmlns:a16="http://schemas.microsoft.com/office/drawing/2014/main" val="607649727"/>
                    </a:ext>
                  </a:extLst>
                </a:gridCol>
                <a:gridCol w="957412">
                  <a:extLst>
                    <a:ext uri="{9D8B030D-6E8A-4147-A177-3AD203B41FA5}">
                      <a16:colId xmlns:a16="http://schemas.microsoft.com/office/drawing/2014/main" val="2879588787"/>
                    </a:ext>
                  </a:extLst>
                </a:gridCol>
                <a:gridCol w="957412">
                  <a:extLst>
                    <a:ext uri="{9D8B030D-6E8A-4147-A177-3AD203B41FA5}">
                      <a16:colId xmlns:a16="http://schemas.microsoft.com/office/drawing/2014/main" val="963493659"/>
                    </a:ext>
                  </a:extLst>
                </a:gridCol>
                <a:gridCol w="957412">
                  <a:extLst>
                    <a:ext uri="{9D8B030D-6E8A-4147-A177-3AD203B41FA5}">
                      <a16:colId xmlns:a16="http://schemas.microsoft.com/office/drawing/2014/main" val="283199609"/>
                    </a:ext>
                  </a:extLst>
                </a:gridCol>
                <a:gridCol w="957412">
                  <a:extLst>
                    <a:ext uri="{9D8B030D-6E8A-4147-A177-3AD203B41FA5}">
                      <a16:colId xmlns:a16="http://schemas.microsoft.com/office/drawing/2014/main" val="3524401581"/>
                    </a:ext>
                  </a:extLst>
                </a:gridCol>
              </a:tblGrid>
              <a:tr h="1371600">
                <a:tc>
                  <a:txBody>
                    <a:bodyPr/>
                    <a:lstStyle/>
                    <a:p>
                      <a:pPr algn="ctr"/>
                      <a:r>
                        <a:rPr lang="fr-FR" sz="1400" dirty="0">
                          <a:solidFill>
                            <a:schemeClr val="bg1"/>
                          </a:solidFill>
                        </a:rPr>
                        <a:t>Critère évalué</a:t>
                      </a:r>
                    </a:p>
                  </a:txBody>
                  <a:tcPr anchor="ctr">
                    <a:solidFill>
                      <a:schemeClr val="tx1"/>
                    </a:solidFill>
                  </a:tcPr>
                </a:tc>
                <a:tc>
                  <a:txBody>
                    <a:bodyPr/>
                    <a:lstStyle/>
                    <a:p>
                      <a:pPr algn="ctr"/>
                      <a:r>
                        <a:rPr lang="fr-FR" sz="900" dirty="0"/>
                        <a:t>Absence</a:t>
                      </a:r>
                    </a:p>
                  </a:txBody>
                  <a:tcPr anchor="ctr">
                    <a:solidFill>
                      <a:schemeClr val="bg2">
                        <a:lumMod val="75000"/>
                      </a:schemeClr>
                    </a:solidFill>
                  </a:tcPr>
                </a:tc>
                <a:tc>
                  <a:txBody>
                    <a:bodyPr/>
                    <a:lstStyle/>
                    <a:p>
                      <a:pPr algn="ctr"/>
                      <a:r>
                        <a:rPr lang="fr-FR" sz="900" dirty="0"/>
                        <a:t>Non maitrisé</a:t>
                      </a:r>
                    </a:p>
                  </a:txBody>
                  <a:tcPr anchor="ctr">
                    <a:solidFill>
                      <a:srgbClr val="FF0000"/>
                    </a:solidFill>
                  </a:tcPr>
                </a:tc>
                <a:tc>
                  <a:txBody>
                    <a:bodyPr/>
                    <a:lstStyle/>
                    <a:p>
                      <a:pPr algn="ctr"/>
                      <a:r>
                        <a:rPr lang="fr-FR" sz="900" dirty="0"/>
                        <a:t>Moyennement acquis</a:t>
                      </a:r>
                    </a:p>
                  </a:txBody>
                  <a:tcPr anchor="ctr">
                    <a:solidFill>
                      <a:schemeClr val="accent4"/>
                    </a:solidFill>
                  </a:tcPr>
                </a:tc>
                <a:tc>
                  <a:txBody>
                    <a:bodyPr/>
                    <a:lstStyle/>
                    <a:p>
                      <a:pPr algn="ctr"/>
                      <a:r>
                        <a:rPr lang="fr-FR" sz="900" dirty="0"/>
                        <a:t>satisfaisant</a:t>
                      </a:r>
                    </a:p>
                  </a:txBody>
                  <a:tcPr anchor="ctr">
                    <a:solidFill>
                      <a:srgbClr val="FFFF00"/>
                    </a:solidFill>
                  </a:tcPr>
                </a:tc>
                <a:tc>
                  <a:txBody>
                    <a:bodyPr/>
                    <a:lstStyle/>
                    <a:p>
                      <a:pPr algn="ctr"/>
                      <a:r>
                        <a:rPr lang="fr-FR" sz="900" dirty="0"/>
                        <a:t>Très satisfaisant</a:t>
                      </a:r>
                    </a:p>
                  </a:txBody>
                  <a:tcPr anchor="ctr">
                    <a:solidFill>
                      <a:schemeClr val="accent6"/>
                    </a:solidFill>
                  </a:tcPr>
                </a:tc>
                <a:extLst>
                  <a:ext uri="{0D108BD9-81ED-4DB2-BD59-A6C34878D82A}">
                    <a16:rowId xmlns:a16="http://schemas.microsoft.com/office/drawing/2014/main" val="334022366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plaquées des deux cotés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noFill/>
                  </a:tcPr>
                </a:tc>
                <a:tc>
                  <a:txBody>
                    <a:bodyPr/>
                    <a:lstStyle/>
                    <a:p>
                      <a:pPr algn="ctr"/>
                      <a:endParaRPr lang="fr-FR" sz="900" dirty="0"/>
                    </a:p>
                  </a:txBody>
                  <a:tcPr anchor="ctr">
                    <a:solidFill>
                      <a:schemeClr val="bg1">
                        <a:lumMod val="65000"/>
                      </a:schemeClr>
                    </a:solidFill>
                  </a:tcPr>
                </a:tc>
                <a:tc>
                  <a:txBody>
                    <a:bodyPr/>
                    <a:lstStyle/>
                    <a:p>
                      <a:pPr algn="ctr"/>
                      <a:endParaRPr lang="fr-FR" sz="900" dirty="0"/>
                    </a:p>
                  </a:txBody>
                  <a:tcPr anchor="ctr">
                    <a:solidFill>
                      <a:schemeClr val="bg1">
                        <a:lumMod val="65000"/>
                      </a:schemeClr>
                    </a:solidFill>
                  </a:tcPr>
                </a:tc>
                <a:tc>
                  <a:txBody>
                    <a:bodyPr/>
                    <a:lstStyle/>
                    <a:p>
                      <a:pPr algn="ctr"/>
                      <a:r>
                        <a:rPr lang="fr-FR" sz="900" dirty="0"/>
                        <a:t>effectué</a:t>
                      </a:r>
                    </a:p>
                  </a:txBody>
                  <a:tcPr anchor="ctr"/>
                </a:tc>
                <a:extLst>
                  <a:ext uri="{0D108BD9-81ED-4DB2-BD59-A6C34878D82A}">
                    <a16:rowId xmlns:a16="http://schemas.microsoft.com/office/drawing/2014/main" val="3605164153"/>
                  </a:ext>
                </a:extLst>
              </a:tr>
              <a:tr h="1186246">
                <a:tc>
                  <a:txBody>
                    <a:bodyPr/>
                    <a:lstStyle/>
                    <a:p>
                      <a:r>
                        <a:rPr lang="fr-FR" sz="1400" dirty="0"/>
                        <a:t>Les portes sont débités aux cotes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Décalage de plus de 2 mm</a:t>
                      </a:r>
                    </a:p>
                  </a:txBody>
                  <a:tcPr anchor="ctr"/>
                </a:tc>
                <a:tc>
                  <a:txBody>
                    <a:bodyPr/>
                    <a:lstStyle/>
                    <a:p>
                      <a:pPr algn="ctr"/>
                      <a:r>
                        <a:rPr lang="fr-FR" sz="900" dirty="0"/>
                        <a:t>Décalage de </a:t>
                      </a:r>
                    </a:p>
                    <a:p>
                      <a:pPr algn="ctr"/>
                      <a:r>
                        <a:rPr lang="fr-FR" sz="900" dirty="0"/>
                        <a:t>2 mm</a:t>
                      </a:r>
                    </a:p>
                  </a:txBody>
                  <a:tcPr anchor="ctr"/>
                </a:tc>
                <a:tc>
                  <a:txBody>
                    <a:bodyPr/>
                    <a:lstStyle/>
                    <a:p>
                      <a:pPr algn="ctr"/>
                      <a:r>
                        <a:rPr lang="fr-FR" sz="900" dirty="0"/>
                        <a:t>Décalage de </a:t>
                      </a:r>
                    </a:p>
                    <a:p>
                      <a:pPr algn="ctr"/>
                      <a:r>
                        <a:rPr lang="fr-FR" sz="900" dirty="0"/>
                        <a:t>1 mm</a:t>
                      </a:r>
                    </a:p>
                  </a:txBody>
                  <a:tcPr anchor="ctr"/>
                </a:tc>
                <a:tc>
                  <a:txBody>
                    <a:bodyPr/>
                    <a:lstStyle/>
                    <a:p>
                      <a:pPr algn="ctr"/>
                      <a:r>
                        <a:rPr lang="fr-FR" sz="900" dirty="0"/>
                        <a:t>Aucun décalage</a:t>
                      </a:r>
                    </a:p>
                  </a:txBody>
                  <a:tcPr anchor="ctr"/>
                </a:tc>
                <a:extLst>
                  <a:ext uri="{0D108BD9-81ED-4DB2-BD59-A6C34878D82A}">
                    <a16:rowId xmlns:a16="http://schemas.microsoft.com/office/drawing/2014/main" val="2998772913"/>
                  </a:ext>
                </a:extLst>
              </a:tr>
              <a:tr h="1186246">
                <a:tc>
                  <a:txBody>
                    <a:bodyPr/>
                    <a:lstStyle/>
                    <a:p>
                      <a:endParaRPr lang="fr-FR" sz="1400" dirty="0">
                        <a:highlight>
                          <a:srgbClr val="FFFF00"/>
                        </a:highlight>
                      </a:endParaRPr>
                    </a:p>
                  </a:txBody>
                  <a:tcPr anchor="ctr">
                    <a:solidFill>
                      <a:srgbClr val="A6A6A6"/>
                    </a:solidFill>
                  </a:tcPr>
                </a:tc>
                <a:tc>
                  <a:txBody>
                    <a:bodyPr/>
                    <a:lstStyle/>
                    <a:p>
                      <a:endParaRPr lang="fr-FR" sz="14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extLst>
                  <a:ext uri="{0D108BD9-81ED-4DB2-BD59-A6C34878D82A}">
                    <a16:rowId xmlns:a16="http://schemas.microsoft.com/office/drawing/2014/main" val="26369038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 placage est parfaitement appliqué.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Il y a plus d’une trace de colle, plus d’une arrête n’est pas fermée</a:t>
                      </a:r>
                    </a:p>
                  </a:txBody>
                  <a:tcPr anchor="ctr"/>
                </a:tc>
                <a:tc>
                  <a:txBody>
                    <a:bodyPr/>
                    <a:lstStyle/>
                    <a:p>
                      <a:pPr algn="ctr"/>
                      <a:endParaRPr lang="fr-FR" sz="900" dirty="0"/>
                    </a:p>
                  </a:txBody>
                  <a:tcPr anchor="ctr">
                    <a:solidFill>
                      <a:srgbClr val="A6A6A6"/>
                    </a:solidFill>
                  </a:tcPr>
                </a:tc>
                <a:tc>
                  <a:txBody>
                    <a:bodyPr/>
                    <a:lstStyle/>
                    <a:p>
                      <a:pPr algn="ctr"/>
                      <a:r>
                        <a:rPr lang="fr-FR" sz="900" dirty="0"/>
                        <a:t>Il y a une traces de colles ou une arrête n’est pas fermée </a:t>
                      </a:r>
                    </a:p>
                  </a:txBody>
                  <a:tcPr anchor="ctr"/>
                </a:tc>
                <a:tc>
                  <a:txBody>
                    <a:bodyPr/>
                    <a:lstStyle/>
                    <a:p>
                      <a:pPr algn="ctr"/>
                      <a:r>
                        <a:rPr lang="fr-FR" sz="900" dirty="0"/>
                        <a:t>Toute les arrêtes sont parfaitement fermées, la surface est propre</a:t>
                      </a:r>
                    </a:p>
                  </a:txBody>
                  <a:tcPr anchor="ctr"/>
                </a:tc>
                <a:extLst>
                  <a:ext uri="{0D108BD9-81ED-4DB2-BD59-A6C34878D82A}">
                    <a16:rowId xmlns:a16="http://schemas.microsoft.com/office/drawing/2014/main" val="1047825679"/>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La placage n’est pas vif sur les arrêtes du meubles, un chanfrein ou un ponçage a été réalisé</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Plus de deux arrêtes vives</a:t>
                      </a:r>
                    </a:p>
                    <a:p>
                      <a:pPr algn="ctr"/>
                      <a:endParaRPr lang="fr-FR" sz="900" dirty="0"/>
                    </a:p>
                  </a:txBody>
                  <a:tcPr anchor="ct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Deux arrêtes vives</a:t>
                      </a:r>
                    </a:p>
                    <a:p>
                      <a:pPr algn="ctr"/>
                      <a:endParaRPr lang="fr-FR" sz="900" dirty="0"/>
                    </a:p>
                  </a:txBody>
                  <a:tcPr anchor="ctr"/>
                </a:tc>
                <a:tc>
                  <a:txBody>
                    <a:bodyPr/>
                    <a:lstStyle/>
                    <a:p>
                      <a:pPr algn="ctr"/>
                      <a:r>
                        <a:rPr lang="fr-FR" sz="900" dirty="0"/>
                        <a:t>Une arrête vive</a:t>
                      </a:r>
                    </a:p>
                  </a:txBody>
                  <a:tcPr anchor="ctr"/>
                </a:tc>
                <a:tc>
                  <a:txBody>
                    <a:bodyPr/>
                    <a:lstStyle/>
                    <a:p>
                      <a:pPr algn="ctr"/>
                      <a:r>
                        <a:rPr lang="fr-FR" sz="900" dirty="0"/>
                        <a:t>Aucune arête vives</a:t>
                      </a:r>
                    </a:p>
                  </a:txBody>
                  <a:tcPr anchor="ctr"/>
                </a:tc>
                <a:extLst>
                  <a:ext uri="{0D108BD9-81ED-4DB2-BD59-A6C34878D82A}">
                    <a16:rowId xmlns:a16="http://schemas.microsoft.com/office/drawing/2014/main" val="1911863720"/>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poncés et prêtent à accueillir la finition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r>
                        <a:rPr lang="fr-FR" sz="900" dirty="0"/>
                        <a:t>effectué</a:t>
                      </a:r>
                    </a:p>
                  </a:txBody>
                  <a:tcPr anchor="ctr"/>
                </a:tc>
                <a:extLst>
                  <a:ext uri="{0D108BD9-81ED-4DB2-BD59-A6C34878D82A}">
                    <a16:rowId xmlns:a16="http://schemas.microsoft.com/office/drawing/2014/main" val="3673042529"/>
                  </a:ext>
                </a:extLst>
              </a:tr>
              <a:tr h="1186246">
                <a:tc>
                  <a:txBody>
                    <a:bodyPr/>
                    <a:lstStyle/>
                    <a:p>
                      <a:pPr algn="ctr"/>
                      <a:r>
                        <a:rPr lang="fr-FR" dirty="0"/>
                        <a:t>Note finale: </a:t>
                      </a:r>
                    </a:p>
                  </a:txBody>
                  <a:tcPr anchor="ctr"/>
                </a:tc>
                <a:tc gridSpan="5">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extLst>
                  <a:ext uri="{0D108BD9-81ED-4DB2-BD59-A6C34878D82A}">
                    <a16:rowId xmlns:a16="http://schemas.microsoft.com/office/drawing/2014/main" val="3834295413"/>
                  </a:ext>
                </a:extLst>
              </a:tr>
            </a:tbl>
          </a:graphicData>
        </a:graphic>
      </p:graphicFrame>
    </p:spTree>
    <p:extLst>
      <p:ext uri="{BB962C8B-B14F-4D97-AF65-F5344CB8AC3E}">
        <p14:creationId xmlns:p14="http://schemas.microsoft.com/office/powerpoint/2010/main" val="60955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désignations et repères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7173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7B2520-4207-4779-803E-0B79AAE451DD}"/>
              </a:ext>
            </a:extLst>
          </p:cNvPr>
          <p:cNvPicPr>
            <a:picLocks noChangeAspect="1"/>
          </p:cNvPicPr>
          <p:nvPr/>
        </p:nvPicPr>
        <p:blipFill>
          <a:blip r:embed="rId2"/>
          <a:stretch>
            <a:fillRect/>
          </a:stretch>
        </p:blipFill>
        <p:spPr>
          <a:xfrm>
            <a:off x="97002" y="1296353"/>
            <a:ext cx="14632442" cy="7916380"/>
          </a:xfrm>
          <a:prstGeom prst="rect">
            <a:avLst/>
          </a:prstGeom>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Plan du dessous de plat</a:t>
            </a:r>
          </a:p>
        </p:txBody>
      </p:sp>
      <p:sp>
        <p:nvSpPr>
          <p:cNvPr id="8" name="Rectangle 7"/>
          <p:cNvSpPr/>
          <p:nvPr/>
        </p:nvSpPr>
        <p:spPr>
          <a:xfrm>
            <a:off x="179669" y="10105695"/>
            <a:ext cx="14760005"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179676" y="9148605"/>
            <a:ext cx="1225792"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428165" y="9148605"/>
            <a:ext cx="1351150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Support ordinateur en contreplaqué</a:t>
            </a:r>
          </a:p>
        </p:txBody>
      </p:sp>
      <p:sp>
        <p:nvSpPr>
          <p:cNvPr id="11" name="Rectangle 10"/>
          <p:cNvSpPr/>
          <p:nvPr/>
        </p:nvSpPr>
        <p:spPr>
          <a:xfrm>
            <a:off x="179669" y="9631054"/>
            <a:ext cx="4182099"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200000"/>
                    </a14:imgEffect>
                    <a14:imgEffect>
                      <a14:brightnessContrast bright="20000" contrast="40000"/>
                    </a14:imgEffect>
                  </a14:imgLayer>
                </a14:imgProps>
              </a:ext>
            </a:extLst>
          </a:blip>
          <a:stretch>
            <a:fillRect/>
          </a:stretch>
        </p:blipFill>
        <p:spPr>
          <a:xfrm>
            <a:off x="389906" y="9198049"/>
            <a:ext cx="828029" cy="397029"/>
          </a:xfrm>
          <a:prstGeom prst="rect">
            <a:avLst/>
          </a:prstGeom>
          <a:ln w="57150">
            <a:noFill/>
          </a:ln>
        </p:spPr>
      </p:pic>
      <p:grpSp>
        <p:nvGrpSpPr>
          <p:cNvPr id="4" name="Group 3">
            <a:extLst>
              <a:ext uri="{FF2B5EF4-FFF2-40B4-BE49-F238E27FC236}">
                <a16:creationId xmlns:a16="http://schemas.microsoft.com/office/drawing/2014/main" id="{DD1F893E-D0E7-4246-8C4F-31691C8D837C}"/>
              </a:ext>
            </a:extLst>
          </p:cNvPr>
          <p:cNvGrpSpPr/>
          <p:nvPr/>
        </p:nvGrpSpPr>
        <p:grpSpPr>
          <a:xfrm>
            <a:off x="11230562" y="5977468"/>
            <a:ext cx="3726045" cy="3154408"/>
            <a:chOff x="11213629" y="5626385"/>
            <a:chExt cx="3630093" cy="2911950"/>
          </a:xfrm>
        </p:grpSpPr>
        <p:sp>
          <p:nvSpPr>
            <p:cNvPr id="31" name="Rectangle 30"/>
            <p:cNvSpPr/>
            <p:nvPr/>
          </p:nvSpPr>
          <p:spPr>
            <a:xfrm>
              <a:off x="11213629" y="5626385"/>
              <a:ext cx="3630092" cy="581783"/>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perspective</a:t>
              </a:r>
            </a:p>
          </p:txBody>
        </p:sp>
        <p:pic>
          <p:nvPicPr>
            <p:cNvPr id="3" name="Picture 2">
              <a:extLst>
                <a:ext uri="{FF2B5EF4-FFF2-40B4-BE49-F238E27FC236}">
                  <a16:creationId xmlns:a16="http://schemas.microsoft.com/office/drawing/2014/main" id="{7C9A4C08-3028-4C6B-BA56-4D43EF9CFDE1}"/>
                </a:ext>
              </a:extLst>
            </p:cNvPr>
            <p:cNvPicPr>
              <a:picLocks noChangeAspect="1"/>
            </p:cNvPicPr>
            <p:nvPr/>
          </p:nvPicPr>
          <p:blipFill>
            <a:blip r:embed="rId5"/>
            <a:stretch>
              <a:fillRect/>
            </a:stretch>
          </p:blipFill>
          <p:spPr>
            <a:xfrm>
              <a:off x="11230052" y="6236652"/>
              <a:ext cx="3613670" cy="2301683"/>
            </a:xfrm>
            <a:prstGeom prst="rect">
              <a:avLst/>
            </a:prstGeom>
            <a:ln w="38100">
              <a:solidFill>
                <a:schemeClr val="tx1"/>
              </a:solidFill>
            </a:ln>
          </p:spPr>
        </p:pic>
      </p:grpSp>
      <p:sp>
        <p:nvSpPr>
          <p:cNvPr id="14" name="Rectangle 13">
            <a:extLst>
              <a:ext uri="{FF2B5EF4-FFF2-40B4-BE49-F238E27FC236}">
                <a16:creationId xmlns:a16="http://schemas.microsoft.com/office/drawing/2014/main" id="{3E27DE24-2AAE-485F-89DE-75A8D38C91EB}"/>
              </a:ext>
            </a:extLst>
          </p:cNvPr>
          <p:cNvSpPr/>
          <p:nvPr/>
        </p:nvSpPr>
        <p:spPr>
          <a:xfrm>
            <a:off x="4361768" y="9626950"/>
            <a:ext cx="8247583"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Matière : contreplaqué de 16 mm et 5 mm</a:t>
            </a:r>
          </a:p>
        </p:txBody>
      </p:sp>
    </p:spTree>
    <p:extLst>
      <p:ext uri="{BB962C8B-B14F-4D97-AF65-F5344CB8AC3E}">
        <p14:creationId xmlns:p14="http://schemas.microsoft.com/office/powerpoint/2010/main" val="295753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matériaux composites bois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94908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cs typeface="Arial" panose="020B0604020202020204" pitchFamily="34" charset="0"/>
              </a:rPr>
              <a:t>Un atelier de menuiserie spécialisé dans la fabrication de mobilier souhaite réaliser un dessous de plat avec des outils à main pour une fête organisée par la mairie, qui met en valeur le travail artisanal. </a:t>
            </a:r>
          </a:p>
          <a:p>
            <a:pPr marL="72000"/>
            <a:endParaRPr lang="fr-FR" sz="1600" dirty="0">
              <a:cs typeface="Arial" panose="020B0604020202020204" pitchFamily="34" charset="0"/>
            </a:endParaRPr>
          </a:p>
          <a:p>
            <a:pPr marL="72000"/>
            <a:r>
              <a:rPr lang="fr-FR" sz="1600" dirty="0">
                <a:cs typeface="Arial" panose="020B0604020202020204" pitchFamily="34" charset="0"/>
              </a:rPr>
              <a:t>Cet ouvrage doit répondre à certaines exigences : être esthétique, fonctionnel, et illustrer des techniques traditionnelles de menuiserie.</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Afin de répondre aux besoins de la fête organisée par la mairie vous devez réaliser des dessous de plat en chêne massif. </a:t>
            </a:r>
          </a:p>
          <a:p>
            <a:pPr marL="72000"/>
            <a:endParaRPr lang="fr-FR" sz="1600" dirty="0">
              <a:cs typeface="Arial" panose="020B0604020202020204" pitchFamily="34" charset="0"/>
            </a:endParaRPr>
          </a:p>
          <a:p>
            <a:pPr marL="72000"/>
            <a:r>
              <a:rPr lang="fr-FR" sz="1600" dirty="0">
                <a:cs typeface="Arial" panose="020B0604020202020204" pitchFamily="34" charset="0"/>
              </a:rPr>
              <a:t>Soucieux de la durabilité et de l'origine du bois, il souhaite que le menuisier détaille les dates d’abattage des arbres utilisés pour garantir la qualité et la stabilité de l'ouvrage dans le temps. </a:t>
            </a:r>
          </a:p>
          <a:p>
            <a:pPr marL="72000"/>
            <a:endParaRPr lang="fr-FR" sz="1600" dirty="0">
              <a:cs typeface="Arial" panose="020B0604020202020204" pitchFamily="34" charset="0"/>
            </a:endParaRPr>
          </a:p>
          <a:p>
            <a:pPr marL="72000"/>
            <a:r>
              <a:rPr lang="fr-FR" sz="1600" dirty="0">
                <a:cs typeface="Arial" panose="020B0604020202020204" pitchFamily="34" charset="0"/>
              </a:rPr>
              <a:t>Dans ce contexte, le menuisier doit faire preuve d’une expertise pointue pour déterminer l’arbre et les parties de la bille qui conviennent le mieux d’utiliser.</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sélectionner les parties d’une bille utile à la menuiserie</a:t>
            </a:r>
          </a:p>
          <a:p>
            <a:pPr marL="72000"/>
            <a:endParaRPr lang="fr-FR" sz="1600" dirty="0">
              <a:cs typeface="Arial" panose="020B0604020202020204" pitchFamily="34" charset="0"/>
            </a:endParaRPr>
          </a:p>
          <a:p>
            <a:pPr marL="72000"/>
            <a:r>
              <a:rPr lang="fr-FR" sz="1600" dirty="0">
                <a:cs typeface="Arial" panose="020B0604020202020204" pitchFamily="34" charset="0"/>
              </a:rPr>
              <a:t>De déterminer les dates d’abatage recommandées en fonction de la famille d’arbres</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spTree>
    <p:extLst>
      <p:ext uri="{BB962C8B-B14F-4D97-AF65-F5344CB8AC3E}">
        <p14:creationId xmlns:p14="http://schemas.microsoft.com/office/powerpoint/2010/main" val="428562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b="1" dirty="0">
                <a:cs typeface="Arial" panose="020B0604020202020204" pitchFamily="34" charset="0"/>
              </a:rPr>
              <a:t>Les deux grandes familles d’arbres</a:t>
            </a:r>
          </a:p>
          <a:p>
            <a:pPr marL="72000"/>
            <a:endParaRPr lang="fr-FR" sz="1600" dirty="0">
              <a:cs typeface="Arial" panose="020B0604020202020204" pitchFamily="34" charset="0"/>
            </a:endParaRPr>
          </a:p>
          <a:p>
            <a:pPr marL="72000"/>
            <a:r>
              <a:rPr lang="fr-FR" sz="1600" dirty="0">
                <a:cs typeface="Arial" panose="020B0604020202020204" pitchFamily="34" charset="0"/>
              </a:rPr>
              <a:t>Il existe deux grandes catégories d'arbres :</a:t>
            </a:r>
          </a:p>
          <a:p>
            <a:pPr marL="72000"/>
            <a:endParaRPr lang="fr-FR" sz="1600" dirty="0">
              <a:cs typeface="Arial" panose="020B0604020202020204" pitchFamily="34" charset="0"/>
            </a:endParaRPr>
          </a:p>
          <a:p>
            <a:pPr marL="72000"/>
            <a:r>
              <a:rPr lang="fr-FR" sz="1600" b="1" dirty="0">
                <a:cs typeface="Arial" panose="020B0604020202020204" pitchFamily="34" charset="0"/>
              </a:rPr>
              <a:t>Les feuillus et les résineux.</a:t>
            </a:r>
          </a:p>
          <a:p>
            <a:pPr marL="72000"/>
            <a:endParaRPr lang="fr-FR" sz="1600" b="1" dirty="0">
              <a:cs typeface="Arial" panose="020B0604020202020204" pitchFamily="34" charset="0"/>
            </a:endParaRPr>
          </a:p>
          <a:p>
            <a:pPr marL="72000"/>
            <a:r>
              <a:rPr lang="fr-FR" sz="1600" b="1" dirty="0">
                <a:cs typeface="Arial" panose="020B0604020202020204" pitchFamily="34" charset="0"/>
              </a:rPr>
              <a:t>Les feuillus </a:t>
            </a:r>
            <a:r>
              <a:rPr lang="fr-FR" sz="1600" dirty="0">
                <a:cs typeface="Arial" panose="020B0604020202020204" pitchFamily="34" charset="0"/>
              </a:rPr>
              <a:t>possèdent des feuilles qu'ils perdent généralement à partir automne, on les appelle des arbres à feuilles caduques. Les essences de feuillus comprennent des bois tels que le chêne, le hêtre, le frêne, et le merisier. Ces bois, souvent durs et denses, sont privilégiés en menuiserie pour leur résistance et leur durabilité, ce qui en fait d'excellents choix pour le mobilier, les parquets, et les escaliers.</a:t>
            </a:r>
          </a:p>
          <a:p>
            <a:pPr marL="72000"/>
            <a:endParaRPr lang="fr-FR" sz="1600" dirty="0">
              <a:cs typeface="Arial" panose="020B0604020202020204" pitchFamily="34" charset="0"/>
            </a:endParaRPr>
          </a:p>
          <a:p>
            <a:pPr marL="72000"/>
            <a:r>
              <a:rPr lang="fr-FR" sz="1600" b="1" dirty="0">
                <a:cs typeface="Arial" panose="020B0604020202020204" pitchFamily="34" charset="0"/>
              </a:rPr>
              <a:t>Les résineux</a:t>
            </a:r>
            <a:r>
              <a:rPr lang="fr-FR" sz="1600" dirty="0">
                <a:cs typeface="Arial" panose="020B0604020202020204" pitchFamily="34" charset="0"/>
              </a:rPr>
              <a:t>, également appelés conifères, produisent des cônes (les pommes de pin). Ils ont des « feuilles » sous forme d’aiguilles qu'ils conservent toute l'année, ce sont donc des arbres à feuillage persistant. Les principales essences de résineux utilisées en menuiserie incluent le pin, l’épicéa et le sapin. Moins denses que les feuillus, ils sont faciles à travailler et largement employés pour les charpentes, le lambris, les pergolas et d'autres éléments de construction.</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cs typeface="Arial" panose="020B0604020202020204" pitchFamily="34" charset="0"/>
              </a:rPr>
              <a:t>Les dates d’abatage</a:t>
            </a:r>
          </a:p>
          <a:p>
            <a:endParaRPr lang="fr-FR" sz="1600" dirty="0">
              <a:cs typeface="Arial" panose="020B0604020202020204" pitchFamily="34" charset="0"/>
            </a:endParaRPr>
          </a:p>
          <a:p>
            <a:r>
              <a:rPr lang="fr-FR" sz="1600" dirty="0">
                <a:cs typeface="Arial" panose="020B0604020202020204" pitchFamily="34" charset="0"/>
              </a:rPr>
              <a:t> </a:t>
            </a:r>
          </a:p>
          <a:p>
            <a:r>
              <a:rPr lang="fr-FR" sz="1600" b="1" dirty="0">
                <a:cs typeface="Arial" panose="020B0604020202020204" pitchFamily="34" charset="0"/>
              </a:rPr>
              <a:t>L’abattage des feuillus </a:t>
            </a:r>
            <a:r>
              <a:rPr lang="fr-FR" sz="1600" dirty="0">
                <a:cs typeface="Arial" panose="020B0604020202020204" pitchFamily="34" charset="0"/>
              </a:rPr>
              <a:t>se fait généralement en automne ou en hiver, lorsque la sève est descendue. Le bois abattu à cette période présente plusieurs avantages : il est moins vulnérable aux attaques d’insectes et de champignons, car la teneur en sucre dans la sève est plus faible, ce qui réduit son attractivité pour les nuisibles. De plus, la teneur en eau est moindre, permettant de réduire les coûts de séchage et de transport. </a:t>
            </a:r>
          </a:p>
          <a:p>
            <a:endParaRPr lang="fr-FR" sz="1600" dirty="0">
              <a:cs typeface="Arial" panose="020B0604020202020204" pitchFamily="34" charset="0"/>
            </a:endParaRPr>
          </a:p>
          <a:p>
            <a:r>
              <a:rPr lang="fr-FR" sz="1600" dirty="0">
                <a:cs typeface="Arial" panose="020B0604020202020204" pitchFamily="34" charset="0"/>
              </a:rPr>
              <a:t>    </a:t>
            </a:r>
            <a:r>
              <a:rPr lang="fr-FR" sz="1600" b="1" dirty="0">
                <a:cs typeface="Arial" panose="020B0604020202020204" pitchFamily="34" charset="0"/>
              </a:rPr>
              <a:t>L’abattage des résineux </a:t>
            </a:r>
            <a:r>
              <a:rPr lang="fr-FR" sz="1600" dirty="0">
                <a:cs typeface="Arial" panose="020B0604020202020204" pitchFamily="34" charset="0"/>
              </a:rPr>
              <a:t>dépend des conditions d’accessibilité, comme la présence de neige ou la saison des pluies, car ces éléments peuvent affecter le transport dans les forêts de montagne où les résineux sont fréquents. Contrairement aux feuillus, les résineux nécessitent souvent des traitements avec des insecticides ou des fongicides pour résister aux attaques des insectes xylophages (qui se nourrissent de bois) et des champignons lignivores.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pic>
        <p:nvPicPr>
          <p:cNvPr id="9" name="Image 9">
            <a:extLst>
              <a:ext uri="{FF2B5EF4-FFF2-40B4-BE49-F238E27FC236}">
                <a16:creationId xmlns:a16="http://schemas.microsoft.com/office/drawing/2014/main" id="{28975481-448B-45A7-922A-778FF7381242}"/>
              </a:ext>
            </a:extLst>
          </p:cNvPr>
          <p:cNvPicPr>
            <a:picLocks noChangeAspect="1"/>
          </p:cNvPicPr>
          <p:nvPr/>
        </p:nvPicPr>
        <p:blipFill>
          <a:blip r:embed="rId2">
            <a:grayscl/>
          </a:blip>
          <a:stretch>
            <a:fillRect/>
          </a:stretch>
        </p:blipFill>
        <p:spPr>
          <a:xfrm>
            <a:off x="5000200" y="1246909"/>
            <a:ext cx="2546344" cy="3968674"/>
          </a:xfrm>
          <a:prstGeom prst="rect">
            <a:avLst/>
          </a:prstGeom>
        </p:spPr>
      </p:pic>
      <p:pic>
        <p:nvPicPr>
          <p:cNvPr id="10" name="Image 10">
            <a:extLst>
              <a:ext uri="{FF2B5EF4-FFF2-40B4-BE49-F238E27FC236}">
                <a16:creationId xmlns:a16="http://schemas.microsoft.com/office/drawing/2014/main" id="{E8255E3B-5826-47B1-9F34-612B22A4D743}"/>
              </a:ext>
            </a:extLst>
          </p:cNvPr>
          <p:cNvPicPr>
            <a:picLocks noChangeAspect="1"/>
          </p:cNvPicPr>
          <p:nvPr/>
        </p:nvPicPr>
        <p:blipFill>
          <a:blip r:embed="rId3">
            <a:grayscl/>
          </a:blip>
          <a:stretch>
            <a:fillRect/>
          </a:stretch>
        </p:blipFill>
        <p:spPr>
          <a:xfrm>
            <a:off x="5088053" y="5387824"/>
            <a:ext cx="2299506" cy="4336511"/>
          </a:xfrm>
          <a:prstGeom prst="rect">
            <a:avLst/>
          </a:prstGeom>
        </p:spPr>
      </p:pic>
      <p:cxnSp>
        <p:nvCxnSpPr>
          <p:cNvPr id="11" name="Connecteur droit 12">
            <a:extLst>
              <a:ext uri="{FF2B5EF4-FFF2-40B4-BE49-F238E27FC236}">
                <a16:creationId xmlns:a16="http://schemas.microsoft.com/office/drawing/2014/main" id="{150A6416-57EB-49B9-BB0A-17851EA08739}"/>
              </a:ext>
            </a:extLst>
          </p:cNvPr>
          <p:cNvCxnSpPr>
            <a:cxnSpLocks/>
            <a:stCxn id="17" idx="0"/>
            <a:endCxn id="17" idx="2"/>
          </p:cNvCxnSpPr>
          <p:nvPr/>
        </p:nvCxnSpPr>
        <p:spPr>
          <a:xfrm>
            <a:off x="7559675" y="179881"/>
            <a:ext cx="0" cy="10440000"/>
          </a:xfrm>
          <a:prstGeom prst="line">
            <a:avLst/>
          </a:prstGeom>
          <a:ln w="57150"/>
        </p:spPr>
        <p:style>
          <a:lnRef idx="3">
            <a:schemeClr val="dk1"/>
          </a:lnRef>
          <a:fillRef idx="0">
            <a:schemeClr val="dk1"/>
          </a:fillRef>
          <a:effectRef idx="2">
            <a:schemeClr val="dk1"/>
          </a:effectRef>
          <a:fontRef idx="minor">
            <a:schemeClr val="tx1"/>
          </a:fontRef>
        </p:style>
      </p:cxnSp>
      <p:pic>
        <p:nvPicPr>
          <p:cNvPr id="12" name="Image 15">
            <a:extLst>
              <a:ext uri="{FF2B5EF4-FFF2-40B4-BE49-F238E27FC236}">
                <a16:creationId xmlns:a16="http://schemas.microsoft.com/office/drawing/2014/main" id="{CDCE11F9-970B-4B97-B739-9E04AA563E94}"/>
              </a:ext>
            </a:extLst>
          </p:cNvPr>
          <p:cNvPicPr>
            <a:picLocks noChangeAspect="1"/>
          </p:cNvPicPr>
          <p:nvPr/>
        </p:nvPicPr>
        <p:blipFill>
          <a:blip r:embed="rId4">
            <a:grayscl/>
          </a:blip>
          <a:stretch>
            <a:fillRect/>
          </a:stretch>
        </p:blipFill>
        <p:spPr>
          <a:xfrm>
            <a:off x="7821892" y="1390649"/>
            <a:ext cx="2224518" cy="3937653"/>
          </a:xfrm>
          <a:prstGeom prst="rect">
            <a:avLst/>
          </a:prstGeom>
        </p:spPr>
      </p:pic>
      <p:pic>
        <p:nvPicPr>
          <p:cNvPr id="13" name="Image 16">
            <a:extLst>
              <a:ext uri="{FF2B5EF4-FFF2-40B4-BE49-F238E27FC236}">
                <a16:creationId xmlns:a16="http://schemas.microsoft.com/office/drawing/2014/main" id="{A2C7F6D9-CF26-472F-84B6-280F423FD52B}"/>
              </a:ext>
            </a:extLst>
          </p:cNvPr>
          <p:cNvPicPr>
            <a:picLocks noChangeAspect="1"/>
          </p:cNvPicPr>
          <p:nvPr/>
        </p:nvPicPr>
        <p:blipFill>
          <a:blip r:embed="rId5">
            <a:grayscl/>
          </a:blip>
          <a:stretch>
            <a:fillRect/>
          </a:stretch>
        </p:blipFill>
        <p:spPr>
          <a:xfrm>
            <a:off x="7821892" y="5387824"/>
            <a:ext cx="2103504" cy="4447737"/>
          </a:xfrm>
          <a:prstGeom prst="rect">
            <a:avLst/>
          </a:prstGeom>
        </p:spPr>
      </p:pic>
      <p:sp>
        <p:nvSpPr>
          <p:cNvPr id="14" name="Rectangle 13">
            <a:extLst>
              <a:ext uri="{FF2B5EF4-FFF2-40B4-BE49-F238E27FC236}">
                <a16:creationId xmlns:a16="http://schemas.microsoft.com/office/drawing/2014/main" id="{F430A173-CA77-491E-9BA0-C98B0E02636C}"/>
              </a:ext>
            </a:extLst>
          </p:cNvPr>
          <p:cNvSpPr/>
          <p:nvPr/>
        </p:nvSpPr>
        <p:spPr>
          <a:xfrm>
            <a:off x="4236219" y="2246927"/>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270" rtlCol="0" anchor="ctr"/>
          <a:lstStyle/>
          <a:p>
            <a:pPr algn="ctr"/>
            <a:r>
              <a:rPr lang="fr-FR" sz="3037" dirty="0"/>
              <a:t>Reconnaître un feuillu</a:t>
            </a:r>
          </a:p>
        </p:txBody>
      </p:sp>
      <p:sp>
        <p:nvSpPr>
          <p:cNvPr id="15" name="Rectangle 14">
            <a:extLst>
              <a:ext uri="{FF2B5EF4-FFF2-40B4-BE49-F238E27FC236}">
                <a16:creationId xmlns:a16="http://schemas.microsoft.com/office/drawing/2014/main" id="{4C2D5B34-A1FB-4019-80C8-BE33FF67B9DE}"/>
              </a:ext>
            </a:extLst>
          </p:cNvPr>
          <p:cNvSpPr/>
          <p:nvPr/>
        </p:nvSpPr>
        <p:spPr>
          <a:xfrm>
            <a:off x="10235515" y="2246926"/>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 rtlCol="0" anchor="ctr"/>
          <a:lstStyle/>
          <a:p>
            <a:pPr algn="ctr"/>
            <a:r>
              <a:rPr lang="fr-FR" sz="3037" dirty="0"/>
              <a:t>Reconnaitre un résineux</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Tree>
    <p:extLst>
      <p:ext uri="{BB962C8B-B14F-4D97-AF65-F5344CB8AC3E}">
        <p14:creationId xmlns:p14="http://schemas.microsoft.com/office/powerpoint/2010/main" val="356513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L’Intelligence artificielle contre l’expertise humaine !</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539889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cs typeface="Arial" panose="020B0604020202020204" pitchFamily="34" charset="0"/>
              </a:rPr>
              <a:t>Un atelier de menuiserie spécialisé dans la fabrication de mobilier souhaite réaliser un dessous de plat avec des outils à main pour une fête organisée par la mairie, qui met en valeur le travail artisanal. </a:t>
            </a:r>
          </a:p>
          <a:p>
            <a:pPr marL="72000"/>
            <a:endParaRPr lang="fr-FR" sz="1600" dirty="0">
              <a:cs typeface="Arial" panose="020B0604020202020204" pitchFamily="34" charset="0"/>
            </a:endParaRPr>
          </a:p>
          <a:p>
            <a:pPr marL="72000"/>
            <a:r>
              <a:rPr lang="fr-FR" sz="1600" dirty="0">
                <a:cs typeface="Arial" panose="020B0604020202020204" pitchFamily="34" charset="0"/>
              </a:rPr>
              <a:t>Cet ouvrage doit répondre à certaines exigences : être esthétique, fonctionnel, et illustrer des techniques traditionnelles de menuiserie.</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Afin de répondre aux besoins de la fête organisée par la mairie vous devez réaliser des dessous de plat en chêne massif. </a:t>
            </a:r>
          </a:p>
          <a:p>
            <a:pPr marL="72000"/>
            <a:endParaRPr lang="fr-FR" sz="1600" dirty="0">
              <a:cs typeface="Arial" panose="020B0604020202020204" pitchFamily="34" charset="0"/>
            </a:endParaRPr>
          </a:p>
          <a:p>
            <a:pPr marL="72000"/>
            <a:r>
              <a:rPr lang="fr-FR" sz="1600" dirty="0">
                <a:cs typeface="Arial" panose="020B0604020202020204" pitchFamily="34" charset="0"/>
              </a:rPr>
              <a:t>Soucieux de la durabilité et de l'origine du bois, il souhaite que le menuisier détaille les dates d’abattage des arbres utilisés pour garantir la qualité et la stabilité de l'ouvrage dans le temps. </a:t>
            </a:r>
          </a:p>
          <a:p>
            <a:pPr marL="72000"/>
            <a:endParaRPr lang="fr-FR" sz="1600" dirty="0">
              <a:cs typeface="Arial" panose="020B0604020202020204" pitchFamily="34" charset="0"/>
            </a:endParaRPr>
          </a:p>
          <a:p>
            <a:pPr marL="72000"/>
            <a:r>
              <a:rPr lang="fr-FR" sz="1600" dirty="0">
                <a:cs typeface="Arial" panose="020B0604020202020204" pitchFamily="34" charset="0"/>
              </a:rPr>
              <a:t>Dans ce contexte, le menuisier doit faire preuve d’une expertise pointue pour déterminer l’arbre et les parties de la bille qui conviennent le mieux d’utiliser.</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sélectionner les parties d’une bille utile à la menuiserie</a:t>
            </a:r>
          </a:p>
          <a:p>
            <a:pPr marL="72000"/>
            <a:endParaRPr lang="fr-FR" sz="1600" dirty="0">
              <a:cs typeface="Arial" panose="020B0604020202020204" pitchFamily="34" charset="0"/>
            </a:endParaRPr>
          </a:p>
          <a:p>
            <a:pPr marL="72000"/>
            <a:r>
              <a:rPr lang="fr-FR" sz="1600" dirty="0">
                <a:cs typeface="Arial" panose="020B0604020202020204" pitchFamily="34" charset="0"/>
              </a:rPr>
              <a:t>De déterminer les dates d’abatage recommandées en fonction de la famille d’arbres</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spTree>
    <p:extLst>
      <p:ext uri="{BB962C8B-B14F-4D97-AF65-F5344CB8AC3E}">
        <p14:creationId xmlns:p14="http://schemas.microsoft.com/office/powerpoint/2010/main" val="3063325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b="1" dirty="0">
                <a:cs typeface="Arial" panose="020B0604020202020204" pitchFamily="34" charset="0"/>
              </a:rPr>
              <a:t>Les deux grandes familles d’arbres</a:t>
            </a:r>
          </a:p>
          <a:p>
            <a:pPr marL="72000"/>
            <a:endParaRPr lang="fr-FR" sz="1600" dirty="0">
              <a:cs typeface="Arial" panose="020B0604020202020204" pitchFamily="34" charset="0"/>
            </a:endParaRPr>
          </a:p>
          <a:p>
            <a:pPr marL="72000"/>
            <a:r>
              <a:rPr lang="fr-FR" sz="1600" dirty="0">
                <a:cs typeface="Arial" panose="020B0604020202020204" pitchFamily="34" charset="0"/>
              </a:rPr>
              <a:t>Il existe deux grandes catégories d'arbres :</a:t>
            </a:r>
          </a:p>
          <a:p>
            <a:pPr marL="72000"/>
            <a:endParaRPr lang="fr-FR" sz="1600" dirty="0">
              <a:cs typeface="Arial" panose="020B0604020202020204" pitchFamily="34" charset="0"/>
            </a:endParaRPr>
          </a:p>
          <a:p>
            <a:pPr marL="72000"/>
            <a:r>
              <a:rPr lang="fr-FR" sz="1600" b="1" dirty="0">
                <a:cs typeface="Arial" panose="020B0604020202020204" pitchFamily="34" charset="0"/>
              </a:rPr>
              <a:t>Les feuillus et les résineux.</a:t>
            </a:r>
          </a:p>
          <a:p>
            <a:pPr marL="72000"/>
            <a:endParaRPr lang="fr-FR" sz="1600" b="1" dirty="0">
              <a:cs typeface="Arial" panose="020B0604020202020204" pitchFamily="34" charset="0"/>
            </a:endParaRPr>
          </a:p>
          <a:p>
            <a:pPr marL="72000"/>
            <a:r>
              <a:rPr lang="fr-FR" sz="1600" b="1" dirty="0">
                <a:cs typeface="Arial" panose="020B0604020202020204" pitchFamily="34" charset="0"/>
              </a:rPr>
              <a:t>Les feuillus </a:t>
            </a:r>
            <a:r>
              <a:rPr lang="fr-FR" sz="1600" dirty="0">
                <a:cs typeface="Arial" panose="020B0604020202020204" pitchFamily="34" charset="0"/>
              </a:rPr>
              <a:t>possèdent des feuilles qu'ils perdent généralement à partir automne, on les appelle des arbres à feuilles caduques. Les essences de feuillus comprennent des bois tels que le chêne, le hêtre, le frêne, et le merisier. Ces bois, souvent durs et denses, sont privilégiés en menuiserie pour leur résistance et leur durabilité, ce qui en fait d'excellents choix pour le mobilier, les parquets, et les escaliers.</a:t>
            </a:r>
          </a:p>
          <a:p>
            <a:pPr marL="72000"/>
            <a:endParaRPr lang="fr-FR" sz="1600" dirty="0">
              <a:cs typeface="Arial" panose="020B0604020202020204" pitchFamily="34" charset="0"/>
            </a:endParaRPr>
          </a:p>
          <a:p>
            <a:pPr marL="72000"/>
            <a:r>
              <a:rPr lang="fr-FR" sz="1600" b="1" dirty="0">
                <a:cs typeface="Arial" panose="020B0604020202020204" pitchFamily="34" charset="0"/>
              </a:rPr>
              <a:t>Les résineux</a:t>
            </a:r>
            <a:r>
              <a:rPr lang="fr-FR" sz="1600" dirty="0">
                <a:cs typeface="Arial" panose="020B0604020202020204" pitchFamily="34" charset="0"/>
              </a:rPr>
              <a:t>, également appelés conifères, produisent des cônes (les pommes de pin). Ils ont des « feuilles » sous forme d’aiguilles qu'ils conservent toute l'année, ce sont donc des arbres à feuillage persistant. Les principales essences de résineux utilisées en menuiserie incluent le pin, l’épicéa et le sapin. Moins denses que les feuillus, ils sont faciles à travailler et largement employés pour les charpentes, le lambris, les pergolas et d'autres éléments de construction.</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cs typeface="Arial" panose="020B0604020202020204" pitchFamily="34" charset="0"/>
              </a:rPr>
              <a:t>Les dates d’abatage</a:t>
            </a:r>
          </a:p>
          <a:p>
            <a:endParaRPr lang="fr-FR" sz="1600" dirty="0">
              <a:cs typeface="Arial" panose="020B0604020202020204" pitchFamily="34" charset="0"/>
            </a:endParaRPr>
          </a:p>
          <a:p>
            <a:r>
              <a:rPr lang="fr-FR" sz="1600" dirty="0">
                <a:cs typeface="Arial" panose="020B0604020202020204" pitchFamily="34" charset="0"/>
              </a:rPr>
              <a:t> </a:t>
            </a:r>
          </a:p>
          <a:p>
            <a:r>
              <a:rPr lang="fr-FR" sz="1600" b="1" dirty="0">
                <a:cs typeface="Arial" panose="020B0604020202020204" pitchFamily="34" charset="0"/>
              </a:rPr>
              <a:t>L’abattage des feuillus </a:t>
            </a:r>
            <a:r>
              <a:rPr lang="fr-FR" sz="1600" dirty="0">
                <a:cs typeface="Arial" panose="020B0604020202020204" pitchFamily="34" charset="0"/>
              </a:rPr>
              <a:t>se fait généralement en automne ou en hiver, lorsque la sève est descendue. Le bois abattu à cette période présente plusieurs avantages : il est moins vulnérable aux attaques d’insectes et de champignons, car la teneur en sucre dans la sève est plus faible, ce qui réduit son attractivité pour les nuisibles. De plus, la teneur en eau est moindre, permettant de réduire les coûts de séchage et de transport. </a:t>
            </a:r>
          </a:p>
          <a:p>
            <a:endParaRPr lang="fr-FR" sz="1600" dirty="0">
              <a:cs typeface="Arial" panose="020B0604020202020204" pitchFamily="34" charset="0"/>
            </a:endParaRPr>
          </a:p>
          <a:p>
            <a:r>
              <a:rPr lang="fr-FR" sz="1600" dirty="0">
                <a:cs typeface="Arial" panose="020B0604020202020204" pitchFamily="34" charset="0"/>
              </a:rPr>
              <a:t>    </a:t>
            </a:r>
            <a:r>
              <a:rPr lang="fr-FR" sz="1600" b="1" dirty="0">
                <a:cs typeface="Arial" panose="020B0604020202020204" pitchFamily="34" charset="0"/>
              </a:rPr>
              <a:t>L’abattage des résineux </a:t>
            </a:r>
            <a:r>
              <a:rPr lang="fr-FR" sz="1600" dirty="0">
                <a:cs typeface="Arial" panose="020B0604020202020204" pitchFamily="34" charset="0"/>
              </a:rPr>
              <a:t>dépend des conditions d’accessibilité, comme la présence de neige ou la saison des pluies, car ces éléments peuvent affecter le transport dans les forêts de montagne où les résineux sont fréquents. Contrairement aux feuillus, les résineux nécessitent souvent des traitements avec des insecticides ou des fongicides pour résister aux attaques des insectes xylophages (qui se nourrissent de bois) et des champignons lignivores.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l’I.R</a:t>
            </a:r>
          </a:p>
        </p:txBody>
      </p:sp>
      <p:pic>
        <p:nvPicPr>
          <p:cNvPr id="9" name="Image 9">
            <a:extLst>
              <a:ext uri="{FF2B5EF4-FFF2-40B4-BE49-F238E27FC236}">
                <a16:creationId xmlns:a16="http://schemas.microsoft.com/office/drawing/2014/main" id="{28975481-448B-45A7-922A-778FF7381242}"/>
              </a:ext>
            </a:extLst>
          </p:cNvPr>
          <p:cNvPicPr>
            <a:picLocks noChangeAspect="1"/>
          </p:cNvPicPr>
          <p:nvPr/>
        </p:nvPicPr>
        <p:blipFill>
          <a:blip r:embed="rId2">
            <a:grayscl/>
          </a:blip>
          <a:stretch>
            <a:fillRect/>
          </a:stretch>
        </p:blipFill>
        <p:spPr>
          <a:xfrm>
            <a:off x="5000200" y="1246909"/>
            <a:ext cx="2546344" cy="3968674"/>
          </a:xfrm>
          <a:prstGeom prst="rect">
            <a:avLst/>
          </a:prstGeom>
        </p:spPr>
      </p:pic>
      <p:pic>
        <p:nvPicPr>
          <p:cNvPr id="10" name="Image 10">
            <a:extLst>
              <a:ext uri="{FF2B5EF4-FFF2-40B4-BE49-F238E27FC236}">
                <a16:creationId xmlns:a16="http://schemas.microsoft.com/office/drawing/2014/main" id="{E8255E3B-5826-47B1-9F34-612B22A4D743}"/>
              </a:ext>
            </a:extLst>
          </p:cNvPr>
          <p:cNvPicPr>
            <a:picLocks noChangeAspect="1"/>
          </p:cNvPicPr>
          <p:nvPr/>
        </p:nvPicPr>
        <p:blipFill>
          <a:blip r:embed="rId3">
            <a:grayscl/>
          </a:blip>
          <a:stretch>
            <a:fillRect/>
          </a:stretch>
        </p:blipFill>
        <p:spPr>
          <a:xfrm>
            <a:off x="5088053" y="5387824"/>
            <a:ext cx="2299506" cy="4336511"/>
          </a:xfrm>
          <a:prstGeom prst="rect">
            <a:avLst/>
          </a:prstGeom>
        </p:spPr>
      </p:pic>
      <p:cxnSp>
        <p:nvCxnSpPr>
          <p:cNvPr id="11" name="Connecteur droit 12">
            <a:extLst>
              <a:ext uri="{FF2B5EF4-FFF2-40B4-BE49-F238E27FC236}">
                <a16:creationId xmlns:a16="http://schemas.microsoft.com/office/drawing/2014/main" id="{150A6416-57EB-49B9-BB0A-17851EA08739}"/>
              </a:ext>
            </a:extLst>
          </p:cNvPr>
          <p:cNvCxnSpPr>
            <a:cxnSpLocks/>
            <a:stCxn id="17" idx="0"/>
            <a:endCxn id="17" idx="2"/>
          </p:cNvCxnSpPr>
          <p:nvPr/>
        </p:nvCxnSpPr>
        <p:spPr>
          <a:xfrm>
            <a:off x="7559675" y="179881"/>
            <a:ext cx="0" cy="10440000"/>
          </a:xfrm>
          <a:prstGeom prst="line">
            <a:avLst/>
          </a:prstGeom>
          <a:ln w="57150"/>
        </p:spPr>
        <p:style>
          <a:lnRef idx="3">
            <a:schemeClr val="dk1"/>
          </a:lnRef>
          <a:fillRef idx="0">
            <a:schemeClr val="dk1"/>
          </a:fillRef>
          <a:effectRef idx="2">
            <a:schemeClr val="dk1"/>
          </a:effectRef>
          <a:fontRef idx="minor">
            <a:schemeClr val="tx1"/>
          </a:fontRef>
        </p:style>
      </p:cxnSp>
      <p:pic>
        <p:nvPicPr>
          <p:cNvPr id="12" name="Image 15">
            <a:extLst>
              <a:ext uri="{FF2B5EF4-FFF2-40B4-BE49-F238E27FC236}">
                <a16:creationId xmlns:a16="http://schemas.microsoft.com/office/drawing/2014/main" id="{CDCE11F9-970B-4B97-B739-9E04AA563E94}"/>
              </a:ext>
            </a:extLst>
          </p:cNvPr>
          <p:cNvPicPr>
            <a:picLocks noChangeAspect="1"/>
          </p:cNvPicPr>
          <p:nvPr/>
        </p:nvPicPr>
        <p:blipFill>
          <a:blip r:embed="rId4">
            <a:grayscl/>
          </a:blip>
          <a:stretch>
            <a:fillRect/>
          </a:stretch>
        </p:blipFill>
        <p:spPr>
          <a:xfrm>
            <a:off x="7821892" y="1390649"/>
            <a:ext cx="2224518" cy="3937653"/>
          </a:xfrm>
          <a:prstGeom prst="rect">
            <a:avLst/>
          </a:prstGeom>
        </p:spPr>
      </p:pic>
      <p:pic>
        <p:nvPicPr>
          <p:cNvPr id="13" name="Image 16">
            <a:extLst>
              <a:ext uri="{FF2B5EF4-FFF2-40B4-BE49-F238E27FC236}">
                <a16:creationId xmlns:a16="http://schemas.microsoft.com/office/drawing/2014/main" id="{A2C7F6D9-CF26-472F-84B6-280F423FD52B}"/>
              </a:ext>
            </a:extLst>
          </p:cNvPr>
          <p:cNvPicPr>
            <a:picLocks noChangeAspect="1"/>
          </p:cNvPicPr>
          <p:nvPr/>
        </p:nvPicPr>
        <p:blipFill>
          <a:blip r:embed="rId5">
            <a:grayscl/>
          </a:blip>
          <a:stretch>
            <a:fillRect/>
          </a:stretch>
        </p:blipFill>
        <p:spPr>
          <a:xfrm>
            <a:off x="7821892" y="5387824"/>
            <a:ext cx="2103504" cy="4447737"/>
          </a:xfrm>
          <a:prstGeom prst="rect">
            <a:avLst/>
          </a:prstGeom>
        </p:spPr>
      </p:pic>
      <p:sp>
        <p:nvSpPr>
          <p:cNvPr id="14" name="Rectangle 13">
            <a:extLst>
              <a:ext uri="{FF2B5EF4-FFF2-40B4-BE49-F238E27FC236}">
                <a16:creationId xmlns:a16="http://schemas.microsoft.com/office/drawing/2014/main" id="{F430A173-CA77-491E-9BA0-C98B0E02636C}"/>
              </a:ext>
            </a:extLst>
          </p:cNvPr>
          <p:cNvSpPr/>
          <p:nvPr/>
        </p:nvSpPr>
        <p:spPr>
          <a:xfrm>
            <a:off x="4236219" y="2246927"/>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270" rtlCol="0" anchor="ctr"/>
          <a:lstStyle/>
          <a:p>
            <a:pPr algn="ctr"/>
            <a:r>
              <a:rPr lang="fr-FR" sz="3037" dirty="0"/>
              <a:t>Reconnaître un feuillu</a:t>
            </a:r>
          </a:p>
        </p:txBody>
      </p:sp>
      <p:sp>
        <p:nvSpPr>
          <p:cNvPr id="15" name="Rectangle 14">
            <a:extLst>
              <a:ext uri="{FF2B5EF4-FFF2-40B4-BE49-F238E27FC236}">
                <a16:creationId xmlns:a16="http://schemas.microsoft.com/office/drawing/2014/main" id="{4C2D5B34-A1FB-4019-80C8-BE33FF67B9DE}"/>
              </a:ext>
            </a:extLst>
          </p:cNvPr>
          <p:cNvSpPr/>
          <p:nvPr/>
        </p:nvSpPr>
        <p:spPr>
          <a:xfrm>
            <a:off x="10235515" y="2246926"/>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 rtlCol="0" anchor="ctr"/>
          <a:lstStyle/>
          <a:p>
            <a:pPr algn="ctr"/>
            <a:r>
              <a:rPr lang="fr-FR" sz="3037" dirty="0"/>
              <a:t>Reconnaitre un résineux</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Tree>
    <p:extLst>
      <p:ext uri="{BB962C8B-B14F-4D97-AF65-F5344CB8AC3E}">
        <p14:creationId xmlns:p14="http://schemas.microsoft.com/office/powerpoint/2010/main" val="40206046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445</TotalTime>
  <Words>1722</Words>
  <Application>Microsoft Office PowerPoint</Application>
  <PresentationFormat>Custom</PresentationFormat>
  <Paragraphs>228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Comic Sans MS</vt:lpstr>
      <vt:lpstr>Courier New</vt:lpstr>
      <vt:lpstr>JetBrains Mono</vt:lpstr>
      <vt:lpstr>OpenDyslexic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Maison des thèmes Hadia</dc:creator>
  <cp:lastModifiedBy>Kevin Du Chevreuil</cp:lastModifiedBy>
  <cp:revision>742</cp:revision>
  <cp:lastPrinted>2024-10-27T15:54:24Z</cp:lastPrinted>
  <dcterms:created xsi:type="dcterms:W3CDTF">2024-10-21T13:12:09Z</dcterms:created>
  <dcterms:modified xsi:type="dcterms:W3CDTF">2025-02-01T13:42:01Z</dcterms:modified>
</cp:coreProperties>
</file>