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7" r:id="rId3"/>
    <p:sldId id="329" r:id="rId4"/>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5" d="100"/>
          <a:sy n="55" d="100"/>
        </p:scale>
        <p:origin x="854" y="34"/>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03/02/2025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03/02/2025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03/02/2025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03/02/2025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03/02/2025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raaf.centre-val-de-loire.agriculture.gouv.fr/travaux-reglementes-pour-les-jeunes-de-moins-de-18-ans-a891.html?utm_source=chatgpt.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Référentiel TMA et MF :</a:t>
            </a:r>
          </a:p>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C3.1 Organiser et mettre en sécurité les postes de travail</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529200" lvl="1"/>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C.3.11 Identifier les risques d’accident et les risques d’atteinte à la santé liés au poste de travail</a:t>
            </a:r>
          </a:p>
          <a:p>
            <a:pPr marL="529200" lvl="1"/>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529200" lvl="1"/>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C.3.12 Mettre en œuvre les mesures de prévention</a:t>
            </a:r>
            <a:endPar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endPar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endPar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Objectif PSE </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dirty="0"/>
              <a:t>Expliquer les consignes de sécurité au poste de travail lors de la mise en œuvre d’une activité professionnelle en plateau technique. </a:t>
            </a: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dirty="0"/>
              <a:t>Identifier les enjeux de la santé et de la sécurité au travail pour les salariés.</a:t>
            </a: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814950" lvl="1"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2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des connaissances techniques et des évaluations autour de la sécurité sur les machines.</a:t>
            </a:r>
          </a:p>
          <a:p>
            <a:pPr marL="72000"/>
            <a:endPar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2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Critères d’évaluation :</a:t>
            </a:r>
            <a:endPar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dangers sont identifiés de manière exhaustive.</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 poste de travail est délimité.</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accès et les circulations sont définis et</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dégagés.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risques liés à la </a:t>
            </a:r>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co-activité</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 sont identifiés et</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maîtrisés.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principes de la Prévention des Risques liés à</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l’activité Physique (P.R.A.P.) sont appliqués.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L’organisation du poste et de son environnement</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est conforme à l’évaluation des risques </a:t>
            </a:r>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profes</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a:t>
            </a:r>
          </a:p>
          <a:p>
            <a:pPr marL="72000"/>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sionnels</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 à l’ergonomie, à la qualité.</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mesures de protection collectives et </a:t>
            </a:r>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indivi</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duelles sont correctement appliquées et </a:t>
            </a:r>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adap</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a:t>
            </a:r>
          </a:p>
          <a:p>
            <a:pPr marL="72000"/>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tées</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 à la situation.</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L’aspiration est fonctionnelle (machines fixes et</a:t>
            </a:r>
          </a:p>
          <a:p>
            <a:pPr marL="72000"/>
            <a:r>
              <a:rPr lang="fr-FR" sz="1200" dirty="0" err="1">
                <a:solidFill>
                  <a:schemeClr val="tx1"/>
                </a:solidFill>
                <a:latin typeface="Comic Sans MS" panose="030F0702030302020204" pitchFamily="66" charset="0"/>
                <a:ea typeface="JetBrains Mono" panose="02000009000000000000" pitchFamily="49" charset="0"/>
                <a:cs typeface="Courier New" panose="02070309020205020404" pitchFamily="49" charset="0"/>
              </a:rPr>
              <a:t>électro-portatives</a:t>
            </a:r>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 et correctement utilisée.</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mesures de sécurité préconisées par la F.D.S.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sont respectées.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 bon état des équipements est vérifié et les dates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de Vérification Générale Périodique (V.G.P.)</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sont contrôlées.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moyens de nettoyage par aspiration sont</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présents.</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Les principes de la Prévention des Risques liés à</a:t>
            </a:r>
          </a:p>
          <a:p>
            <a:pPr marL="72000"/>
            <a:r>
              <a:rPr lang="fr-FR" sz="12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l’Activité Physique (PRAP) sont appliqués</a:t>
            </a:r>
          </a:p>
          <a:p>
            <a:pPr marL="72000"/>
            <a:endParaRPr lang="fr-FR" sz="12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S.8.53  Le risque lié à l’utilisation des machines-outils conventionnelles fixes et MOCN</a:t>
            </a:r>
          </a:p>
          <a:p>
            <a:pPr marL="72000"/>
            <a:endPar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Types de risques liés à l’utilisation des machines dangereuses</a:t>
            </a:r>
          </a:p>
          <a:p>
            <a:pPr marL="72000"/>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(relation cause/effet)</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Procédures et consignes de sécurité :</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décodage des instructions permanentes de sécurité (IPS)</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vérification de la présence des dispositifs de sécurité</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équipements de protection individuelle (masques, lunettes,</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gants…)</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choix des machines adaptées aux tâches à effectuer</a:t>
            </a:r>
          </a:p>
          <a:p>
            <a:pPr marL="52920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identification du type de risques encourus sur les postes de travail</a:t>
            </a:r>
          </a:p>
          <a:p>
            <a:pPr marL="0" lvl="1"/>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S.9 La gestion de la sécurité</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9.61 – Le plan particulier de sécurité et de protection de la santé (PPSPS)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Interprétation et exploitation</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9.62 – La méthodologie d’analyse et de maîtrise des risques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Risques :</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physique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chimique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mécanique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d’origine gestuelle et posturale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organisationnelle…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9.63 – L’association des moyens aux risques encourus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Prévention :</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intégrée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collective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individuelle</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9.64 – Les consignes et les procédures de sécurité à respecter</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Exploitation des documents spécifiques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9.65 – Les facteurs influents sur la sécurité</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Poste de travail</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Circulation :</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des personnels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des véhicules</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des matériaux</a:t>
            </a:r>
          </a:p>
          <a:p>
            <a:pPr marL="457200" lvl="2"/>
            <a:r>
              <a:rPr lang="fr-FR" sz="12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du stockage</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 sécurité sur les machines</a:t>
            </a:r>
          </a:p>
        </p:txBody>
      </p:sp>
    </p:spTree>
    <p:extLst>
      <p:ext uri="{BB962C8B-B14F-4D97-AF65-F5344CB8AC3E}">
        <p14:creationId xmlns:p14="http://schemas.microsoft.com/office/powerpoint/2010/main" val="12837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a:solidFill>
                  <a:schemeClr val="tx1"/>
                </a:solidFill>
                <a:ea typeface="JetBrains Mono" panose="02000009000000000000" pitchFamily="49" charset="0"/>
                <a:cs typeface="Courier New" panose="02070309020205020404" pitchFamily="49" charset="0"/>
              </a:rPr>
              <a:t>………………………………………………… (TMA</a:t>
            </a:r>
            <a:r>
              <a:rPr lang="fr-FR" sz="1600" b="1" dirty="0">
                <a:solidFill>
                  <a:schemeClr val="tx1"/>
                </a:solidFill>
                <a:ea typeface="JetBrains Mono" panose="02000009000000000000" pitchFamily="49" charset="0"/>
                <a:cs typeface="Courier New" panose="02070309020205020404" pitchFamily="49" charset="0"/>
              </a:rPr>
              <a:t>)</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XXXXX</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XXXX</a:t>
            </a:r>
            <a:endParaRPr lang="fr-FR" sz="1600" dirty="0"/>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CX.6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CX.5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Feuille de notation type</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ext uri="{D42A27DB-BD31-4B8C-83A1-F6EECF244321}">
                <p14:modId xmlns:p14="http://schemas.microsoft.com/office/powerpoint/2010/main" val="3414505345"/>
              </p:ext>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XXXXXX</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XXXXXX</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XXXXXX</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algn="ctr"/>
                      <a:endParaRPr lang="fr-FR" sz="900" dirty="0"/>
                    </a:p>
                  </a:txBody>
                  <a:tcPr anchor="ctr">
                    <a:solidFill>
                      <a:srgbClr val="A6A6A6"/>
                    </a:solidFill>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XXXXXX</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p>
                      <a:pPr algn="ctr"/>
                      <a:endParaRPr lang="fr-FR" sz="900" dirty="0"/>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p>
                      <a:pPr algn="ctr"/>
                      <a:endParaRPr lang="fr-FR" sz="900" dirty="0"/>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900" dirty="0"/>
                        <a:t>XXXXXX</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XXXXXX</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Contexte réglementaire</a:t>
            </a:r>
          </a:p>
          <a:p>
            <a:r>
              <a:rPr lang="fr-FR" b="1" dirty="0"/>
              <a:t>Cadre légal</a:t>
            </a:r>
            <a:r>
              <a:rPr lang="fr-FR" dirty="0"/>
              <a:t> : En France, le travail des mineurs est strictement encadré par le Code du travail (articles L4153-1 à L4153-9 et R4153-38 à R4153-50). Les travaux soumis à dérogation pour les 15-18 ans sont ceux qui, en raison de leur nature ou des conditions d'exécution, nécessitent une autorisation spécifique.</a:t>
            </a:r>
          </a:p>
          <a:p>
            <a:r>
              <a:rPr lang="fr-FR" b="1" dirty="0"/>
              <a:t>Formation obligatoire</a:t>
            </a:r>
            <a:r>
              <a:rPr lang="fr-FR" dirty="0"/>
              <a:t> : Avant d’effectuer ces travaux, les jeunes doivent suivre une formation préalable visant à les sensibiliser aux risques et aux mesures de prévention.</a:t>
            </a:r>
          </a:p>
          <a:p>
            <a:endParaRPr lang="fr-FR" sz="1600" b="1" dirty="0"/>
          </a:p>
          <a:p>
            <a:r>
              <a:rPr lang="fr-FR" sz="1600" b="1" dirty="0"/>
              <a:t>Cadre réglementaire :</a:t>
            </a:r>
            <a:endParaRPr lang="fr-FR" sz="1600" dirty="0"/>
          </a:p>
          <a:p>
            <a:r>
              <a:rPr lang="fr-FR" sz="1600" dirty="0"/>
              <a:t>Le Code du travail interdit généralement aux jeunes de moins de 18 ans d'effectuer certains travaux jugés dangereux. Cependant, des dérogations sont possibles pour les besoins de la formation professionnelle, permettant ainsi aux jeunes d'acquérir des compétences pratiques dans des environnements professionnels. Cette dérogation est encadrée par le décret n°2013-915 du 11 octobre 2013 et la circulaire interministérielle n°7 du 7 septembre 2016. </a:t>
            </a:r>
            <a:r>
              <a:rPr lang="fr-FR" sz="1600" dirty="0">
                <a:hlinkClick r:id="rId2"/>
              </a:rPr>
              <a:t>draaf.centre-val-de-loire.agriculture.gouv.fr</a:t>
            </a:r>
            <a:endParaRPr lang="fr-FR" sz="1600" dirty="0"/>
          </a:p>
          <a:p>
            <a:r>
              <a:rPr lang="fr-FR" sz="1600" b="1" dirty="0"/>
              <a:t>Procédure de dérogation :</a:t>
            </a:r>
            <a:endParaRPr lang="fr-FR" sz="1600" dirty="0"/>
          </a:p>
          <a:p>
            <a:r>
              <a:rPr lang="fr-FR" sz="1600" dirty="0"/>
              <a:t>Depuis le 2 mai 2015, la procédure d'autorisation préalable de l'inspecteur du travail a été remplacée par une "déclaration de dérogation" à effectuer par le chef d'établissement ou l'employeur auprès de l'inspection du travail. Cette déclaration est valable pour une durée de trois ans et doit être renouvelée si nécessaire. Elle doit inclure une liste des travaux réglementés susceptibles de dérogation et attester que l'évaluation des risques a été réalisée conformément aux articles L. 4121-3 et suivants du Code du travail.</a:t>
            </a:r>
          </a:p>
          <a:p>
            <a:pPr marL="72000"/>
            <a:endParaRPr lang="fr-FR" dirty="0">
              <a:cs typeface="Arial" panose="020B0604020202020204" pitchFamily="34" charset="0"/>
            </a:endParaRPr>
          </a:p>
          <a:p>
            <a:pPr marL="72000"/>
            <a:r>
              <a:rPr lang="fr-FR" b="1" dirty="0">
                <a:cs typeface="Arial" panose="020B0604020202020204" pitchFamily="34" charset="0"/>
              </a:rPr>
              <a:t>Objectif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endParaRPr lang="fr-FR" b="1" dirty="0">
              <a:cs typeface="Arial" panose="020B0604020202020204" pitchFamily="34" charset="0"/>
            </a:endParaRPr>
          </a:p>
          <a:p>
            <a:pPr marL="72000"/>
            <a:r>
              <a:rPr lang="fr-FR" b="1" dirty="0">
                <a:cs typeface="Arial" panose="020B0604020202020204" pitchFamily="34" charset="0"/>
              </a:rPr>
              <a:t>On donne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Information : Les articles de loi</a:t>
            </a:r>
          </a:p>
        </p:txBody>
      </p:sp>
    </p:spTree>
    <p:extLst>
      <p:ext uri="{BB962C8B-B14F-4D97-AF65-F5344CB8AC3E}">
        <p14:creationId xmlns:p14="http://schemas.microsoft.com/office/powerpoint/2010/main" val="4285620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1612</TotalTime>
  <Words>957</Words>
  <Application>Microsoft Office PowerPoint</Application>
  <PresentationFormat>Custom</PresentationFormat>
  <Paragraphs>174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814</cp:revision>
  <cp:lastPrinted>2024-10-27T15:54:24Z</cp:lastPrinted>
  <dcterms:created xsi:type="dcterms:W3CDTF">2024-10-21T13:12:09Z</dcterms:created>
  <dcterms:modified xsi:type="dcterms:W3CDTF">2025-02-03T14:30:03Z</dcterms:modified>
</cp:coreProperties>
</file>