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handoutMasterIdLst>
    <p:handoutMasterId r:id="rId7"/>
  </p:handoutMasterIdLst>
  <p:sldIdLst>
    <p:sldId id="257" r:id="rId2"/>
    <p:sldId id="256" r:id="rId3"/>
    <p:sldId id="258" r:id="rId4"/>
    <p:sldId id="263" r:id="rId5"/>
  </p:sldIdLst>
  <p:sldSz cx="7199313" cy="10080625"/>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userDrawn="1">
          <p15:clr>
            <a:srgbClr val="A4A3A4"/>
          </p15:clr>
        </p15:guide>
        <p15:guide id="2" pos="22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0" autoAdjust="0"/>
    <p:restoredTop sz="94660"/>
  </p:normalViewPr>
  <p:slideViewPr>
    <p:cSldViewPr snapToGrid="0">
      <p:cViewPr>
        <p:scale>
          <a:sx n="100" d="100"/>
          <a:sy n="100" d="100"/>
        </p:scale>
        <p:origin x="178" y="-86"/>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AE5F205-9F92-4364-BB27-9D702E108BBF}" type="datetimeFigureOut">
              <a:rPr lang="fr-FR" smtClean="0"/>
              <a:t>24/04/2024</a:t>
            </a:fld>
            <a:endParaRPr lang="fr-F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7C20D0-FD4E-4B22-A7D5-9269F0E6D6B2}" type="slidenum">
              <a:rPr lang="fr-FR" smtClean="0"/>
              <a:t>‹#›</a:t>
            </a:fld>
            <a:endParaRPr lang="fr-FR"/>
          </a:p>
        </p:txBody>
      </p:sp>
    </p:spTree>
    <p:extLst>
      <p:ext uri="{BB962C8B-B14F-4D97-AF65-F5344CB8AC3E}">
        <p14:creationId xmlns:p14="http://schemas.microsoft.com/office/powerpoint/2010/main" val="10644887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332A08-707A-473B-ADC8-5287791CAEB0}" type="datetimeFigureOut">
              <a:rPr lang="fr-FR" smtClean="0"/>
              <a:t>24/04/2024</a:t>
            </a:fld>
            <a:endParaRPr lang="fr-FR"/>
          </a:p>
        </p:txBody>
      </p:sp>
      <p:sp>
        <p:nvSpPr>
          <p:cNvPr id="4" name="Slide Image Placeholder 3"/>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C245905-7532-46F0-9DC5-66613B72D477}" type="slidenum">
              <a:rPr lang="fr-FR" smtClean="0"/>
              <a:t>‹#›</a:t>
            </a:fld>
            <a:endParaRPr lang="fr-FR"/>
          </a:p>
        </p:txBody>
      </p:sp>
    </p:spTree>
    <p:extLst>
      <p:ext uri="{BB962C8B-B14F-4D97-AF65-F5344CB8AC3E}">
        <p14:creationId xmlns:p14="http://schemas.microsoft.com/office/powerpoint/2010/main" val="3553081010"/>
      </p:ext>
    </p:extLst>
  </p:cSld>
  <p:clrMap bg1="lt1" tx1="dk1" bg2="lt2" tx2="dk2" accent1="accent1" accent2="accent2" accent3="accent3" accent4="accent4" accent5="accent5" accent6="accent6" hlink="hlink" folHlink="folHlink"/>
  <p:hf sldNum="0" hdr="0" ftr="0" dt="0"/>
  <p:notesStyle>
    <a:lvl1pPr marL="0" algn="l" defTabSz="877824" rtl="0" eaLnBrk="1" latinLnBrk="0" hangingPunct="1">
      <a:defRPr sz="1152" kern="1200">
        <a:solidFill>
          <a:schemeClr val="tx1"/>
        </a:solidFill>
        <a:latin typeface="+mn-lt"/>
        <a:ea typeface="+mn-ea"/>
        <a:cs typeface="+mn-cs"/>
      </a:defRPr>
    </a:lvl1pPr>
    <a:lvl2pPr marL="438912" algn="l" defTabSz="877824" rtl="0" eaLnBrk="1" latinLnBrk="0" hangingPunct="1">
      <a:defRPr sz="1152" kern="1200">
        <a:solidFill>
          <a:schemeClr val="tx1"/>
        </a:solidFill>
        <a:latin typeface="+mn-lt"/>
        <a:ea typeface="+mn-ea"/>
        <a:cs typeface="+mn-cs"/>
      </a:defRPr>
    </a:lvl2pPr>
    <a:lvl3pPr marL="877824" algn="l" defTabSz="877824" rtl="0" eaLnBrk="1" latinLnBrk="0" hangingPunct="1">
      <a:defRPr sz="1152" kern="1200">
        <a:solidFill>
          <a:schemeClr val="tx1"/>
        </a:solidFill>
        <a:latin typeface="+mn-lt"/>
        <a:ea typeface="+mn-ea"/>
        <a:cs typeface="+mn-cs"/>
      </a:defRPr>
    </a:lvl3pPr>
    <a:lvl4pPr marL="1316736" algn="l" defTabSz="877824" rtl="0" eaLnBrk="1" latinLnBrk="0" hangingPunct="1">
      <a:defRPr sz="1152" kern="1200">
        <a:solidFill>
          <a:schemeClr val="tx1"/>
        </a:solidFill>
        <a:latin typeface="+mn-lt"/>
        <a:ea typeface="+mn-ea"/>
        <a:cs typeface="+mn-cs"/>
      </a:defRPr>
    </a:lvl4pPr>
    <a:lvl5pPr marL="1755648" algn="l" defTabSz="877824" rtl="0" eaLnBrk="1" latinLnBrk="0" hangingPunct="1">
      <a:defRPr sz="1152"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smtClean="0"/>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1E1380-0A9F-4603-AC58-48312EBC6535}" type="datetime1">
              <a:rPr lang="fr-FR" smtClean="0"/>
              <a:t>24/04/2024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396607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4037CB-0E7F-469C-88B1-D123E8603939}" type="datetime1">
              <a:rPr lang="fr-FR" smtClean="0"/>
              <a:t>24/04/2024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11566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2A1EB2-D990-4833-B111-146775E1CC31}" type="datetime1">
              <a:rPr lang="fr-FR" smtClean="0"/>
              <a:t>24/04/2024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5297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F10974-6D1C-45EF-8B7C-1146761C3113}" type="datetime1">
              <a:rPr lang="fr-FR" smtClean="0"/>
              <a:t>24/04/2024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18570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smtClean="0"/>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34148C-78CE-4850-A998-F6971A92BEF4}" type="datetime1">
              <a:rPr lang="fr-FR" smtClean="0"/>
              <a:t>24/04/2024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35824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A58252-3290-48A4-A576-B3A8002083B4}" type="datetime1">
              <a:rPr lang="fr-FR" smtClean="0"/>
              <a:t>24/04/2024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89717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smtClean="0"/>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smtClean="0"/>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63FD95-DAEC-49B9-9CCA-F99951CC24FD}" type="datetime1">
              <a:rPr lang="fr-FR" smtClean="0"/>
              <a:t>24/04/2024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99158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30231E-2C9B-4553-AE68-92D0775C6EAD}" type="datetime1">
              <a:rPr lang="fr-FR" smtClean="0"/>
              <a:t>24/04/2024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82015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B4C5-B870-4D86-A828-1FA41441279D}" type="datetime1">
              <a:rPr lang="fr-FR" smtClean="0"/>
              <a:t>24/04/2024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162263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smtClean="0"/>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smtClean="0"/>
              <a:t>Edit Master text styles</a:t>
            </a:r>
          </a:p>
        </p:txBody>
      </p:sp>
      <p:sp>
        <p:nvSpPr>
          <p:cNvPr id="5" name="Date Placeholder 4"/>
          <p:cNvSpPr>
            <a:spLocks noGrp="1"/>
          </p:cNvSpPr>
          <p:nvPr>
            <p:ph type="dt" sz="half" idx="10"/>
          </p:nvPr>
        </p:nvSpPr>
        <p:spPr/>
        <p:txBody>
          <a:bodyPr/>
          <a:lstStyle/>
          <a:p>
            <a:fld id="{63297613-6D7C-4E8C-9830-EE061053635D}" type="datetime1">
              <a:rPr lang="fr-FR" smtClean="0"/>
              <a:t>24/04/2024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46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smtClean="0"/>
              <a:t>Click icon to add picture</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smtClean="0"/>
              <a:t>Edit Master text styles</a:t>
            </a:r>
          </a:p>
        </p:txBody>
      </p:sp>
      <p:sp>
        <p:nvSpPr>
          <p:cNvPr id="5" name="Date Placeholder 4"/>
          <p:cNvSpPr>
            <a:spLocks noGrp="1"/>
          </p:cNvSpPr>
          <p:nvPr>
            <p:ph type="dt" sz="half" idx="10"/>
          </p:nvPr>
        </p:nvSpPr>
        <p:spPr/>
        <p:txBody>
          <a:bodyPr/>
          <a:lstStyle/>
          <a:p>
            <a:fld id="{F30F028D-09CB-4438-BB93-EB757F0DDC34}" type="datetime1">
              <a:rPr lang="fr-FR" smtClean="0"/>
              <a:t>24/04/2024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404213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36702"/>
            <a:ext cx="6209407" cy="194845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94953" y="2683500"/>
            <a:ext cx="6209407" cy="639606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4953" y="9343248"/>
            <a:ext cx="1619845" cy="536700"/>
          </a:xfrm>
          <a:prstGeom prst="rect">
            <a:avLst/>
          </a:prstGeom>
        </p:spPr>
        <p:txBody>
          <a:bodyPr vert="horz" lIns="91440" tIns="45720" rIns="91440" bIns="45720" rtlCol="0" anchor="ctr"/>
          <a:lstStyle>
            <a:lvl1pPr algn="l">
              <a:defRPr sz="945">
                <a:solidFill>
                  <a:schemeClr val="tx1">
                    <a:tint val="75000"/>
                  </a:schemeClr>
                </a:solidFill>
              </a:defRPr>
            </a:lvl1pPr>
          </a:lstStyle>
          <a:p>
            <a:fld id="{6D0102F8-A850-419B-B4A6-EBE3511B74F6}" type="datetime1">
              <a:rPr lang="fr-FR" smtClean="0"/>
              <a:t>24/04/2024</a:t>
            </a:fld>
            <a:endParaRPr lang="fr-FR"/>
          </a:p>
        </p:txBody>
      </p:sp>
      <p:sp>
        <p:nvSpPr>
          <p:cNvPr id="5" name="Footer Placeholder 4"/>
          <p:cNvSpPr>
            <a:spLocks noGrp="1"/>
          </p:cNvSpPr>
          <p:nvPr>
            <p:ph type="ftr" sz="quarter" idx="3"/>
          </p:nvPr>
        </p:nvSpPr>
        <p:spPr>
          <a:xfrm>
            <a:off x="2384773" y="9343248"/>
            <a:ext cx="2429768" cy="536700"/>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084515" y="9343248"/>
            <a:ext cx="1619845" cy="536700"/>
          </a:xfrm>
          <a:prstGeom prst="rect">
            <a:avLst/>
          </a:prstGeom>
        </p:spPr>
        <p:txBody>
          <a:bodyPr vert="horz" lIns="91440" tIns="45720" rIns="91440" bIns="45720" rtlCol="0" anchor="ctr"/>
          <a:lstStyle>
            <a:lvl1pPr algn="r">
              <a:defRPr sz="945">
                <a:solidFill>
                  <a:schemeClr val="tx1">
                    <a:tint val="75000"/>
                  </a:schemeClr>
                </a:solidFill>
              </a:defRPr>
            </a:lvl1pPr>
          </a:lstStyle>
          <a:p>
            <a:fld id="{7BD0401B-1ABD-4809-85CC-EE844AFDB754}" type="slidenum">
              <a:rPr lang="fr-FR" smtClean="0"/>
              <a:t>‹#›</a:t>
            </a:fld>
            <a:endParaRPr lang="fr-FR"/>
          </a:p>
        </p:txBody>
      </p:sp>
    </p:spTree>
    <p:extLst>
      <p:ext uri="{BB962C8B-B14F-4D97-AF65-F5344CB8AC3E}">
        <p14:creationId xmlns:p14="http://schemas.microsoft.com/office/powerpoint/2010/main" val="1784852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smtClean="0"/>
              <a:t>Organisation des séances </a:t>
            </a:r>
            <a:r>
              <a:rPr lang="fr-FR" sz="2286" dirty="0"/>
              <a:t>: Les escaliers </a:t>
            </a:r>
          </a:p>
        </p:txBody>
      </p:sp>
      <p:graphicFrame>
        <p:nvGraphicFramePr>
          <p:cNvPr id="2" name="Table 1"/>
          <p:cNvGraphicFramePr>
            <a:graphicFrameLocks noGrp="1"/>
          </p:cNvGraphicFramePr>
          <p:nvPr>
            <p:extLst>
              <p:ext uri="{D42A27DB-BD31-4B8C-83A1-F6EECF244321}">
                <p14:modId xmlns:p14="http://schemas.microsoft.com/office/powerpoint/2010/main" val="3343094726"/>
              </p:ext>
            </p:extLst>
          </p:nvPr>
        </p:nvGraphicFramePr>
        <p:xfrm>
          <a:off x="211597" y="911021"/>
          <a:ext cx="6795588" cy="5623560"/>
        </p:xfrm>
        <a:graphic>
          <a:graphicData uri="http://schemas.openxmlformats.org/drawingml/2006/table">
            <a:tbl>
              <a:tblPr firstRow="1" bandRow="1">
                <a:tableStyleId>{5940675A-B579-460E-94D1-54222C63F5DA}</a:tableStyleId>
              </a:tblPr>
              <a:tblGrid>
                <a:gridCol w="641228">
                  <a:extLst>
                    <a:ext uri="{9D8B030D-6E8A-4147-A177-3AD203B41FA5}">
                      <a16:colId xmlns:a16="http://schemas.microsoft.com/office/drawing/2014/main" val="3251450707"/>
                    </a:ext>
                  </a:extLst>
                </a:gridCol>
                <a:gridCol w="3077180">
                  <a:extLst>
                    <a:ext uri="{9D8B030D-6E8A-4147-A177-3AD203B41FA5}">
                      <a16:colId xmlns:a16="http://schemas.microsoft.com/office/drawing/2014/main" val="3705291744"/>
                    </a:ext>
                  </a:extLst>
                </a:gridCol>
                <a:gridCol w="3077180">
                  <a:extLst>
                    <a:ext uri="{9D8B030D-6E8A-4147-A177-3AD203B41FA5}">
                      <a16:colId xmlns:a16="http://schemas.microsoft.com/office/drawing/2014/main" val="3176880349"/>
                    </a:ext>
                  </a:extLst>
                </a:gridCol>
              </a:tblGrid>
              <a:tr h="370840">
                <a:tc>
                  <a:txBody>
                    <a:bodyPr/>
                    <a:lstStyle/>
                    <a:p>
                      <a:pPr algn="ctr"/>
                      <a:r>
                        <a:rPr lang="fr-FR" sz="1400" dirty="0" smtClean="0"/>
                        <a:t>Séances</a:t>
                      </a:r>
                      <a:r>
                        <a:rPr lang="fr-FR" sz="1400" baseline="0" dirty="0" smtClean="0"/>
                        <a:t> :</a:t>
                      </a:r>
                      <a:endParaRPr lang="fr-FR" sz="1400" dirty="0"/>
                    </a:p>
                  </a:txBody>
                  <a:tcPr anchor="ctr"/>
                </a:tc>
                <a:tc>
                  <a:txBody>
                    <a:bodyPr/>
                    <a:lstStyle/>
                    <a:p>
                      <a:pPr algn="ctr"/>
                      <a:r>
                        <a:rPr lang="fr-FR" sz="1400" dirty="0" smtClean="0"/>
                        <a:t>Sujets traités</a:t>
                      </a:r>
                      <a:endParaRPr lang="fr-FR" sz="1400" dirty="0"/>
                    </a:p>
                  </a:txBody>
                  <a:tcPr anchor="ctr"/>
                </a:tc>
                <a:tc>
                  <a:txBody>
                    <a:bodyPr/>
                    <a:lstStyle/>
                    <a:p>
                      <a:pPr algn="ctr"/>
                      <a:r>
                        <a:rPr lang="fr-FR" sz="1400" dirty="0" smtClean="0"/>
                        <a:t>Compétences et savoirs associés</a:t>
                      </a:r>
                      <a:endParaRPr lang="fr-FR" sz="1400" dirty="0"/>
                    </a:p>
                  </a:txBody>
                  <a:tcPr anchor="ctr"/>
                </a:tc>
                <a:extLst>
                  <a:ext uri="{0D108BD9-81ED-4DB2-BD59-A6C34878D82A}">
                    <a16:rowId xmlns:a16="http://schemas.microsoft.com/office/drawing/2014/main" val="3340108277"/>
                  </a:ext>
                </a:extLst>
              </a:tr>
              <a:tr h="370840">
                <a:tc>
                  <a:txBody>
                    <a:bodyPr/>
                    <a:lstStyle/>
                    <a:p>
                      <a:pPr algn="ctr"/>
                      <a:r>
                        <a:rPr lang="fr-FR" sz="1400" dirty="0" smtClean="0"/>
                        <a:t>1</a:t>
                      </a:r>
                      <a:endParaRPr lang="fr-FR" sz="1400" dirty="0"/>
                    </a:p>
                  </a:txBody>
                  <a:tcPr anchor="ctr"/>
                </a:tc>
                <a:tc>
                  <a:txBody>
                    <a:bodyPr/>
                    <a:lstStyle/>
                    <a:p>
                      <a:pPr algn="l"/>
                      <a:r>
                        <a:rPr lang="fr-FR" sz="1400" dirty="0" smtClean="0"/>
                        <a:t>Mise en situation</a:t>
                      </a:r>
                    </a:p>
                    <a:p>
                      <a:pPr algn="l"/>
                      <a:r>
                        <a:rPr lang="fr-FR" sz="1400" dirty="0" smtClean="0"/>
                        <a:t>Découverte</a:t>
                      </a:r>
                      <a:r>
                        <a:rPr lang="fr-FR" sz="1400" baseline="0" dirty="0" smtClean="0"/>
                        <a:t> du vocabulaire</a:t>
                      </a:r>
                    </a:p>
                    <a:p>
                      <a:pPr algn="l"/>
                      <a:r>
                        <a:rPr lang="fr-FR" sz="1400" dirty="0" smtClean="0"/>
                        <a:t>Analyse théorique des calculs d’un escalier droit</a:t>
                      </a:r>
                      <a:endParaRPr lang="fr-FR" sz="1400" dirty="0"/>
                    </a:p>
                  </a:txBody>
                  <a:tcPr anchor="ctr"/>
                </a:tc>
                <a:tc rowSpan="7">
                  <a:txBody>
                    <a:bodyPr/>
                    <a:lstStyle/>
                    <a:p>
                      <a:pPr marL="285750" indent="-285750" algn="l">
                        <a:buFont typeface="Arial" panose="020B0604020202020204" pitchFamily="34" charset="0"/>
                        <a:buChar char="•"/>
                      </a:pPr>
                      <a:r>
                        <a:rPr lang="fr-FR" sz="1400" baseline="0" dirty="0" smtClean="0"/>
                        <a:t>La communication technique</a:t>
                      </a:r>
                      <a:endParaRPr lang="fr-FR" sz="1400" dirty="0"/>
                    </a:p>
                    <a:p>
                      <a:pPr marL="285750" marR="0" lvl="0" indent="-285750" algn="l" defTabSz="71990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400" baseline="0" dirty="0" smtClean="0"/>
                        <a:t>Etude des ouvrages</a:t>
                      </a:r>
                      <a:endParaRPr lang="fr-FR" sz="1400" dirty="0" smtClean="0"/>
                    </a:p>
                    <a:p>
                      <a:pPr marL="285750" indent="-285750" algn="l">
                        <a:buFont typeface="Arial" panose="020B0604020202020204" pitchFamily="34" charset="0"/>
                        <a:buChar char="•"/>
                      </a:pPr>
                      <a:r>
                        <a:rPr lang="fr-FR" sz="1400" baseline="0" dirty="0" smtClean="0"/>
                        <a:t>Représenter et réaliser sous forme papier ou informatisée et autres</a:t>
                      </a:r>
                    </a:p>
                    <a:p>
                      <a:pPr marL="285750" indent="-285750" algn="l">
                        <a:buFont typeface="Arial" panose="020B0604020202020204" pitchFamily="34" charset="0"/>
                        <a:buChar char="•"/>
                      </a:pPr>
                      <a:r>
                        <a:rPr lang="fr-FR" sz="1400" baseline="0" dirty="0" smtClean="0"/>
                        <a:t>supports</a:t>
                      </a:r>
                    </a:p>
                    <a:p>
                      <a:pPr marL="285750" marR="0" lvl="0" indent="-285750" algn="l" defTabSz="71990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400" baseline="0" dirty="0" smtClean="0"/>
                        <a:t>Etude des ouvrages</a:t>
                      </a:r>
                      <a:endParaRPr lang="fr-FR" sz="1400" dirty="0" smtClean="0"/>
                    </a:p>
                    <a:p>
                      <a:pPr marL="285750" indent="-285750" algn="l">
                        <a:buFont typeface="Arial" panose="020B0604020202020204" pitchFamily="34" charset="0"/>
                        <a:buChar char="•"/>
                      </a:pPr>
                      <a:r>
                        <a:rPr lang="fr-FR" sz="1400" baseline="0" dirty="0" smtClean="0"/>
                        <a:t>Représenter et réaliser sous forme papier ou informatisée et autres</a:t>
                      </a:r>
                    </a:p>
                    <a:p>
                      <a:pPr marL="285750" indent="-285750" algn="l">
                        <a:buFont typeface="Arial" panose="020B0604020202020204" pitchFamily="34" charset="0"/>
                        <a:buChar char="•"/>
                      </a:pPr>
                      <a:r>
                        <a:rPr lang="fr-FR" sz="1400" baseline="0" dirty="0" smtClean="0"/>
                        <a:t>Supports</a:t>
                      </a:r>
                    </a:p>
                    <a:p>
                      <a:pPr marL="285750" indent="-285750" algn="l">
                        <a:buFont typeface="Arial" panose="020B0604020202020204" pitchFamily="34" charset="0"/>
                        <a:buChar char="•"/>
                      </a:pPr>
                      <a:r>
                        <a:rPr lang="fr-FR" sz="1400" dirty="0" smtClean="0"/>
                        <a:t>Justifier les choix et/ou les</a:t>
                      </a:r>
                    </a:p>
                    <a:p>
                      <a:pPr marL="285750" indent="-285750" algn="l">
                        <a:buFont typeface="Arial" panose="020B0604020202020204" pitchFamily="34" charset="0"/>
                        <a:buChar char="•"/>
                      </a:pPr>
                      <a:r>
                        <a:rPr lang="fr-FR" sz="1400" dirty="0" smtClean="0"/>
                        <a:t>solutions techniques</a:t>
                      </a:r>
                    </a:p>
                    <a:p>
                      <a:pPr marL="285750" indent="-285750" algn="l">
                        <a:buFont typeface="Arial" panose="020B0604020202020204" pitchFamily="34" charset="0"/>
                        <a:buChar char="•"/>
                      </a:pPr>
                      <a:r>
                        <a:rPr lang="fr-FR" sz="1400" dirty="0" smtClean="0"/>
                        <a:t>Etre Capable de : Compétence Quand</a:t>
                      </a:r>
                    </a:p>
                    <a:p>
                      <a:pPr marL="285750" indent="-285750" algn="l">
                        <a:buFont typeface="Arial" panose="020B0604020202020204" pitchFamily="34" charset="0"/>
                        <a:buChar char="•"/>
                      </a:pPr>
                      <a:r>
                        <a:rPr lang="fr-FR" sz="1400" dirty="0" smtClean="0"/>
                        <a:t>Comparer les</a:t>
                      </a:r>
                      <a:r>
                        <a:rPr lang="fr-FR" sz="1400" baseline="0" dirty="0" smtClean="0"/>
                        <a:t> </a:t>
                      </a:r>
                      <a:r>
                        <a:rPr lang="fr-FR" sz="1400" dirty="0" smtClean="0"/>
                        <a:t>performances</a:t>
                      </a:r>
                      <a:r>
                        <a:rPr lang="fr-FR" sz="1400" baseline="0" dirty="0" smtClean="0"/>
                        <a:t> </a:t>
                      </a:r>
                      <a:r>
                        <a:rPr lang="fr-FR" sz="1400" dirty="0" smtClean="0"/>
                        <a:t>techniques sur le plan :</a:t>
                      </a:r>
                    </a:p>
                    <a:p>
                      <a:pPr marL="342900" indent="-342900" algn="l">
                        <a:buFont typeface="Wingdings" panose="05000000000000000000" pitchFamily="2" charset="2"/>
                        <a:buChar char="ü"/>
                      </a:pPr>
                      <a:r>
                        <a:rPr lang="fr-FR" sz="1400" dirty="0" smtClean="0"/>
                        <a:t>esthétique</a:t>
                      </a:r>
                    </a:p>
                    <a:p>
                      <a:pPr marL="342900" indent="-342900" algn="l">
                        <a:buFont typeface="Wingdings" panose="05000000000000000000" pitchFamily="2" charset="2"/>
                        <a:buChar char="ü"/>
                      </a:pPr>
                      <a:r>
                        <a:rPr lang="fr-FR" sz="1400" dirty="0" smtClean="0"/>
                        <a:t>technologique</a:t>
                      </a:r>
                    </a:p>
                    <a:p>
                      <a:pPr marL="342900" indent="-342900" algn="l">
                        <a:buFont typeface="Wingdings" panose="05000000000000000000" pitchFamily="2" charset="2"/>
                        <a:buChar char="ü"/>
                      </a:pPr>
                      <a:r>
                        <a:rPr lang="fr-FR" sz="1400" dirty="0" smtClean="0"/>
                        <a:t>ergonomique</a:t>
                      </a:r>
                    </a:p>
                    <a:p>
                      <a:pPr marL="342900" indent="-342900" algn="l">
                        <a:buFont typeface="Wingdings" panose="05000000000000000000" pitchFamily="2" charset="2"/>
                        <a:buChar char="ü"/>
                      </a:pPr>
                      <a:r>
                        <a:rPr lang="fr-FR" sz="1400" dirty="0" smtClean="0"/>
                        <a:t>économique</a:t>
                      </a:r>
                    </a:p>
                    <a:p>
                      <a:pPr algn="l"/>
                      <a:endParaRPr lang="fr-FR" sz="1400" dirty="0"/>
                    </a:p>
                  </a:txBody>
                  <a:tcPr anchor="ctr"/>
                </a:tc>
                <a:extLst>
                  <a:ext uri="{0D108BD9-81ED-4DB2-BD59-A6C34878D82A}">
                    <a16:rowId xmlns:a16="http://schemas.microsoft.com/office/drawing/2014/main" val="677923607"/>
                  </a:ext>
                </a:extLst>
              </a:tr>
              <a:tr h="370840">
                <a:tc>
                  <a:txBody>
                    <a:bodyPr/>
                    <a:lstStyle/>
                    <a:p>
                      <a:pPr algn="ctr"/>
                      <a:r>
                        <a:rPr lang="fr-FR" sz="1400" dirty="0" smtClean="0"/>
                        <a:t>2</a:t>
                      </a:r>
                      <a:endParaRPr lang="fr-FR" sz="1400" dirty="0"/>
                    </a:p>
                  </a:txBody>
                  <a:tcPr anchor="ctr"/>
                </a:tc>
                <a:tc>
                  <a:txBody>
                    <a:bodyPr/>
                    <a:lstStyle/>
                    <a:p>
                      <a:pPr algn="l"/>
                      <a:r>
                        <a:rPr lang="fr-FR" sz="1400" dirty="0" smtClean="0"/>
                        <a:t>Rappel sur les calculs</a:t>
                      </a:r>
                      <a:r>
                        <a:rPr lang="fr-FR" sz="1400" baseline="0" dirty="0" smtClean="0"/>
                        <a:t> théoriques</a:t>
                      </a:r>
                    </a:p>
                    <a:p>
                      <a:pPr algn="l"/>
                      <a:r>
                        <a:rPr lang="fr-FR" sz="1400" baseline="0" dirty="0" smtClean="0"/>
                        <a:t>Utilisation du vocabulaire</a:t>
                      </a:r>
                    </a:p>
                    <a:p>
                      <a:pPr algn="l"/>
                      <a:r>
                        <a:rPr lang="fr-FR" sz="1400" baseline="0" dirty="0" smtClean="0"/>
                        <a:t>Calculs et traçage d’un escalier droit</a:t>
                      </a:r>
                    </a:p>
                  </a:txBody>
                  <a:tcPr anchor="ctr"/>
                </a:tc>
                <a:tc vMerge="1">
                  <a:txBody>
                    <a:bodyPr/>
                    <a:lstStyle/>
                    <a:p>
                      <a:pPr marL="0" marR="0" lvl="0" indent="0" algn="l" defTabSz="719907" rtl="0" eaLnBrk="1" fontAlgn="auto" latinLnBrk="0" hangingPunct="1">
                        <a:lnSpc>
                          <a:spcPct val="100000"/>
                        </a:lnSpc>
                        <a:spcBef>
                          <a:spcPts val="0"/>
                        </a:spcBef>
                        <a:spcAft>
                          <a:spcPts val="0"/>
                        </a:spcAft>
                        <a:buClrTx/>
                        <a:buSzTx/>
                        <a:buFontTx/>
                        <a:buNone/>
                        <a:tabLst/>
                        <a:defRPr/>
                      </a:pPr>
                      <a:endParaRPr lang="fr-FR" sz="1400" baseline="0" dirty="0" smtClean="0"/>
                    </a:p>
                  </a:txBody>
                  <a:tcPr anchor="ctr"/>
                </a:tc>
                <a:extLst>
                  <a:ext uri="{0D108BD9-81ED-4DB2-BD59-A6C34878D82A}">
                    <a16:rowId xmlns:a16="http://schemas.microsoft.com/office/drawing/2014/main" val="1532663305"/>
                  </a:ext>
                </a:extLst>
              </a:tr>
              <a:tr h="370840">
                <a:tc>
                  <a:txBody>
                    <a:bodyPr/>
                    <a:lstStyle/>
                    <a:p>
                      <a:pPr algn="ctr"/>
                      <a:r>
                        <a:rPr lang="fr-FR" sz="1400" dirty="0" smtClean="0"/>
                        <a:t>3</a:t>
                      </a:r>
                      <a:endParaRPr lang="fr-FR" sz="1400" dirty="0"/>
                    </a:p>
                  </a:txBody>
                  <a:tcPr anchor="ctr"/>
                </a:tc>
                <a:tc>
                  <a:txBody>
                    <a:bodyPr/>
                    <a:lstStyle/>
                    <a:p>
                      <a:pPr algn="l"/>
                      <a:r>
                        <a:rPr lang="fr-FR" sz="1400" dirty="0" smtClean="0"/>
                        <a:t>Evaluation sur</a:t>
                      </a:r>
                      <a:r>
                        <a:rPr lang="fr-FR" sz="1400" baseline="0" dirty="0" smtClean="0"/>
                        <a:t> l’escalier droit</a:t>
                      </a:r>
                      <a:endParaRPr lang="fr-FR" sz="1400" dirty="0"/>
                    </a:p>
                  </a:txBody>
                  <a:tcPr anchor="ctr"/>
                </a:tc>
                <a:tc vMerge="1">
                  <a:txBody>
                    <a:bodyPr/>
                    <a:lstStyle/>
                    <a:p>
                      <a:pPr algn="l"/>
                      <a:endParaRPr lang="fr-FR" sz="1400" dirty="0"/>
                    </a:p>
                  </a:txBody>
                  <a:tcPr anchor="ctr"/>
                </a:tc>
                <a:extLst>
                  <a:ext uri="{0D108BD9-81ED-4DB2-BD59-A6C34878D82A}">
                    <a16:rowId xmlns:a16="http://schemas.microsoft.com/office/drawing/2014/main" val="4168287243"/>
                  </a:ext>
                </a:extLst>
              </a:tr>
              <a:tr h="370840">
                <a:tc>
                  <a:txBody>
                    <a:bodyPr/>
                    <a:lstStyle/>
                    <a:p>
                      <a:pPr algn="ctr"/>
                      <a:r>
                        <a:rPr lang="fr-FR" sz="1400" dirty="0" smtClean="0"/>
                        <a:t>4</a:t>
                      </a:r>
                      <a:endParaRPr lang="fr-FR" sz="1400" dirty="0"/>
                    </a:p>
                  </a:txBody>
                  <a:tcPr anchor="ctr"/>
                </a:tc>
                <a:tc>
                  <a:txBody>
                    <a:bodyPr/>
                    <a:lstStyle/>
                    <a:p>
                      <a:pPr marL="0" marR="0" lvl="0" indent="0" algn="l" defTabSz="719907" rtl="0" eaLnBrk="1" fontAlgn="auto" latinLnBrk="0" hangingPunct="1">
                        <a:lnSpc>
                          <a:spcPct val="100000"/>
                        </a:lnSpc>
                        <a:spcBef>
                          <a:spcPts val="0"/>
                        </a:spcBef>
                        <a:spcAft>
                          <a:spcPts val="0"/>
                        </a:spcAft>
                        <a:buClrTx/>
                        <a:buSzTx/>
                        <a:buFontTx/>
                        <a:buNone/>
                        <a:tabLst/>
                        <a:defRPr/>
                      </a:pPr>
                      <a:r>
                        <a:rPr lang="fr-FR" sz="1400" dirty="0" smtClean="0"/>
                        <a:t>Analyse théorique des calculs d’un escalier quart tournant</a:t>
                      </a:r>
                    </a:p>
                    <a:p>
                      <a:pPr marL="0" marR="0" lvl="0" indent="0" algn="l" defTabSz="719907" rtl="0" eaLnBrk="1" fontAlgn="auto" latinLnBrk="0" hangingPunct="1">
                        <a:lnSpc>
                          <a:spcPct val="100000"/>
                        </a:lnSpc>
                        <a:spcBef>
                          <a:spcPts val="0"/>
                        </a:spcBef>
                        <a:spcAft>
                          <a:spcPts val="0"/>
                        </a:spcAft>
                        <a:buClrTx/>
                        <a:buSzTx/>
                        <a:buFontTx/>
                        <a:buNone/>
                        <a:tabLst/>
                        <a:defRPr/>
                      </a:pPr>
                      <a:r>
                        <a:rPr lang="fr-FR" sz="1400" baseline="0" dirty="0" smtClean="0"/>
                        <a:t>Utilisation du vocabulaire</a:t>
                      </a:r>
                    </a:p>
                    <a:p>
                      <a:pPr marL="0" marR="0" lvl="0" indent="0" algn="l" defTabSz="719907" rtl="0" eaLnBrk="1" fontAlgn="auto" latinLnBrk="0" hangingPunct="1">
                        <a:lnSpc>
                          <a:spcPct val="100000"/>
                        </a:lnSpc>
                        <a:spcBef>
                          <a:spcPts val="0"/>
                        </a:spcBef>
                        <a:spcAft>
                          <a:spcPts val="0"/>
                        </a:spcAft>
                        <a:buClrTx/>
                        <a:buSzTx/>
                        <a:buFontTx/>
                        <a:buNone/>
                        <a:tabLst/>
                        <a:defRPr/>
                      </a:pPr>
                      <a:r>
                        <a:rPr lang="fr-FR" sz="1400" baseline="0" dirty="0" smtClean="0"/>
                        <a:t>Calculs et traçage d’un escalier quart tournant</a:t>
                      </a:r>
                      <a:endParaRPr lang="fr-FR" sz="1400" dirty="0"/>
                    </a:p>
                  </a:txBody>
                  <a:tcPr anchor="ctr"/>
                </a:tc>
                <a:tc vMerge="1">
                  <a:txBody>
                    <a:bodyPr/>
                    <a:lstStyle/>
                    <a:p>
                      <a:pPr marL="0" marR="0" lvl="0" indent="0" algn="l" defTabSz="719907" rtl="0" eaLnBrk="1" fontAlgn="auto" latinLnBrk="0" hangingPunct="1">
                        <a:lnSpc>
                          <a:spcPct val="100000"/>
                        </a:lnSpc>
                        <a:spcBef>
                          <a:spcPts val="0"/>
                        </a:spcBef>
                        <a:spcAft>
                          <a:spcPts val="0"/>
                        </a:spcAft>
                        <a:buClrTx/>
                        <a:buSzTx/>
                        <a:buFontTx/>
                        <a:buNone/>
                        <a:tabLst/>
                        <a:defRPr/>
                      </a:pPr>
                      <a:endParaRPr lang="fr-FR" sz="1400" dirty="0"/>
                    </a:p>
                  </a:txBody>
                  <a:tcPr anchor="ctr"/>
                </a:tc>
                <a:extLst>
                  <a:ext uri="{0D108BD9-81ED-4DB2-BD59-A6C34878D82A}">
                    <a16:rowId xmlns:a16="http://schemas.microsoft.com/office/drawing/2014/main" val="985912972"/>
                  </a:ext>
                </a:extLst>
              </a:tr>
              <a:tr h="370840">
                <a:tc>
                  <a:txBody>
                    <a:bodyPr/>
                    <a:lstStyle/>
                    <a:p>
                      <a:pPr algn="ctr"/>
                      <a:r>
                        <a:rPr lang="fr-FR" sz="1400" dirty="0" smtClean="0"/>
                        <a:t>5</a:t>
                      </a:r>
                      <a:endParaRPr lang="fr-FR" sz="1400" dirty="0"/>
                    </a:p>
                  </a:txBody>
                  <a:tcPr anchor="ctr"/>
                </a:tc>
                <a:tc>
                  <a:txBody>
                    <a:bodyPr/>
                    <a:lstStyle/>
                    <a:p>
                      <a:pPr algn="l"/>
                      <a:r>
                        <a:rPr lang="fr-FR" sz="1400" dirty="0" smtClean="0"/>
                        <a:t>Evaluation d’un escalier quart tournant</a:t>
                      </a:r>
                      <a:endParaRPr lang="fr-FR" sz="1400" dirty="0"/>
                    </a:p>
                  </a:txBody>
                  <a:tcPr anchor="ctr"/>
                </a:tc>
                <a:tc vMerge="1">
                  <a:txBody>
                    <a:bodyPr/>
                    <a:lstStyle/>
                    <a:p>
                      <a:pPr algn="l"/>
                      <a:endParaRPr lang="fr-FR" sz="1400" dirty="0"/>
                    </a:p>
                  </a:txBody>
                  <a:tcPr anchor="ctr"/>
                </a:tc>
                <a:extLst>
                  <a:ext uri="{0D108BD9-81ED-4DB2-BD59-A6C34878D82A}">
                    <a16:rowId xmlns:a16="http://schemas.microsoft.com/office/drawing/2014/main" val="1571355363"/>
                  </a:ext>
                </a:extLst>
              </a:tr>
              <a:tr h="370840">
                <a:tc>
                  <a:txBody>
                    <a:bodyPr/>
                    <a:lstStyle/>
                    <a:p>
                      <a:pPr algn="ctr"/>
                      <a:r>
                        <a:rPr lang="fr-FR" sz="1400" dirty="0" smtClean="0"/>
                        <a:t>6</a:t>
                      </a:r>
                      <a:endParaRPr lang="fr-FR" sz="1400" dirty="0"/>
                    </a:p>
                  </a:txBody>
                  <a:tcPr anchor="ctr"/>
                </a:tc>
                <a:tc>
                  <a:txBody>
                    <a:bodyPr/>
                    <a:lstStyle/>
                    <a:p>
                      <a:pPr algn="l"/>
                      <a:r>
                        <a:rPr lang="fr-FR" sz="1400" dirty="0" smtClean="0"/>
                        <a:t>Rappel sur l’ensemble de la séquence</a:t>
                      </a:r>
                    </a:p>
                    <a:p>
                      <a:pPr algn="l"/>
                      <a:r>
                        <a:rPr lang="fr-FR" sz="1400" dirty="0" smtClean="0"/>
                        <a:t>Découverte des différents balancements</a:t>
                      </a:r>
                    </a:p>
                    <a:p>
                      <a:pPr algn="l"/>
                      <a:r>
                        <a:rPr lang="fr-FR" sz="1400" dirty="0" smtClean="0"/>
                        <a:t>Echange sur</a:t>
                      </a:r>
                      <a:r>
                        <a:rPr lang="fr-FR" sz="1400" baseline="0" dirty="0" smtClean="0"/>
                        <a:t> les attendues de l’évaluation</a:t>
                      </a:r>
                      <a:endParaRPr lang="fr-FR" sz="1400" dirty="0"/>
                    </a:p>
                  </a:txBody>
                  <a:tcPr anchor="ctr"/>
                </a:tc>
                <a:tc vMerge="1">
                  <a:txBody>
                    <a:bodyPr/>
                    <a:lstStyle/>
                    <a:p>
                      <a:pPr algn="l"/>
                      <a:endParaRPr lang="fr-FR" sz="1400" dirty="0"/>
                    </a:p>
                  </a:txBody>
                  <a:tcPr anchor="ctr"/>
                </a:tc>
                <a:extLst>
                  <a:ext uri="{0D108BD9-81ED-4DB2-BD59-A6C34878D82A}">
                    <a16:rowId xmlns:a16="http://schemas.microsoft.com/office/drawing/2014/main" val="159993676"/>
                  </a:ext>
                </a:extLst>
              </a:tr>
              <a:tr h="370840">
                <a:tc>
                  <a:txBody>
                    <a:bodyPr/>
                    <a:lstStyle/>
                    <a:p>
                      <a:pPr algn="ctr"/>
                      <a:r>
                        <a:rPr lang="fr-FR" sz="1400" dirty="0" smtClean="0"/>
                        <a:t>7</a:t>
                      </a:r>
                      <a:endParaRPr lang="fr-FR" sz="1400" dirty="0"/>
                    </a:p>
                  </a:txBody>
                  <a:tcPr anchor="ctr"/>
                </a:tc>
                <a:tc>
                  <a:txBody>
                    <a:bodyPr/>
                    <a:lstStyle/>
                    <a:p>
                      <a:pPr algn="l"/>
                      <a:r>
                        <a:rPr lang="fr-FR" sz="1400" dirty="0" smtClean="0"/>
                        <a:t>Evaluation finale</a:t>
                      </a:r>
                      <a:endParaRPr lang="fr-FR" sz="1400" dirty="0"/>
                    </a:p>
                  </a:txBody>
                  <a:tcPr anchor="ctr"/>
                </a:tc>
                <a:tc vMerge="1">
                  <a:txBody>
                    <a:bodyPr/>
                    <a:lstStyle/>
                    <a:p>
                      <a:pPr algn="l"/>
                      <a:endParaRPr lang="fr-FR" sz="1400" dirty="0"/>
                    </a:p>
                  </a:txBody>
                  <a:tcPr anchor="ctr"/>
                </a:tc>
                <a:extLst>
                  <a:ext uri="{0D108BD9-81ED-4DB2-BD59-A6C34878D82A}">
                    <a16:rowId xmlns:a16="http://schemas.microsoft.com/office/drawing/2014/main" val="1764635030"/>
                  </a:ext>
                </a:extLst>
              </a:tr>
            </a:tbl>
          </a:graphicData>
        </a:graphic>
      </p:graphicFrame>
    </p:spTree>
    <p:extLst>
      <p:ext uri="{BB962C8B-B14F-4D97-AF65-F5344CB8AC3E}">
        <p14:creationId xmlns:p14="http://schemas.microsoft.com/office/powerpoint/2010/main" val="930538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228381685"/>
              </p:ext>
            </p:extLst>
          </p:nvPr>
        </p:nvGraphicFramePr>
        <p:xfrm>
          <a:off x="183147" y="434092"/>
          <a:ext cx="6842090" cy="2966443"/>
        </p:xfrm>
        <a:graphic>
          <a:graphicData uri="http://schemas.openxmlformats.org/drawingml/2006/table">
            <a:tbl>
              <a:tblPr firstRow="1" bandRow="1">
                <a:tableStyleId>{C083E6E3-FA7D-4D7B-A595-EF9225AFEA82}</a:tableStyleId>
              </a:tblPr>
              <a:tblGrid>
                <a:gridCol w="3421045">
                  <a:extLst>
                    <a:ext uri="{9D8B030D-6E8A-4147-A177-3AD203B41FA5}">
                      <a16:colId xmlns:a16="http://schemas.microsoft.com/office/drawing/2014/main" val="1415968613"/>
                    </a:ext>
                  </a:extLst>
                </a:gridCol>
                <a:gridCol w="3421045">
                  <a:extLst>
                    <a:ext uri="{9D8B030D-6E8A-4147-A177-3AD203B41FA5}">
                      <a16:colId xmlns:a16="http://schemas.microsoft.com/office/drawing/2014/main" val="3360888931"/>
                    </a:ext>
                  </a:extLst>
                </a:gridCol>
              </a:tblGrid>
              <a:tr h="2966443">
                <a:tc>
                  <a:txBody>
                    <a:bodyPr/>
                    <a:lstStyle/>
                    <a:p>
                      <a:pPr algn="ctr"/>
                      <a:r>
                        <a:rPr lang="fr-FR" sz="3000" dirty="0" smtClean="0"/>
                        <a:t>Python</a:t>
                      </a:r>
                    </a:p>
                    <a:p>
                      <a:pPr algn="ctr"/>
                      <a:r>
                        <a:rPr lang="fr-FR" sz="3000" dirty="0" smtClean="0"/>
                        <a:t>En menuiserie</a:t>
                      </a:r>
                      <a:endParaRPr lang="fr-FR" sz="3000" dirty="0"/>
                    </a:p>
                  </a:txBody>
                  <a:tcPr marL="87081" marR="87081" marT="43541" marB="43541" anchor="ctr"/>
                </a:tc>
                <a:tc>
                  <a:txBody>
                    <a:bodyPr/>
                    <a:lstStyle/>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56768418"/>
              </p:ext>
            </p:extLst>
          </p:nvPr>
        </p:nvGraphicFramePr>
        <p:xfrm>
          <a:off x="183147" y="3654350"/>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Capacités générales utilisées</a:t>
                      </a:r>
                      <a:r>
                        <a:rPr lang="fr-FR" sz="1300" b="1" baseline="0" dirty="0" smtClean="0"/>
                        <a:t> pour la séquence : </a:t>
                      </a:r>
                      <a:r>
                        <a:rPr lang="fr-FR" sz="1300" baseline="0" dirty="0" smtClean="0"/>
                        <a:t>C.2 </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40094612"/>
              </p:ext>
            </p:extLst>
          </p:nvPr>
        </p:nvGraphicFramePr>
        <p:xfrm>
          <a:off x="183147" y="4117401"/>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Compétence</a:t>
                      </a:r>
                      <a:r>
                        <a:rPr lang="fr-FR" sz="1300" baseline="0" dirty="0" smtClean="0"/>
                        <a:t> : Etablir un plan, Tracer et justifier son choix</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71412628"/>
              </p:ext>
            </p:extLst>
          </p:nvPr>
        </p:nvGraphicFramePr>
        <p:xfrm>
          <a:off x="183147" y="4580452"/>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Savoir associés</a:t>
                      </a:r>
                      <a:r>
                        <a:rPr lang="fr-FR" sz="1300" b="1" baseline="0" dirty="0" smtClean="0"/>
                        <a:t> </a:t>
                      </a:r>
                      <a:r>
                        <a:rPr lang="fr-FR" sz="1300" baseline="0" dirty="0" smtClean="0"/>
                        <a:t>: S.2 La communication technique / S.5.2 Etude des ouvrages</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90483065"/>
              </p:ext>
            </p:extLst>
          </p:nvPr>
        </p:nvGraphicFramePr>
        <p:xfrm>
          <a:off x="183147" y="5043503"/>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Contexte</a:t>
                      </a:r>
                      <a:r>
                        <a:rPr lang="fr-FR" sz="1300" dirty="0" smtClean="0"/>
                        <a:t> : Monsieur Dupont est un client qui à besoin de deux escaliers</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71770533"/>
              </p:ext>
            </p:extLst>
          </p:nvPr>
        </p:nvGraphicFramePr>
        <p:xfrm>
          <a:off x="183147" y="5506553"/>
          <a:ext cx="6842090" cy="704088"/>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704088">
                <a:tc>
                  <a:txBody>
                    <a:bodyPr/>
                    <a:lstStyle/>
                    <a:p>
                      <a:r>
                        <a:rPr lang="fr-FR" sz="1300" b="1" dirty="0" smtClean="0"/>
                        <a:t>Mise en situation </a:t>
                      </a:r>
                      <a:r>
                        <a:rPr lang="fr-FR" sz="1300" dirty="0" smtClean="0"/>
                        <a:t>: Monsieur Dupont à besoin que</a:t>
                      </a:r>
                      <a:r>
                        <a:rPr lang="fr-FR" sz="1300" baseline="0" dirty="0" smtClean="0"/>
                        <a:t> vous fabriquiez</a:t>
                      </a:r>
                      <a:r>
                        <a:rPr lang="fr-FR" sz="1300" dirty="0" smtClean="0"/>
                        <a:t> deux escaliers (un droit et un quart tournant) dans</a:t>
                      </a:r>
                      <a:r>
                        <a:rPr lang="fr-FR" sz="1300" baseline="0" dirty="0" smtClean="0"/>
                        <a:t> sa maison</a:t>
                      </a:r>
                      <a:r>
                        <a:rPr lang="fr-FR" sz="1300" dirty="0" smtClean="0"/>
                        <a:t>.</a:t>
                      </a:r>
                      <a:r>
                        <a:rPr lang="fr-FR" sz="1300" baseline="0" dirty="0" smtClean="0"/>
                        <a:t> Afin de répondre à son besoin vous déterminez le nombre de marches, la distance entre les nez de marche et vous tracez les escaliers sur un plan.</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33514723"/>
              </p:ext>
            </p:extLst>
          </p:nvPr>
        </p:nvGraphicFramePr>
        <p:xfrm>
          <a:off x="183147" y="6351371"/>
          <a:ext cx="6842090" cy="1115425"/>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1115425">
                <a:tc>
                  <a:txBody>
                    <a:bodyPr/>
                    <a:lstStyle/>
                    <a:p>
                      <a:r>
                        <a:rPr lang="fr-FR" sz="1300" b="1" dirty="0" smtClean="0"/>
                        <a:t>Objectif</a:t>
                      </a:r>
                      <a:r>
                        <a:rPr lang="fr-FR" sz="1300" dirty="0" smtClean="0"/>
                        <a:t> : L’élève doit être capable de :</a:t>
                      </a:r>
                    </a:p>
                    <a:p>
                      <a:pPr marL="342900" indent="-342900">
                        <a:buFont typeface="Arial" panose="020B0604020202020204" pitchFamily="34" charset="0"/>
                        <a:buChar char="•"/>
                      </a:pPr>
                      <a:r>
                        <a:rPr lang="fr-FR" sz="1300" dirty="0" smtClean="0"/>
                        <a:t>Représenter et tracer les marches</a:t>
                      </a:r>
                    </a:p>
                    <a:p>
                      <a:pPr marL="342900" indent="-342900">
                        <a:buFont typeface="Arial" panose="020B0604020202020204" pitchFamily="34" charset="0"/>
                        <a:buChar char="•"/>
                      </a:pPr>
                      <a:r>
                        <a:rPr lang="fr-FR" sz="1300" dirty="0" smtClean="0"/>
                        <a:t>Déterminer</a:t>
                      </a:r>
                      <a:r>
                        <a:rPr lang="fr-FR" sz="1300" baseline="0" dirty="0" smtClean="0"/>
                        <a:t> les hauteurs de marches et distance entre les nez de marche (giron)</a:t>
                      </a:r>
                    </a:p>
                    <a:p>
                      <a:pPr marL="342900" indent="-342900">
                        <a:buFont typeface="Arial" panose="020B0604020202020204" pitchFamily="34" charset="0"/>
                        <a:buChar char="•"/>
                      </a:pPr>
                      <a:r>
                        <a:rPr lang="fr-FR" sz="1300" baseline="0" dirty="0" smtClean="0"/>
                        <a:t>Comprendre ce que représente le balancement d’un escalier quart tournant</a:t>
                      </a:r>
                    </a:p>
                    <a:p>
                      <a:pPr marL="342900" indent="-342900">
                        <a:buFont typeface="Arial" panose="020B0604020202020204" pitchFamily="34" charset="0"/>
                        <a:buChar char="•"/>
                      </a:pPr>
                      <a:r>
                        <a:rPr lang="fr-FR" sz="1300" dirty="0" smtClean="0"/>
                        <a:t>Réaliser des choix techniques et esthétiques (loi de blondel)</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3613215"/>
              </p:ext>
            </p:extLst>
          </p:nvPr>
        </p:nvGraphicFramePr>
        <p:xfrm>
          <a:off x="183147" y="7628087"/>
          <a:ext cx="6842090" cy="704088"/>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704088">
                <a:tc>
                  <a:txBody>
                    <a:bodyPr/>
                    <a:lstStyle/>
                    <a:p>
                      <a:r>
                        <a:rPr lang="fr-FR" sz="1300" b="1" dirty="0" smtClean="0"/>
                        <a:t>On demande de </a:t>
                      </a:r>
                      <a:r>
                        <a:rPr lang="fr-FR" sz="1300" dirty="0" smtClean="0"/>
                        <a:t>:</a:t>
                      </a:r>
                    </a:p>
                    <a:p>
                      <a:r>
                        <a:rPr lang="fr-FR" sz="1300" dirty="0" smtClean="0"/>
                        <a:t>      1.</a:t>
                      </a:r>
                      <a:r>
                        <a:rPr lang="fr-FR" sz="1300" baseline="0" dirty="0" smtClean="0"/>
                        <a:t> De calculer le nombre de marche et la distance entre les nez de marche</a:t>
                      </a:r>
                    </a:p>
                    <a:p>
                      <a:r>
                        <a:rPr lang="fr-FR" sz="1300" baseline="0" dirty="0" smtClean="0"/>
                        <a:t>      2. De tracer les escaliers</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44098022"/>
              </p:ext>
            </p:extLst>
          </p:nvPr>
        </p:nvGraphicFramePr>
        <p:xfrm>
          <a:off x="183147" y="8472904"/>
          <a:ext cx="6842090" cy="909756"/>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909756">
                <a:tc>
                  <a:txBody>
                    <a:bodyPr/>
                    <a:lstStyle/>
                    <a:p>
                      <a:r>
                        <a:rPr lang="fr-FR" sz="1300" b="1" dirty="0" smtClean="0"/>
                        <a:t>On donne  </a:t>
                      </a:r>
                      <a:r>
                        <a:rPr lang="fr-FR" sz="1300" dirty="0" smtClean="0"/>
                        <a:t>:</a:t>
                      </a:r>
                    </a:p>
                    <a:p>
                      <a:r>
                        <a:rPr lang="fr-FR" sz="1300" dirty="0" smtClean="0"/>
                        <a:t>       1.</a:t>
                      </a:r>
                      <a:r>
                        <a:rPr lang="fr-FR" sz="1300" baseline="0" dirty="0" smtClean="0"/>
                        <a:t> Le vocabulaire technique relatif aux escaliers</a:t>
                      </a:r>
                    </a:p>
                    <a:p>
                      <a:r>
                        <a:rPr lang="fr-FR" sz="1300" dirty="0" smtClean="0"/>
                        <a:t>       2. Les formules de calcul d’un escaliers droit et quart tournant</a:t>
                      </a:r>
                    </a:p>
                    <a:p>
                      <a:r>
                        <a:rPr lang="fr-FR" sz="1300" dirty="0" smtClean="0"/>
                        <a:t>       3. Les plans (vue</a:t>
                      </a:r>
                      <a:r>
                        <a:rPr lang="fr-FR" sz="1300" baseline="0" dirty="0" smtClean="0"/>
                        <a:t> de haut) à une échelle traçable sur feuille</a:t>
                      </a:r>
                    </a:p>
                  </a:txBody>
                  <a:tcPr marL="87081" marR="87081" marT="43541" marB="43541"/>
                </a:tc>
                <a:extLst>
                  <a:ext uri="{0D108BD9-81ED-4DB2-BD59-A6C34878D82A}">
                    <a16:rowId xmlns:a16="http://schemas.microsoft.com/office/drawing/2014/main" val="1874593451"/>
                  </a:ext>
                </a:extLst>
              </a:tr>
            </a:tbl>
          </a:graphicData>
        </a:graphic>
      </p:graphicFrame>
      <p:pic>
        <p:nvPicPr>
          <p:cNvPr id="1030" name="Picture 6" descr="faire une image pour la programmation en langage python lié à la menuiserie avec un menuisier sur un établi avec un rabot et le logo du langage python dans un style ancien comme dans les images des années 1970"/>
          <p:cNvPicPr>
            <a:picLocks noChangeAspect="1" noChangeArrowheads="1"/>
          </p:cNvPicPr>
          <p:nvPr/>
        </p:nvPicPr>
        <p:blipFill>
          <a:blip r:embed="rId2" cstate="print">
            <a:grayscl/>
            <a:extLst>
              <a:ext uri="{BEBA8EAE-BF5A-486C-A8C5-ECC9F3942E4B}">
                <a14:imgProps xmlns:a14="http://schemas.microsoft.com/office/drawing/2010/main">
                  <a14:imgLayer r:embed="rId3">
                    <a14:imgEffect>
                      <a14:artisticTexturizer/>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917348" y="543250"/>
            <a:ext cx="2748126" cy="27481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779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598" y="889023"/>
            <a:ext cx="6795587" cy="3816429"/>
          </a:xfrm>
          <a:prstGeom prst="rect">
            <a:avLst/>
          </a:prstGeom>
          <a:noFill/>
        </p:spPr>
        <p:txBody>
          <a:bodyPr wrap="square" numCol="1" rtlCol="0">
            <a:spAutoFit/>
          </a:bodyPr>
          <a:lstStyle/>
          <a:p>
            <a:r>
              <a:rPr lang="fr-FR" sz="1400" b="1" dirty="0" smtClean="0"/>
              <a:t>Les variables</a:t>
            </a:r>
            <a:endParaRPr lang="fr-FR" sz="1400" b="1" dirty="0"/>
          </a:p>
          <a:p>
            <a:endParaRPr lang="fr-FR" sz="1200" dirty="0" smtClean="0"/>
          </a:p>
          <a:p>
            <a:r>
              <a:rPr lang="fr-FR" sz="1200" dirty="0" smtClean="0"/>
              <a:t>Les </a:t>
            </a:r>
            <a:r>
              <a:rPr lang="fr-FR" sz="1200" dirty="0"/>
              <a:t>variables en Python sont des étiquettes que vous pouvez utiliser pour stocker des informations. Voyons chaque type de variable que vous avez mentionné </a:t>
            </a:r>
            <a:r>
              <a:rPr lang="fr-FR" sz="1200" dirty="0" smtClean="0"/>
              <a:t>:</a:t>
            </a:r>
          </a:p>
          <a:p>
            <a:endParaRPr lang="fr-FR" sz="1200" dirty="0"/>
          </a:p>
          <a:p>
            <a:r>
              <a:rPr lang="fr-FR" sz="1200" b="1" dirty="0"/>
              <a:t>a = "Bonjour" : </a:t>
            </a:r>
            <a:r>
              <a:rPr lang="fr-FR" sz="1200" b="1" dirty="0" err="1"/>
              <a:t>str</a:t>
            </a:r>
            <a:endParaRPr lang="fr-FR" sz="1200" dirty="0"/>
          </a:p>
          <a:p>
            <a:pPr lvl="1"/>
            <a:r>
              <a:rPr lang="fr-FR" sz="1200" dirty="0"/>
              <a:t>Cette ligne crée une variable nommée "a" et lui attribue la valeur "Bonjour". Le mot "Bonjour" est une chaîne de caractères, indiquée par les guillemets. C'est comme une série de lettres ou de mots.</a:t>
            </a:r>
          </a:p>
          <a:p>
            <a:r>
              <a:rPr lang="fr-FR" sz="1200" b="1" dirty="0"/>
              <a:t>b = 5 : </a:t>
            </a:r>
            <a:r>
              <a:rPr lang="fr-FR" sz="1200" b="1" dirty="0" err="1"/>
              <a:t>int</a:t>
            </a:r>
            <a:endParaRPr lang="fr-FR" sz="1200" dirty="0"/>
          </a:p>
          <a:p>
            <a:pPr lvl="1"/>
            <a:r>
              <a:rPr lang="fr-FR" sz="1200" dirty="0"/>
              <a:t>Ici, nous créons une variable appelée "b" et lui donnons la valeur 5. Ce 5 est un nombre entier, donc nous utilisons le type de variable "</a:t>
            </a:r>
            <a:r>
              <a:rPr lang="fr-FR" sz="1200" dirty="0" err="1"/>
              <a:t>int</a:t>
            </a:r>
            <a:r>
              <a:rPr lang="fr-FR" sz="1200" dirty="0"/>
              <a:t>" pour le représenter.</a:t>
            </a:r>
          </a:p>
          <a:p>
            <a:r>
              <a:rPr lang="fr-FR" sz="1200" b="1" dirty="0"/>
              <a:t>c = 1.5 : </a:t>
            </a:r>
            <a:r>
              <a:rPr lang="fr-FR" sz="1200" b="1" dirty="0" err="1"/>
              <a:t>float</a:t>
            </a:r>
            <a:endParaRPr lang="fr-FR" sz="1200" dirty="0"/>
          </a:p>
          <a:p>
            <a:pPr lvl="1"/>
            <a:r>
              <a:rPr lang="fr-FR" sz="1200" dirty="0"/>
              <a:t>La ligne définit une variable "c" et lui donne la valeur 1.5. Ce n'est pas un nombre entier, car il y a une virgule, donc nous utilisons le type de variable "</a:t>
            </a:r>
            <a:r>
              <a:rPr lang="fr-FR" sz="1200" dirty="0" err="1"/>
              <a:t>float</a:t>
            </a:r>
            <a:r>
              <a:rPr lang="fr-FR" sz="1200" dirty="0"/>
              <a:t>" pour le représenter. Les nombres à virgule sont souvent utilisés pour des calculs précis impliquant des décimales.</a:t>
            </a:r>
          </a:p>
          <a:p>
            <a:r>
              <a:rPr lang="fr-FR" sz="1200" b="1" dirty="0"/>
              <a:t>d = </a:t>
            </a:r>
            <a:r>
              <a:rPr lang="fr-FR" sz="1200" b="1" dirty="0" err="1"/>
              <a:t>True</a:t>
            </a:r>
            <a:r>
              <a:rPr lang="fr-FR" sz="1200" b="1" dirty="0"/>
              <a:t> : </a:t>
            </a:r>
            <a:r>
              <a:rPr lang="fr-FR" sz="1200" b="1" dirty="0" err="1"/>
              <a:t>bool</a:t>
            </a:r>
            <a:endParaRPr lang="fr-FR" sz="1200" dirty="0"/>
          </a:p>
          <a:p>
            <a:pPr lvl="1"/>
            <a:r>
              <a:rPr lang="fr-FR" sz="1200" dirty="0"/>
              <a:t>Ici, nous créons une variable "d" et lui donnons la valeur "</a:t>
            </a:r>
            <a:r>
              <a:rPr lang="fr-FR" sz="1200" dirty="0" err="1"/>
              <a:t>True</a:t>
            </a:r>
            <a:r>
              <a:rPr lang="fr-FR" sz="1200" dirty="0"/>
              <a:t>". Ce type de variable s'appelle un booléen, qui peut avoir seulement deux valeurs : </a:t>
            </a:r>
            <a:r>
              <a:rPr lang="fr-FR" sz="1200" dirty="0" err="1"/>
              <a:t>True</a:t>
            </a:r>
            <a:r>
              <a:rPr lang="fr-FR" sz="1200" dirty="0"/>
              <a:t> (Vrai) ou False (Faux). C'est utile pour les décisions dans les programmes, comme "Est-ce que quelque chose est vrai ou faux ?".</a:t>
            </a:r>
          </a:p>
          <a:p>
            <a:endParaRPr lang="fr-FR" sz="1200" dirty="0"/>
          </a:p>
        </p:txBody>
      </p:sp>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smtClean="0"/>
              <a:t>Les bases de la programmation 1/2</a:t>
            </a:r>
            <a:endParaRPr lang="fr-FR" sz="2286" dirty="0"/>
          </a:p>
        </p:txBody>
      </p:sp>
      <p:pic>
        <p:nvPicPr>
          <p:cNvPr id="7" name="Picture 6"/>
          <p:cNvPicPr>
            <a:picLocks noChangeAspect="1"/>
          </p:cNvPicPr>
          <p:nvPr/>
        </p:nvPicPr>
        <p:blipFill>
          <a:blip r:embed="rId2"/>
          <a:stretch>
            <a:fillRect/>
          </a:stretch>
        </p:blipFill>
        <p:spPr>
          <a:xfrm>
            <a:off x="1035323" y="4705452"/>
            <a:ext cx="4671465" cy="1600339"/>
          </a:xfrm>
          <a:prstGeom prst="rect">
            <a:avLst/>
          </a:prstGeom>
        </p:spPr>
      </p:pic>
    </p:spTree>
    <p:extLst>
      <p:ext uri="{BB962C8B-B14F-4D97-AF65-F5344CB8AC3E}">
        <p14:creationId xmlns:p14="http://schemas.microsoft.com/office/powerpoint/2010/main" val="4018514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2512331" y="3943334"/>
            <a:ext cx="8535600"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TextBox 6"/>
          <p:cNvSpPr txBox="1"/>
          <p:nvPr/>
        </p:nvSpPr>
        <p:spPr>
          <a:xfrm>
            <a:off x="3454696" y="947862"/>
            <a:ext cx="3533354" cy="5025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Nom : 	……………………………………</a:t>
            </a:r>
          </a:p>
          <a:p>
            <a:r>
              <a:rPr lang="fr-FR" sz="1333" dirty="0"/>
              <a:t>Prénom : 	……………………………………</a:t>
            </a:r>
          </a:p>
        </p:txBody>
      </p:sp>
      <p:sp>
        <p:nvSpPr>
          <p:cNvPr id="8" name="Rectangle 7"/>
          <p:cNvSpPr/>
          <p:nvPr/>
        </p:nvSpPr>
        <p:spPr>
          <a:xfrm>
            <a:off x="332686" y="6795771"/>
            <a:ext cx="6582512"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3" name="Rectangle 2"/>
          <p:cNvSpPr/>
          <p:nvPr/>
        </p:nvSpPr>
        <p:spPr>
          <a:xfrm>
            <a:off x="3454696" y="1710763"/>
            <a:ext cx="3533354" cy="2027030"/>
          </a:xfrm>
          <a:prstGeom prst="rect">
            <a:avLst/>
          </a:prstGeom>
        </p:spPr>
        <p:txBody>
          <a:bodyPr wrap="square">
            <a:spAutoFit/>
          </a:bodyPr>
          <a:lstStyle/>
          <a:p>
            <a:r>
              <a:rPr lang="fr-FR" sz="1143" b="1" dirty="0"/>
              <a:t>Traçage :</a:t>
            </a:r>
          </a:p>
          <a:p>
            <a:endParaRPr lang="fr-FR" sz="1143" b="1" dirty="0"/>
          </a:p>
          <a:p>
            <a:r>
              <a:rPr lang="fr-FR" sz="1143" dirty="0"/>
              <a:t>Par rapport à vos calculs, tracer sur le plan de l’escalier à échelle réduite </a:t>
            </a:r>
            <a:r>
              <a:rPr lang="fr-FR" sz="1143" dirty="0" smtClean="0"/>
              <a:t>(1:10)</a:t>
            </a:r>
          </a:p>
          <a:p>
            <a:endParaRPr lang="fr-FR" sz="1143" dirty="0"/>
          </a:p>
          <a:p>
            <a:pPr marL="163272" indent="-163272">
              <a:buFontTx/>
              <a:buChar char="-"/>
            </a:pPr>
            <a:r>
              <a:rPr lang="fr-FR" sz="1143" dirty="0"/>
              <a:t>La marche palière				</a:t>
            </a:r>
            <a:r>
              <a:rPr lang="fr-FR" sz="1143" dirty="0" smtClean="0"/>
              <a:t>…/</a:t>
            </a:r>
            <a:r>
              <a:rPr lang="fr-FR" sz="1143" dirty="0"/>
              <a:t>1</a:t>
            </a:r>
          </a:p>
          <a:p>
            <a:pPr marL="163272" indent="-163272">
              <a:buFontTx/>
              <a:buChar char="-"/>
            </a:pPr>
            <a:r>
              <a:rPr lang="fr-FR" sz="1143" dirty="0"/>
              <a:t>La distance en bout du limon		…/1</a:t>
            </a:r>
          </a:p>
          <a:p>
            <a:pPr marL="163272" indent="-163272">
              <a:buFontTx/>
              <a:buChar char="-"/>
            </a:pPr>
            <a:r>
              <a:rPr lang="fr-FR" sz="1143" dirty="0"/>
              <a:t>La ligne de foulée				…/2</a:t>
            </a:r>
          </a:p>
          <a:p>
            <a:pPr marL="163272" indent="-163272">
              <a:buFontTx/>
              <a:buChar char="-"/>
            </a:pPr>
            <a:r>
              <a:rPr lang="fr-FR" sz="1143" dirty="0"/>
              <a:t>Les distances de nez de marches		…/2</a:t>
            </a:r>
          </a:p>
          <a:p>
            <a:endParaRPr lang="fr-FR" sz="1143" dirty="0"/>
          </a:p>
          <a:p>
            <a:r>
              <a:rPr lang="fr-FR" sz="1143" b="1" dirty="0"/>
              <a:t>Résultat attendu </a:t>
            </a:r>
            <a:r>
              <a:rPr lang="fr-FR" sz="1143" dirty="0"/>
              <a:t>: </a:t>
            </a:r>
          </a:p>
        </p:txBody>
      </p:sp>
      <p:pic>
        <p:nvPicPr>
          <p:cNvPr id="6" name="Picture 5"/>
          <p:cNvPicPr>
            <a:picLocks noChangeAspect="1"/>
          </p:cNvPicPr>
          <p:nvPr/>
        </p:nvPicPr>
        <p:blipFill>
          <a:blip r:embed="rId2"/>
          <a:stretch>
            <a:fillRect/>
          </a:stretch>
        </p:blipFill>
        <p:spPr>
          <a:xfrm>
            <a:off x="4083759" y="3733189"/>
            <a:ext cx="2042314" cy="2690256"/>
          </a:xfrm>
          <a:prstGeom prst="rect">
            <a:avLst/>
          </a:prstGeom>
        </p:spPr>
      </p:pic>
      <p:sp>
        <p:nvSpPr>
          <p:cNvPr id="9" name="TextBox 8"/>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3/3</a:t>
            </a:r>
          </a:p>
        </p:txBody>
      </p:sp>
      <p:cxnSp>
        <p:nvCxnSpPr>
          <p:cNvPr id="10" name="Straight Arrow Connector 9"/>
          <p:cNvCxnSpPr/>
          <p:nvPr/>
        </p:nvCxnSpPr>
        <p:spPr>
          <a:xfrm>
            <a:off x="792266" y="1087765"/>
            <a:ext cx="28346" cy="5718557"/>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p:cNvCxnSpPr/>
          <p:nvPr/>
        </p:nvCxnSpPr>
        <p:spPr>
          <a:xfrm flipH="1" flipV="1">
            <a:off x="3184894" y="9251198"/>
            <a:ext cx="3730304" cy="1555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543533" y="3588002"/>
            <a:ext cx="497465" cy="193848"/>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smtClean="0">
                <a:solidFill>
                  <a:schemeClr val="bg1">
                    <a:lumMod val="50000"/>
                  </a:schemeClr>
                </a:solidFill>
              </a:rPr>
              <a:t>1580</a:t>
            </a:r>
            <a:endParaRPr lang="fr-FR" sz="1143" dirty="0">
              <a:solidFill>
                <a:schemeClr val="bg1">
                  <a:lumMod val="50000"/>
                </a:schemeClr>
              </a:solidFill>
            </a:endParaRPr>
          </a:p>
        </p:txBody>
      </p:sp>
      <p:sp>
        <p:nvSpPr>
          <p:cNvPr id="14" name="Rectangle 13"/>
          <p:cNvSpPr/>
          <p:nvPr/>
        </p:nvSpPr>
        <p:spPr>
          <a:xfrm>
            <a:off x="4724495" y="9137060"/>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smtClean="0">
                <a:solidFill>
                  <a:schemeClr val="bg1">
                    <a:lumMod val="50000"/>
                  </a:schemeClr>
                </a:solidFill>
              </a:rPr>
              <a:t>1040</a:t>
            </a:r>
            <a:endParaRPr lang="fr-FR" sz="1143" dirty="0">
              <a:solidFill>
                <a:schemeClr val="bg1">
                  <a:lumMod val="50000"/>
                </a:schemeClr>
              </a:solidFill>
            </a:endParaRPr>
          </a:p>
        </p:txBody>
      </p:sp>
      <p:cxnSp>
        <p:nvCxnSpPr>
          <p:cNvPr id="16" name="Straight Arrow Connector 15"/>
          <p:cNvCxnSpPr/>
          <p:nvPr/>
        </p:nvCxnSpPr>
        <p:spPr>
          <a:xfrm flipH="1">
            <a:off x="2253345" y="6795771"/>
            <a:ext cx="919224" cy="109229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rot="18636629">
            <a:off x="2440527" y="7254348"/>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400</a:t>
            </a:r>
          </a:p>
        </p:txBody>
      </p:sp>
      <p:sp>
        <p:nvSpPr>
          <p:cNvPr id="24" name="Arc 23"/>
          <p:cNvSpPr/>
          <p:nvPr/>
        </p:nvSpPr>
        <p:spPr>
          <a:xfrm rot="10800000">
            <a:off x="1752138" y="5387234"/>
            <a:ext cx="2858847" cy="2859278"/>
          </a:xfrm>
          <a:prstGeom prst="arc">
            <a:avLst>
              <a:gd name="adj1" fmla="val 16205471"/>
              <a:gd name="adj2" fmla="val 21523815"/>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spTree>
    <p:extLst>
      <p:ext uri="{BB962C8B-B14F-4D97-AF65-F5344CB8AC3E}">
        <p14:creationId xmlns:p14="http://schemas.microsoft.com/office/powerpoint/2010/main" val="2135524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3645</TotalTime>
  <Words>705</Words>
  <Application>Microsoft Office PowerPoint</Application>
  <PresentationFormat>Custom</PresentationFormat>
  <Paragraphs>101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328</cp:revision>
  <cp:lastPrinted>2024-02-24T10:04:44Z</cp:lastPrinted>
  <dcterms:created xsi:type="dcterms:W3CDTF">2024-02-18T10:34:22Z</dcterms:created>
  <dcterms:modified xsi:type="dcterms:W3CDTF">2024-04-24T21:07:45Z</dcterms:modified>
</cp:coreProperties>
</file>