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69" r:id="rId2"/>
    <p:sldId id="303" r:id="rId3"/>
    <p:sldId id="286" r:id="rId4"/>
    <p:sldId id="335" r:id="rId5"/>
    <p:sldId id="367" r:id="rId6"/>
    <p:sldId id="337" r:id="rId7"/>
    <p:sldId id="338" r:id="rId8"/>
    <p:sldId id="339" r:id="rId9"/>
    <p:sldId id="340" r:id="rId10"/>
    <p:sldId id="341" r:id="rId11"/>
    <p:sldId id="342" r:id="rId12"/>
    <p:sldId id="365" r:id="rId13"/>
    <p:sldId id="343" r:id="rId14"/>
    <p:sldId id="344" r:id="rId15"/>
    <p:sldId id="345" r:id="rId16"/>
    <p:sldId id="346" r:id="rId17"/>
    <p:sldId id="366" r:id="rId18"/>
    <p:sldId id="347" r:id="rId19"/>
    <p:sldId id="348" r:id="rId20"/>
    <p:sldId id="350" r:id="rId21"/>
    <p:sldId id="349" r:id="rId22"/>
    <p:sldId id="351" r:id="rId23"/>
    <p:sldId id="352" r:id="rId24"/>
    <p:sldId id="353" r:id="rId25"/>
    <p:sldId id="356" r:id="rId26"/>
    <p:sldId id="357" r:id="rId27"/>
    <p:sldId id="358" r:id="rId28"/>
    <p:sldId id="359" r:id="rId29"/>
    <p:sldId id="355" r:id="rId30"/>
    <p:sldId id="360" r:id="rId31"/>
    <p:sldId id="361" r:id="rId32"/>
    <p:sldId id="362" r:id="rId33"/>
    <p:sldId id="363" r:id="rId34"/>
    <p:sldId id="364"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65AF80"/>
    <a:srgbClr val="5FC45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81" autoAdjust="0"/>
    <p:restoredTop sz="94718"/>
  </p:normalViewPr>
  <p:slideViewPr>
    <p:cSldViewPr snapToGrid="0" snapToObjects="1">
      <p:cViewPr varScale="1">
        <p:scale>
          <a:sx n="112" d="100"/>
          <a:sy n="112" d="100"/>
        </p:scale>
        <p:origin x="640"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6088C7-9D3A-DD4B-A5D0-49D04F4CF667}" type="datetimeFigureOut">
              <a:rPr lang="en-US" smtClean="0"/>
              <a:t>7/14/24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A9EC81-9D6F-D948-BCAC-29EBA82A7F7A}" type="slidenum">
              <a:rPr lang="en-US" smtClean="0"/>
              <a:t>‹#›</a:t>
            </a:fld>
            <a:endParaRPr lang="en-US"/>
          </a:p>
        </p:txBody>
      </p:sp>
    </p:spTree>
    <p:extLst>
      <p:ext uri="{BB962C8B-B14F-4D97-AF65-F5344CB8AC3E}">
        <p14:creationId xmlns:p14="http://schemas.microsoft.com/office/powerpoint/2010/main" val="409700023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A8DBFC-28C3-3544-8829-C73C0D966881}" type="slidenum">
              <a:rPr lang="en-US" smtClean="0"/>
              <a:t>2</a:t>
            </a:fld>
            <a:endParaRPr lang="en-US"/>
          </a:p>
        </p:txBody>
      </p:sp>
    </p:spTree>
    <p:extLst>
      <p:ext uri="{BB962C8B-B14F-4D97-AF65-F5344CB8AC3E}">
        <p14:creationId xmlns:p14="http://schemas.microsoft.com/office/powerpoint/2010/main" val="4163453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81BBB8BC-952E-7A4A-9BF6-BC91E7A17B82}" type="datetimeFigureOut">
              <a:rPr lang="en-US" smtClean="0"/>
              <a:t>7/14/24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661AB-5A7B-5E44-9303-F01A3109788F}" type="slidenum">
              <a:rPr lang="en-US" smtClean="0"/>
              <a:t>‹#›</a:t>
            </a:fld>
            <a:endParaRPr lang="en-US"/>
          </a:p>
        </p:txBody>
      </p:sp>
    </p:spTree>
    <p:extLst>
      <p:ext uri="{BB962C8B-B14F-4D97-AF65-F5344CB8AC3E}">
        <p14:creationId xmlns:p14="http://schemas.microsoft.com/office/powerpoint/2010/main" val="574264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1BBB8BC-952E-7A4A-9BF6-BC91E7A17B82}" type="datetimeFigureOut">
              <a:rPr lang="en-US" smtClean="0"/>
              <a:t>7/14/24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661AB-5A7B-5E44-9303-F01A3109788F}" type="slidenum">
              <a:rPr lang="en-US" smtClean="0"/>
              <a:t>‹#›</a:t>
            </a:fld>
            <a:endParaRPr lang="en-US"/>
          </a:p>
        </p:txBody>
      </p:sp>
    </p:spTree>
    <p:extLst>
      <p:ext uri="{BB962C8B-B14F-4D97-AF65-F5344CB8AC3E}">
        <p14:creationId xmlns:p14="http://schemas.microsoft.com/office/powerpoint/2010/main" val="1621684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1BBB8BC-952E-7A4A-9BF6-BC91E7A17B82}" type="datetimeFigureOut">
              <a:rPr lang="en-US" smtClean="0"/>
              <a:t>7/14/24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661AB-5A7B-5E44-9303-F01A3109788F}" type="slidenum">
              <a:rPr lang="en-US" smtClean="0"/>
              <a:t>‹#›</a:t>
            </a:fld>
            <a:endParaRPr lang="en-US"/>
          </a:p>
        </p:txBody>
      </p:sp>
    </p:spTree>
    <p:extLst>
      <p:ext uri="{BB962C8B-B14F-4D97-AF65-F5344CB8AC3E}">
        <p14:creationId xmlns:p14="http://schemas.microsoft.com/office/powerpoint/2010/main" val="364811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1BBB8BC-952E-7A4A-9BF6-BC91E7A17B82}" type="datetimeFigureOut">
              <a:rPr lang="en-US" smtClean="0"/>
              <a:t>7/14/24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661AB-5A7B-5E44-9303-F01A3109788F}" type="slidenum">
              <a:rPr lang="en-US" smtClean="0"/>
              <a:t>‹#›</a:t>
            </a:fld>
            <a:endParaRPr lang="en-US"/>
          </a:p>
        </p:txBody>
      </p:sp>
    </p:spTree>
    <p:extLst>
      <p:ext uri="{BB962C8B-B14F-4D97-AF65-F5344CB8AC3E}">
        <p14:creationId xmlns:p14="http://schemas.microsoft.com/office/powerpoint/2010/main" val="1127414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1BBB8BC-952E-7A4A-9BF6-BC91E7A17B82}" type="datetimeFigureOut">
              <a:rPr lang="en-US" smtClean="0"/>
              <a:t>7/14/24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661AB-5A7B-5E44-9303-F01A3109788F}" type="slidenum">
              <a:rPr lang="en-US" smtClean="0"/>
              <a:t>‹#›</a:t>
            </a:fld>
            <a:endParaRPr lang="en-US"/>
          </a:p>
        </p:txBody>
      </p:sp>
    </p:spTree>
    <p:extLst>
      <p:ext uri="{BB962C8B-B14F-4D97-AF65-F5344CB8AC3E}">
        <p14:creationId xmlns:p14="http://schemas.microsoft.com/office/powerpoint/2010/main" val="1819719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81BBB8BC-952E-7A4A-9BF6-BC91E7A17B82}" type="datetimeFigureOut">
              <a:rPr lang="en-US" smtClean="0"/>
              <a:t>7/14/24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6661AB-5A7B-5E44-9303-F01A3109788F}" type="slidenum">
              <a:rPr lang="en-US" smtClean="0"/>
              <a:t>‹#›</a:t>
            </a:fld>
            <a:endParaRPr lang="en-US"/>
          </a:p>
        </p:txBody>
      </p:sp>
    </p:spTree>
    <p:extLst>
      <p:ext uri="{BB962C8B-B14F-4D97-AF65-F5344CB8AC3E}">
        <p14:creationId xmlns:p14="http://schemas.microsoft.com/office/powerpoint/2010/main" val="40731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81BBB8BC-952E-7A4A-9BF6-BC91E7A17B82}" type="datetimeFigureOut">
              <a:rPr lang="en-US" smtClean="0"/>
              <a:t>7/14/24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6661AB-5A7B-5E44-9303-F01A3109788F}" type="slidenum">
              <a:rPr lang="en-US" smtClean="0"/>
              <a:t>‹#›</a:t>
            </a:fld>
            <a:endParaRPr lang="en-US"/>
          </a:p>
        </p:txBody>
      </p:sp>
    </p:spTree>
    <p:extLst>
      <p:ext uri="{BB962C8B-B14F-4D97-AF65-F5344CB8AC3E}">
        <p14:creationId xmlns:p14="http://schemas.microsoft.com/office/powerpoint/2010/main" val="784336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81BBB8BC-952E-7A4A-9BF6-BC91E7A17B82}" type="datetimeFigureOut">
              <a:rPr lang="en-US" smtClean="0"/>
              <a:t>7/14/24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6661AB-5A7B-5E44-9303-F01A3109788F}" type="slidenum">
              <a:rPr lang="en-US" smtClean="0"/>
              <a:t>‹#›</a:t>
            </a:fld>
            <a:endParaRPr lang="en-US"/>
          </a:p>
        </p:txBody>
      </p:sp>
    </p:spTree>
    <p:extLst>
      <p:ext uri="{BB962C8B-B14F-4D97-AF65-F5344CB8AC3E}">
        <p14:creationId xmlns:p14="http://schemas.microsoft.com/office/powerpoint/2010/main" val="2333722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BBB8BC-952E-7A4A-9BF6-BC91E7A17B82}" type="datetimeFigureOut">
              <a:rPr lang="en-US" smtClean="0"/>
              <a:t>7/14/24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6661AB-5A7B-5E44-9303-F01A3109788F}" type="slidenum">
              <a:rPr lang="en-US" smtClean="0"/>
              <a:t>‹#›</a:t>
            </a:fld>
            <a:endParaRPr lang="en-US"/>
          </a:p>
        </p:txBody>
      </p:sp>
    </p:spTree>
    <p:extLst>
      <p:ext uri="{BB962C8B-B14F-4D97-AF65-F5344CB8AC3E}">
        <p14:creationId xmlns:p14="http://schemas.microsoft.com/office/powerpoint/2010/main" val="3525960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1BBB8BC-952E-7A4A-9BF6-BC91E7A17B82}" type="datetimeFigureOut">
              <a:rPr lang="en-US" smtClean="0"/>
              <a:t>7/14/24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6661AB-5A7B-5E44-9303-F01A3109788F}" type="slidenum">
              <a:rPr lang="en-US" smtClean="0"/>
              <a:t>‹#›</a:t>
            </a:fld>
            <a:endParaRPr lang="en-US"/>
          </a:p>
        </p:txBody>
      </p:sp>
    </p:spTree>
    <p:extLst>
      <p:ext uri="{BB962C8B-B14F-4D97-AF65-F5344CB8AC3E}">
        <p14:creationId xmlns:p14="http://schemas.microsoft.com/office/powerpoint/2010/main" val="1440296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1BBB8BC-952E-7A4A-9BF6-BC91E7A17B82}" type="datetimeFigureOut">
              <a:rPr lang="en-US" smtClean="0"/>
              <a:t>7/14/24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6661AB-5A7B-5E44-9303-F01A3109788F}" type="slidenum">
              <a:rPr lang="en-US" smtClean="0"/>
              <a:t>‹#›</a:t>
            </a:fld>
            <a:endParaRPr lang="en-US"/>
          </a:p>
        </p:txBody>
      </p:sp>
    </p:spTree>
    <p:extLst>
      <p:ext uri="{BB962C8B-B14F-4D97-AF65-F5344CB8AC3E}">
        <p14:creationId xmlns:p14="http://schemas.microsoft.com/office/powerpoint/2010/main" val="3858602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BBB8BC-952E-7A4A-9BF6-BC91E7A17B82}" type="datetimeFigureOut">
              <a:rPr lang="en-US" smtClean="0"/>
              <a:t>7/14/24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6661AB-5A7B-5E44-9303-F01A3109788F}" type="slidenum">
              <a:rPr lang="en-US" smtClean="0"/>
              <a:t>‹#›</a:t>
            </a:fld>
            <a:endParaRPr lang="en-US"/>
          </a:p>
        </p:txBody>
      </p:sp>
    </p:spTree>
    <p:extLst>
      <p:ext uri="{BB962C8B-B14F-4D97-AF65-F5344CB8AC3E}">
        <p14:creationId xmlns:p14="http://schemas.microsoft.com/office/powerpoint/2010/main" val="179234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kdudzikowska/CSC_Birmingham2024_ModellingRating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le 1"/>
          <p:cNvSpPr>
            <a:spLocks noGrp="1"/>
          </p:cNvSpPr>
          <p:nvPr>
            <p:ph type="ctrTitle"/>
          </p:nvPr>
        </p:nvSpPr>
        <p:spPr>
          <a:xfrm>
            <a:off x="0" y="1764825"/>
            <a:ext cx="6959600" cy="706437"/>
          </a:xfrm>
        </p:spPr>
        <p:txBody>
          <a:bodyPr anchor="t" anchorCtr="1">
            <a:noAutofit/>
          </a:bodyPr>
          <a:lstStyle/>
          <a:p>
            <a:pPr algn="ctr"/>
            <a:r>
              <a:rPr lang="en-GB" sz="2000" b="1" i="1" dirty="0">
                <a:solidFill>
                  <a:srgbClr val="604163"/>
                </a:solidFill>
                <a:latin typeface="Avenir Book" panose="02000503020000020003" pitchFamily="2" charset="0"/>
                <a:ea typeface="ＭＳ Ｐゴシック" charset="0"/>
              </a:rPr>
              <a:t>Group Project:</a:t>
            </a:r>
            <a:br>
              <a:rPr lang="en-GB" sz="2000" b="1" i="1" dirty="0">
                <a:solidFill>
                  <a:srgbClr val="604163"/>
                </a:solidFill>
                <a:latin typeface="Avenir Book" panose="02000503020000020003" pitchFamily="2" charset="0"/>
                <a:ea typeface="ＭＳ Ｐゴシック" charset="0"/>
              </a:rPr>
            </a:br>
            <a:r>
              <a:rPr lang="en-GB" sz="2000" b="1" i="1" dirty="0">
                <a:solidFill>
                  <a:srgbClr val="604163"/>
                </a:solidFill>
                <a:latin typeface="Avenir Book" panose="02000503020000020003" pitchFamily="2" charset="0"/>
                <a:ea typeface="ＭＳ Ｐゴシック" charset="0"/>
              </a:rPr>
              <a:t>Computational modelling of momentary subjective experience ratings during</a:t>
            </a:r>
            <a:br>
              <a:rPr lang="en-GB" sz="2000" b="1" i="1" dirty="0">
                <a:solidFill>
                  <a:srgbClr val="604163"/>
                </a:solidFill>
                <a:latin typeface="Avenir Book" panose="02000503020000020003" pitchFamily="2" charset="0"/>
                <a:ea typeface="ＭＳ Ｐゴシック" charset="0"/>
              </a:rPr>
            </a:br>
            <a:r>
              <a:rPr lang="en-GB" sz="2000" b="1" i="1" dirty="0">
                <a:solidFill>
                  <a:srgbClr val="604163"/>
                </a:solidFill>
                <a:latin typeface="Avenir Book" panose="02000503020000020003" pitchFamily="2" charset="0"/>
                <a:ea typeface="ＭＳ Ｐゴシック" charset="0"/>
              </a:rPr>
              <a:t>experimental tasks</a:t>
            </a:r>
            <a:br>
              <a:rPr lang="en-GB" sz="2000" b="1" i="1" dirty="0">
                <a:solidFill>
                  <a:srgbClr val="604163"/>
                </a:solidFill>
                <a:latin typeface="Avenir Book" panose="02000503020000020003" pitchFamily="2" charset="0"/>
                <a:ea typeface="ＭＳ Ｐゴシック" charset="0"/>
              </a:rPr>
            </a:br>
            <a:br>
              <a:rPr lang="en-GB" sz="2000" b="1" i="1" dirty="0">
                <a:solidFill>
                  <a:srgbClr val="604163"/>
                </a:solidFill>
                <a:latin typeface="Avenir Book" panose="02000503020000020003" pitchFamily="2" charset="0"/>
                <a:ea typeface="ＭＳ Ｐゴシック" charset="0"/>
              </a:rPr>
            </a:br>
            <a:r>
              <a:rPr lang="en-GB" sz="2000" b="1" i="1" dirty="0">
                <a:solidFill>
                  <a:srgbClr val="604163"/>
                </a:solidFill>
                <a:latin typeface="Avenir Book" panose="02000503020000020003" pitchFamily="2" charset="0"/>
                <a:ea typeface="ＭＳ Ｐゴシック" charset="0"/>
              </a:rPr>
              <a:t>by Katia </a:t>
            </a:r>
            <a:r>
              <a:rPr lang="en-GB" sz="2000" b="1" i="1" dirty="0" err="1">
                <a:solidFill>
                  <a:srgbClr val="604163"/>
                </a:solidFill>
                <a:latin typeface="Avenir Book" panose="02000503020000020003" pitchFamily="2" charset="0"/>
                <a:ea typeface="ＭＳ Ｐゴシック" charset="0"/>
              </a:rPr>
              <a:t>Dudzikowska</a:t>
            </a:r>
            <a:r>
              <a:rPr lang="en-GB" sz="2000" b="1" i="1" dirty="0">
                <a:solidFill>
                  <a:srgbClr val="604163"/>
                </a:solidFill>
                <a:latin typeface="Avenir Book" panose="02000503020000020003" pitchFamily="2" charset="0"/>
                <a:ea typeface="ＭＳ Ｐゴシック" charset="0"/>
              </a:rPr>
              <a:t>; Matt Apps</a:t>
            </a:r>
            <a:endParaRPr lang="en-US" sz="2000" dirty="0">
              <a:solidFill>
                <a:schemeClr val="accent6">
                  <a:lumMod val="75000"/>
                </a:schemeClr>
              </a:solidFill>
              <a:latin typeface="Avenir Book" panose="02000503020000020003" pitchFamily="2" charset="0"/>
              <a:ea typeface="ＭＳ Ｐゴシック" charset="0"/>
            </a:endParaRPr>
          </a:p>
        </p:txBody>
      </p:sp>
      <p:sp>
        <p:nvSpPr>
          <p:cNvPr id="4099" name="Subtitle 2"/>
          <p:cNvSpPr>
            <a:spLocks noGrp="1"/>
          </p:cNvSpPr>
          <p:nvPr>
            <p:ph type="subTitle" idx="1"/>
          </p:nvPr>
        </p:nvSpPr>
        <p:spPr>
          <a:xfrm>
            <a:off x="-80963" y="3527484"/>
            <a:ext cx="6964363" cy="1233488"/>
          </a:xfrm>
        </p:spPr>
        <p:txBody>
          <a:bodyPr>
            <a:normAutofit/>
          </a:bodyPr>
          <a:lstStyle/>
          <a:p>
            <a:pPr algn="ctr"/>
            <a:endParaRPr lang="en-GB" sz="1400" b="1" i="1" dirty="0">
              <a:solidFill>
                <a:srgbClr val="576E6E"/>
              </a:solidFill>
              <a:latin typeface="Arial" charset="0"/>
              <a:ea typeface="ＭＳ Ｐゴシック" charset="0"/>
            </a:endParaRPr>
          </a:p>
          <a:p>
            <a:pPr algn="ctr"/>
            <a:endParaRPr lang="en-GB" sz="1400" b="1" i="1" dirty="0">
              <a:solidFill>
                <a:srgbClr val="576E6E"/>
              </a:solidFill>
              <a:latin typeface="Arial" charset="0"/>
              <a:ea typeface="ＭＳ Ｐゴシック" charset="0"/>
            </a:endParaRPr>
          </a:p>
        </p:txBody>
      </p:sp>
      <p:pic>
        <p:nvPicPr>
          <p:cNvPr id="4100"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70644" y="4147602"/>
            <a:ext cx="2098175" cy="20015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01" name="TextBox 4"/>
          <p:cNvSpPr txBox="1">
            <a:spLocks noChangeArrowheads="1"/>
          </p:cNvSpPr>
          <p:nvPr/>
        </p:nvSpPr>
        <p:spPr bwMode="auto">
          <a:xfrm>
            <a:off x="520700" y="6437313"/>
            <a:ext cx="2571750"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200" b="1">
                <a:solidFill>
                  <a:schemeClr val="bg1"/>
                </a:solidFill>
                <a:latin typeface="Arial" charset="0"/>
                <a:cs typeface="Arial" charset="0"/>
              </a:rPr>
              <a:t>www.msn-lab.com	</a:t>
            </a:r>
          </a:p>
        </p:txBody>
      </p:sp>
      <p:pic>
        <p:nvPicPr>
          <p:cNvPr id="4102"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73775" y="6454775"/>
            <a:ext cx="322263"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03" name="Rectangle 6"/>
          <p:cNvSpPr>
            <a:spLocks noChangeArrowheads="1"/>
          </p:cNvSpPr>
          <p:nvPr/>
        </p:nvSpPr>
        <p:spPr bwMode="auto">
          <a:xfrm>
            <a:off x="6329363" y="6435725"/>
            <a:ext cx="1108075" cy="277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200" b="1">
                <a:solidFill>
                  <a:srgbClr val="576E6E"/>
                </a:solidFill>
                <a:latin typeface="Arial" charset="0"/>
                <a:cs typeface="Arial" charset="0"/>
              </a:rPr>
              <a:t> </a:t>
            </a:r>
            <a:r>
              <a:rPr lang="en-US" sz="1200" b="1">
                <a:solidFill>
                  <a:srgbClr val="FFFFFF"/>
                </a:solidFill>
                <a:latin typeface="Arial" charset="0"/>
                <a:cs typeface="Arial" charset="0"/>
              </a:rPr>
              <a:t>@MSNlab	</a:t>
            </a:r>
            <a:r>
              <a:rPr lang="en-US" sz="1200" b="1">
                <a:solidFill>
                  <a:srgbClr val="576E6E"/>
                </a:solidFill>
                <a:latin typeface="Arial" charset="0"/>
                <a:cs typeface="Arial" charset="0"/>
              </a:rPr>
              <a:t> </a:t>
            </a:r>
          </a:p>
        </p:txBody>
      </p:sp>
      <p:pic>
        <p:nvPicPr>
          <p:cNvPr id="4105"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97475" y="468313"/>
            <a:ext cx="1289050" cy="568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10" name="Straight Connector 9"/>
          <p:cNvCxnSpPr/>
          <p:nvPr/>
        </p:nvCxnSpPr>
        <p:spPr>
          <a:xfrm>
            <a:off x="4864100" y="530225"/>
            <a:ext cx="0" cy="444500"/>
          </a:xfrm>
          <a:prstGeom prst="line">
            <a:avLst/>
          </a:prstGeom>
          <a:ln w="12700">
            <a:solidFill>
              <a:srgbClr val="604163"/>
            </a:solidFill>
          </a:ln>
          <a:effectLst/>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98743145-A04F-D381-EFA0-F7F0E826A248}"/>
              </a:ext>
            </a:extLst>
          </p:cNvPr>
          <p:cNvSpPr txBox="1"/>
          <p:nvPr/>
        </p:nvSpPr>
        <p:spPr>
          <a:xfrm>
            <a:off x="583435" y="4924662"/>
            <a:ext cx="4614040" cy="369332"/>
          </a:xfrm>
          <a:prstGeom prst="rect">
            <a:avLst/>
          </a:prstGeom>
          <a:noFill/>
        </p:spPr>
        <p:txBody>
          <a:bodyPr wrap="square">
            <a:spAutoFit/>
          </a:bodyPr>
          <a:lstStyle/>
          <a:p>
            <a:pPr algn="l"/>
            <a:endParaRPr lang="en-GB" b="1" i="0" u="none" strike="noStrike" dirty="0">
              <a:solidFill>
                <a:srgbClr val="333333"/>
              </a:solidFill>
              <a:effectLst/>
              <a:latin typeface="Source Sans Pro"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200" y="238299"/>
            <a:ext cx="8229600" cy="1695431"/>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700" b="1" dirty="0">
                <a:solidFill>
                  <a:srgbClr val="604A7B"/>
                </a:solidFill>
                <a:latin typeface="Avenir Book" panose="02000503020000020003" pitchFamily="2" charset="0"/>
              </a:rPr>
              <a:t>Computational model of fatigue</a:t>
            </a:r>
          </a:p>
          <a:p>
            <a:endParaRPr lang="en-US" sz="2700" b="1" i="1" dirty="0">
              <a:latin typeface="Avenir Book" panose="02000503020000020003" pitchFamily="2" charset="0"/>
            </a:endParaRPr>
          </a:p>
          <a:p>
            <a:r>
              <a:rPr lang="en-US" sz="2500" b="1" dirty="0">
                <a:latin typeface="Avenir Book" panose="02000503020000020003" pitchFamily="2" charset="0"/>
              </a:rPr>
              <a:t>Equations for recoverable and unrecoverable states</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DB0AA472-EC79-E1A0-CAB4-B8F197419546}"/>
                  </a:ext>
                </a:extLst>
              </p:cNvPr>
              <p:cNvSpPr txBox="1"/>
              <p:nvPr/>
            </p:nvSpPr>
            <p:spPr>
              <a:xfrm>
                <a:off x="2302161" y="2242359"/>
                <a:ext cx="7027188" cy="70788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4000" i="1" smtClean="0">
                              <a:latin typeface="Cambria Math" panose="02040503050406030204" pitchFamily="18" charset="0"/>
                            </a:rPr>
                          </m:ctrlPr>
                        </m:sSubPr>
                        <m:e>
                          <m:r>
                            <a:rPr lang="en-GB" sz="4000" b="0" smtClean="0">
                              <a:latin typeface="Cambria Math" panose="02040503050406030204" pitchFamily="18" charset="0"/>
                            </a:rPr>
                            <m:t>𝐹</m:t>
                          </m:r>
                        </m:e>
                        <m:sub>
                          <m:r>
                            <a:rPr lang="en-GB" sz="4000" b="0" smtClean="0">
                              <a:latin typeface="Cambria Math" panose="02040503050406030204" pitchFamily="18" charset="0"/>
                            </a:rPr>
                            <m:t>𝑡</m:t>
                          </m:r>
                        </m:sub>
                      </m:sSub>
                      <m:r>
                        <a:rPr lang="en-GB" sz="4000" b="0" smtClean="0">
                          <a:latin typeface="Cambria Math" panose="02040503050406030204" pitchFamily="18" charset="0"/>
                        </a:rPr>
                        <m:t>=</m:t>
                      </m:r>
                      <m:sSub>
                        <m:sSubPr>
                          <m:ctrlPr>
                            <a:rPr lang="en-GB" sz="4000" b="0" i="1" smtClean="0">
                              <a:latin typeface="Cambria Math" panose="02040503050406030204" pitchFamily="18" charset="0"/>
                            </a:rPr>
                          </m:ctrlPr>
                        </m:sSubPr>
                        <m:e>
                          <m:r>
                            <a:rPr lang="en-GB" sz="4000" b="0" smtClean="0">
                              <a:latin typeface="Cambria Math" panose="02040503050406030204" pitchFamily="18" charset="0"/>
                            </a:rPr>
                            <m:t>𝑈𝐹</m:t>
                          </m:r>
                        </m:e>
                        <m:sub>
                          <m:r>
                            <a:rPr lang="en-GB" sz="4000" b="0" smtClean="0">
                              <a:latin typeface="Cambria Math" panose="02040503050406030204" pitchFamily="18" charset="0"/>
                            </a:rPr>
                            <m:t>𝑡</m:t>
                          </m:r>
                        </m:sub>
                      </m:sSub>
                      <m:r>
                        <a:rPr lang="en-GB" sz="4000" b="0" smtClean="0">
                          <a:latin typeface="Cambria Math" panose="02040503050406030204" pitchFamily="18" charset="0"/>
                        </a:rPr>
                        <m:t>+</m:t>
                      </m:r>
                      <m:sSub>
                        <m:sSubPr>
                          <m:ctrlPr>
                            <a:rPr lang="en-GB" sz="4000" b="0" i="1" smtClean="0">
                              <a:latin typeface="Cambria Math" panose="02040503050406030204" pitchFamily="18" charset="0"/>
                            </a:rPr>
                          </m:ctrlPr>
                        </m:sSubPr>
                        <m:e>
                          <m:r>
                            <a:rPr lang="en-GB" sz="4000" b="0" smtClean="0">
                              <a:latin typeface="Cambria Math" panose="02040503050406030204" pitchFamily="18" charset="0"/>
                            </a:rPr>
                            <m:t>𝑅𝐹</m:t>
                          </m:r>
                        </m:e>
                        <m:sub>
                          <m:r>
                            <a:rPr lang="en-GB" sz="4000" b="0" smtClean="0">
                              <a:latin typeface="Cambria Math" panose="02040503050406030204" pitchFamily="18" charset="0"/>
                            </a:rPr>
                            <m:t>𝑡</m:t>
                          </m:r>
                        </m:sub>
                      </m:sSub>
                    </m:oMath>
                  </m:oMathPara>
                </a14:m>
                <a:endParaRPr lang="en-US" sz="4000" dirty="0"/>
              </a:p>
            </p:txBody>
          </p:sp>
        </mc:Choice>
        <mc:Fallback>
          <p:sp>
            <p:nvSpPr>
              <p:cNvPr id="2" name="TextBox 1">
                <a:extLst>
                  <a:ext uri="{FF2B5EF4-FFF2-40B4-BE49-F238E27FC236}">
                    <a16:creationId xmlns:a16="http://schemas.microsoft.com/office/drawing/2014/main" id="{DB0AA472-EC79-E1A0-CAB4-B8F197419546}"/>
                  </a:ext>
                </a:extLst>
              </p:cNvPr>
              <p:cNvSpPr txBox="1">
                <a:spLocks noRot="1" noChangeAspect="1" noMove="1" noResize="1" noEditPoints="1" noAdjustHandles="1" noChangeArrowheads="1" noChangeShapeType="1" noTextEdit="1"/>
              </p:cNvSpPr>
              <p:nvPr/>
            </p:nvSpPr>
            <p:spPr>
              <a:xfrm>
                <a:off x="2302161" y="2242359"/>
                <a:ext cx="7027188" cy="707886"/>
              </a:xfrm>
              <a:prstGeom prst="rect">
                <a:avLst/>
              </a:prstGeom>
              <a:blipFill>
                <a:blip r:embed="rId2"/>
                <a:stretch>
                  <a:fillRect l="-1264" b="-52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3" name="Table 2">
                <a:extLst>
                  <a:ext uri="{FF2B5EF4-FFF2-40B4-BE49-F238E27FC236}">
                    <a16:creationId xmlns:a16="http://schemas.microsoft.com/office/drawing/2014/main" id="{4F4F512A-72F8-5159-82A2-153DEFAF8683}"/>
                  </a:ext>
                </a:extLst>
              </p:cNvPr>
              <p:cNvGraphicFramePr>
                <a:graphicFrameLocks noGrp="1"/>
              </p:cNvGraphicFramePr>
              <p:nvPr>
                <p:extLst>
                  <p:ext uri="{D42A27DB-BD31-4B8C-83A1-F6EECF244321}">
                    <p14:modId xmlns:p14="http://schemas.microsoft.com/office/powerpoint/2010/main" val="3600122591"/>
                  </p:ext>
                </p:extLst>
              </p:nvPr>
            </p:nvGraphicFramePr>
            <p:xfrm>
              <a:off x="2302161" y="3418785"/>
              <a:ext cx="7027189" cy="720000"/>
            </p:xfrm>
            <a:graphic>
              <a:graphicData uri="http://schemas.openxmlformats.org/drawingml/2006/table">
                <a:tbl>
                  <a:tblPr bandCol="1">
                    <a:tableStyleId>{5940675A-B579-460E-94D1-54222C63F5DA}</a:tableStyleId>
                  </a:tblPr>
                  <a:tblGrid>
                    <a:gridCol w="7027189">
                      <a:extLst>
                        <a:ext uri="{9D8B030D-6E8A-4147-A177-3AD203B41FA5}">
                          <a16:colId xmlns:a16="http://schemas.microsoft.com/office/drawing/2014/main" val="1382766799"/>
                        </a:ext>
                      </a:extLst>
                    </a:gridCol>
                  </a:tblGrid>
                  <a:tr h="720000">
                    <a:tc>
                      <a:txBody>
                        <a:bodyPr/>
                        <a:lstStyle/>
                        <a:p>
                          <a:pPr marL="11113" marR="0" lvl="0" indent="0" algn="l" defTabSz="3027487"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3600" i="1" smtClean="0">
                                      <a:latin typeface="Cambria Math" panose="02040503050406030204" pitchFamily="18" charset="0"/>
                                    </a:rPr>
                                  </m:ctrlPr>
                                </m:sSubPr>
                                <m:e>
                                  <m:r>
                                    <a:rPr lang="en-GB" sz="3600" b="0" smtClean="0">
                                      <a:latin typeface="Cambria Math" panose="02040503050406030204" pitchFamily="18" charset="0"/>
                                    </a:rPr>
                                    <m:t>𝑅𝐹</m:t>
                                  </m:r>
                                </m:e>
                                <m:sub>
                                  <m:r>
                                    <a:rPr lang="en-GB" sz="3600" b="0" smtClean="0">
                                      <a:latin typeface="Cambria Math" panose="02040503050406030204" pitchFamily="18" charset="0"/>
                                    </a:rPr>
                                    <m:t>𝑡</m:t>
                                  </m:r>
                                </m:sub>
                              </m:sSub>
                              <m:r>
                                <a:rPr lang="en-GB" sz="3600" b="0" smtClean="0">
                                  <a:latin typeface="Cambria Math" panose="02040503050406030204" pitchFamily="18" charset="0"/>
                                </a:rPr>
                                <m:t>= </m:t>
                              </m:r>
                              <m:sSub>
                                <m:sSubPr>
                                  <m:ctrlPr>
                                    <a:rPr lang="en-GB" sz="3600" b="0" i="1" smtClean="0">
                                      <a:latin typeface="Cambria Math" panose="02040503050406030204" pitchFamily="18" charset="0"/>
                                    </a:rPr>
                                  </m:ctrlPr>
                                </m:sSubPr>
                                <m:e>
                                  <m:r>
                                    <a:rPr lang="en-GB" sz="3600" b="0" smtClean="0">
                                      <a:latin typeface="Cambria Math" panose="02040503050406030204" pitchFamily="18" charset="0"/>
                                    </a:rPr>
                                    <m:t>𝑅𝐹</m:t>
                                  </m:r>
                                </m:e>
                                <m:sub>
                                  <m:r>
                                    <a:rPr lang="en-GB" sz="3600" b="0" smtClean="0">
                                      <a:latin typeface="Cambria Math" panose="02040503050406030204" pitchFamily="18" charset="0"/>
                                    </a:rPr>
                                    <m:t>𝑡</m:t>
                                  </m:r>
                                  <m:r>
                                    <a:rPr lang="en-GB" sz="3600" b="0" smtClean="0">
                                      <a:latin typeface="Cambria Math" panose="02040503050406030204" pitchFamily="18" charset="0"/>
                                    </a:rPr>
                                    <m:t>−1</m:t>
                                  </m:r>
                                </m:sub>
                              </m:sSub>
                              <m:r>
                                <a:rPr lang="en-GB" sz="3600" b="0" smtClean="0">
                                  <a:latin typeface="Cambria Math" panose="02040503050406030204" pitchFamily="18" charset="0"/>
                                </a:rPr>
                                <m:t>+</m:t>
                              </m:r>
                              <m:r>
                                <a:rPr lang="en-GB" sz="3600" b="0" smtClean="0">
                                  <a:solidFill>
                                    <a:schemeClr val="tx2">
                                      <a:lumMod val="75000"/>
                                      <a:lumOff val="25000"/>
                                    </a:schemeClr>
                                  </a:solidFill>
                                  <a:latin typeface="Cambria Math" panose="02040503050406030204" pitchFamily="18" charset="0"/>
                                </a:rPr>
                                <m:t>𝛼</m:t>
                              </m:r>
                              <m:r>
                                <a:rPr lang="en-GB" sz="3600" b="0" smtClean="0">
                                  <a:latin typeface="Cambria Math" panose="02040503050406030204" pitchFamily="18" charset="0"/>
                                </a:rPr>
                                <m:t>∗</m:t>
                              </m:r>
                              <m:sSub>
                                <m:sSubPr>
                                  <m:ctrlPr>
                                    <a:rPr lang="en-GB" sz="3600" b="0" i="1" smtClean="0">
                                      <a:solidFill>
                                        <a:schemeClr val="accent2">
                                          <a:lumMod val="75000"/>
                                        </a:schemeClr>
                                      </a:solidFill>
                                      <a:latin typeface="Cambria Math" panose="02040503050406030204" pitchFamily="18" charset="0"/>
                                    </a:rPr>
                                  </m:ctrlPr>
                                </m:sSubPr>
                                <m:e>
                                  <m:r>
                                    <a:rPr lang="en-GB" sz="3600" b="0" smtClean="0">
                                      <a:solidFill>
                                        <a:schemeClr val="accent2">
                                          <a:lumMod val="75000"/>
                                        </a:schemeClr>
                                      </a:solidFill>
                                      <a:latin typeface="Cambria Math" panose="02040503050406030204" pitchFamily="18" charset="0"/>
                                    </a:rPr>
                                    <m:t>𝐸</m:t>
                                  </m:r>
                                </m:e>
                                <m:sub>
                                  <m:r>
                                    <a:rPr lang="en-GB" sz="3600" b="0" smtClean="0">
                                      <a:solidFill>
                                        <a:schemeClr val="accent2">
                                          <a:lumMod val="75000"/>
                                        </a:schemeClr>
                                      </a:solidFill>
                                      <a:latin typeface="Cambria Math" panose="02040503050406030204" pitchFamily="18" charset="0"/>
                                    </a:rPr>
                                    <m:t>𝑡</m:t>
                                  </m:r>
                                </m:sub>
                              </m:sSub>
                            </m:oMath>
                          </a14:m>
                          <a:r>
                            <a:rPr lang="en-US" sz="3600" dirty="0">
                              <a:solidFill>
                                <a:schemeClr val="accent2">
                                  <a:lumMod val="75000"/>
                                </a:schemeClr>
                              </a:solidFill>
                              <a:latin typeface="Avenir Book" panose="02000503020000020003" pitchFamily="2" charset="0"/>
                            </a:rPr>
                            <a:t> </a:t>
                          </a:r>
                          <a14:m>
                            <m:oMath xmlns:m="http://schemas.openxmlformats.org/officeDocument/2006/math">
                              <m:r>
                                <a:rPr lang="en-GB" sz="3600" b="0" smtClean="0">
                                  <a:latin typeface="Cambria Math" panose="02040503050406030204" pitchFamily="18" charset="0"/>
                                </a:rPr>
                                <m:t>−</m:t>
                              </m:r>
                              <m:r>
                                <a:rPr lang="en-GB" sz="3600" b="0" i="0" smtClean="0">
                                  <a:latin typeface="Cambria Math" panose="02040503050406030204" pitchFamily="18" charset="0"/>
                                </a:rPr>
                                <m:t> </m:t>
                              </m:r>
                              <m:sSub>
                                <m:sSubPr>
                                  <m:ctrlPr>
                                    <a:rPr lang="en-GB" sz="3600" b="0" i="1" smtClean="0">
                                      <a:solidFill>
                                        <a:schemeClr val="accent6">
                                          <a:lumMod val="75000"/>
                                        </a:schemeClr>
                                      </a:solidFill>
                                      <a:latin typeface="Cambria Math" panose="02040503050406030204" pitchFamily="18" charset="0"/>
                                    </a:rPr>
                                  </m:ctrlPr>
                                </m:sSubPr>
                                <m:e>
                                  <m:r>
                                    <m:rPr>
                                      <m:sty m:val="p"/>
                                    </m:rPr>
                                    <a:rPr lang="en-GB" sz="3600" b="0" i="0" smtClean="0">
                                      <a:solidFill>
                                        <a:schemeClr val="accent6">
                                          <a:lumMod val="75000"/>
                                        </a:schemeClr>
                                      </a:solidFill>
                                      <a:latin typeface="Cambria Math" panose="02040503050406030204" pitchFamily="18" charset="0"/>
                                    </a:rPr>
                                    <m:t>rest</m:t>
                                  </m:r>
                                </m:e>
                                <m:sub>
                                  <m:r>
                                    <a:rPr lang="en-GB" sz="3600" b="0" i="1" smtClean="0">
                                      <a:solidFill>
                                        <a:schemeClr val="accent6">
                                          <a:lumMod val="75000"/>
                                        </a:schemeClr>
                                      </a:solidFill>
                                      <a:latin typeface="Cambria Math" panose="02040503050406030204" pitchFamily="18" charset="0"/>
                                    </a:rPr>
                                    <m:t>𝑡</m:t>
                                  </m:r>
                                </m:sub>
                              </m:sSub>
                              <m:r>
                                <a:rPr lang="en-GB" sz="3600" b="0" i="0" smtClean="0">
                                  <a:latin typeface="Cambria Math" panose="02040503050406030204" pitchFamily="18" charset="0"/>
                                </a:rPr>
                                <m:t>∗</m:t>
                              </m:r>
                              <m:r>
                                <a:rPr lang="en-GB" sz="3600" b="0" smtClean="0">
                                  <a:solidFill>
                                    <a:schemeClr val="accent5">
                                      <a:lumMod val="75000"/>
                                    </a:schemeClr>
                                  </a:solidFill>
                                  <a:latin typeface="Cambria Math" panose="02040503050406030204" pitchFamily="18" charset="0"/>
                                </a:rPr>
                                <m:t>𝛿</m:t>
                              </m:r>
                            </m:oMath>
                          </a14:m>
                          <a:endParaRPr lang="en-US" sz="3600" dirty="0">
                            <a:latin typeface="Avenir Book" panose="02000503020000020003" pitchFamily="2" charset="0"/>
                            <a:cs typeface="Calibri" panose="020F0502020204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0156451"/>
                      </a:ext>
                    </a:extLst>
                  </a:tr>
                </a:tbl>
              </a:graphicData>
            </a:graphic>
          </p:graphicFrame>
        </mc:Choice>
        <mc:Fallback>
          <p:graphicFrame>
            <p:nvGraphicFramePr>
              <p:cNvPr id="3" name="Table 2">
                <a:extLst>
                  <a:ext uri="{FF2B5EF4-FFF2-40B4-BE49-F238E27FC236}">
                    <a16:creationId xmlns:a16="http://schemas.microsoft.com/office/drawing/2014/main" id="{4F4F512A-72F8-5159-82A2-153DEFAF8683}"/>
                  </a:ext>
                </a:extLst>
              </p:cNvPr>
              <p:cNvGraphicFramePr>
                <a:graphicFrameLocks noGrp="1"/>
              </p:cNvGraphicFramePr>
              <p:nvPr>
                <p:extLst>
                  <p:ext uri="{D42A27DB-BD31-4B8C-83A1-F6EECF244321}">
                    <p14:modId xmlns:p14="http://schemas.microsoft.com/office/powerpoint/2010/main" val="3600122591"/>
                  </p:ext>
                </p:extLst>
              </p:nvPr>
            </p:nvGraphicFramePr>
            <p:xfrm>
              <a:off x="2302161" y="3418785"/>
              <a:ext cx="7027189" cy="720000"/>
            </p:xfrm>
            <a:graphic>
              <a:graphicData uri="http://schemas.openxmlformats.org/drawingml/2006/table">
                <a:tbl>
                  <a:tblPr bandCol="1">
                    <a:tableStyleId>{5940675A-B579-460E-94D1-54222C63F5DA}</a:tableStyleId>
                  </a:tblPr>
                  <a:tblGrid>
                    <a:gridCol w="7027189">
                      <a:extLst>
                        <a:ext uri="{9D8B030D-6E8A-4147-A177-3AD203B41FA5}">
                          <a16:colId xmlns:a16="http://schemas.microsoft.com/office/drawing/2014/main" val="1382766799"/>
                        </a:ext>
                      </a:extLst>
                    </a:gridCol>
                  </a:tblGrid>
                  <a:tr h="720000">
                    <a:tc>
                      <a:txBody>
                        <a:bodyPr/>
                        <a:lstStyle/>
                        <a:p>
                          <a:endParaRPr lang="en-US"/>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81" t="-1754" b="-17544"/>
                          </a:stretch>
                        </a:blipFill>
                      </a:tcPr>
                    </a:tc>
                    <a:extLst>
                      <a:ext uri="{0D108BD9-81ED-4DB2-BD59-A6C34878D82A}">
                        <a16:rowId xmlns:a16="http://schemas.microsoft.com/office/drawing/2014/main" val="4080156451"/>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6471896A-73A7-DE7C-DD5A-6449BAA80DB6}"/>
                  </a:ext>
                </a:extLst>
              </p:cNvPr>
              <p:cNvGraphicFramePr>
                <a:graphicFrameLocks noGrp="1"/>
              </p:cNvGraphicFramePr>
              <p:nvPr>
                <p:extLst>
                  <p:ext uri="{D42A27DB-BD31-4B8C-83A1-F6EECF244321}">
                    <p14:modId xmlns:p14="http://schemas.microsoft.com/office/powerpoint/2010/main" val="310901502"/>
                  </p:ext>
                </p:extLst>
              </p:nvPr>
            </p:nvGraphicFramePr>
            <p:xfrm>
              <a:off x="2302161" y="4479852"/>
              <a:ext cx="7027188" cy="720000"/>
            </p:xfrm>
            <a:graphic>
              <a:graphicData uri="http://schemas.openxmlformats.org/drawingml/2006/table">
                <a:tbl>
                  <a:tblPr bandCol="1">
                    <a:tableStyleId>{5940675A-B579-460E-94D1-54222C63F5DA}</a:tableStyleId>
                  </a:tblPr>
                  <a:tblGrid>
                    <a:gridCol w="7027188">
                      <a:extLst>
                        <a:ext uri="{9D8B030D-6E8A-4147-A177-3AD203B41FA5}">
                          <a16:colId xmlns:a16="http://schemas.microsoft.com/office/drawing/2014/main" val="1382766799"/>
                        </a:ext>
                      </a:extLst>
                    </a:gridCol>
                  </a:tblGrid>
                  <a:tr h="720000">
                    <a:tc>
                      <a:txBody>
                        <a:bodyPr/>
                        <a:lstStyle/>
                        <a:p>
                          <a:pPr marL="11113" marR="0" lvl="0" indent="0" algn="l" defTabSz="302748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en-US" sz="3600" i="1" smtClean="0">
                                        <a:latin typeface="Cambria Math" panose="02040503050406030204" pitchFamily="18" charset="0"/>
                                      </a:rPr>
                                    </m:ctrlPr>
                                  </m:sSubPr>
                                  <m:e>
                                    <m:r>
                                      <a:rPr lang="en-GB" sz="3600" b="0" smtClean="0">
                                        <a:latin typeface="Cambria Math" panose="02040503050406030204" pitchFamily="18" charset="0"/>
                                      </a:rPr>
                                      <m:t>𝑈𝐹</m:t>
                                    </m:r>
                                  </m:e>
                                  <m:sub>
                                    <m:r>
                                      <a:rPr lang="en-GB" sz="3600" b="0" smtClean="0">
                                        <a:latin typeface="Cambria Math" panose="02040503050406030204" pitchFamily="18" charset="0"/>
                                      </a:rPr>
                                      <m:t>𝑡</m:t>
                                    </m:r>
                                  </m:sub>
                                </m:sSub>
                                <m:r>
                                  <a:rPr lang="en-GB" sz="3600" b="0" smtClean="0">
                                    <a:latin typeface="Cambria Math" panose="02040503050406030204" pitchFamily="18" charset="0"/>
                                  </a:rPr>
                                  <m:t>=</m:t>
                                </m:r>
                                <m:sSub>
                                  <m:sSubPr>
                                    <m:ctrlPr>
                                      <a:rPr lang="en-GB" sz="3600" b="0" i="1" smtClean="0">
                                        <a:latin typeface="Cambria Math" panose="02040503050406030204" pitchFamily="18" charset="0"/>
                                      </a:rPr>
                                    </m:ctrlPr>
                                  </m:sSubPr>
                                  <m:e>
                                    <m:r>
                                      <a:rPr lang="en-GB" sz="3600" b="0" smtClean="0">
                                        <a:latin typeface="Cambria Math" panose="02040503050406030204" pitchFamily="18" charset="0"/>
                                      </a:rPr>
                                      <m:t>𝑈𝐹</m:t>
                                    </m:r>
                                  </m:e>
                                  <m:sub>
                                    <m:r>
                                      <a:rPr lang="en-GB" sz="3600" b="0" smtClean="0">
                                        <a:latin typeface="Cambria Math" panose="02040503050406030204" pitchFamily="18" charset="0"/>
                                      </a:rPr>
                                      <m:t>𝑡</m:t>
                                    </m:r>
                                    <m:r>
                                      <a:rPr lang="en-GB" sz="3600" b="0" smtClean="0">
                                        <a:latin typeface="Cambria Math" panose="02040503050406030204" pitchFamily="18" charset="0"/>
                                      </a:rPr>
                                      <m:t>−1</m:t>
                                    </m:r>
                                  </m:sub>
                                </m:sSub>
                                <m:r>
                                  <a:rPr lang="en-GB" sz="3600" b="0" smtClean="0">
                                    <a:latin typeface="Cambria Math" panose="02040503050406030204" pitchFamily="18" charset="0"/>
                                  </a:rPr>
                                  <m:t>+</m:t>
                                </m:r>
                                <m:r>
                                  <a:rPr lang="en-GB" sz="3600" b="0" smtClean="0">
                                    <a:solidFill>
                                      <a:schemeClr val="accent1">
                                        <a:lumMod val="75000"/>
                                      </a:schemeClr>
                                    </a:solidFill>
                                    <a:latin typeface="Cambria Math" panose="02040503050406030204" pitchFamily="18" charset="0"/>
                                  </a:rPr>
                                  <m:t>𝛽</m:t>
                                </m:r>
                                <m:r>
                                  <a:rPr lang="en-GB" sz="3600" b="0" smtClean="0">
                                    <a:latin typeface="Cambria Math" panose="02040503050406030204" pitchFamily="18" charset="0"/>
                                  </a:rPr>
                                  <m:t>∗</m:t>
                                </m:r>
                                <m:sSub>
                                  <m:sSubPr>
                                    <m:ctrlPr>
                                      <a:rPr lang="en-GB" sz="3600" b="0" i="1" smtClean="0">
                                        <a:solidFill>
                                          <a:schemeClr val="accent2">
                                            <a:lumMod val="75000"/>
                                          </a:schemeClr>
                                        </a:solidFill>
                                        <a:latin typeface="Cambria Math" panose="02040503050406030204" pitchFamily="18" charset="0"/>
                                      </a:rPr>
                                    </m:ctrlPr>
                                  </m:sSubPr>
                                  <m:e>
                                    <m:r>
                                      <a:rPr lang="en-GB" sz="3600" b="0" smtClean="0">
                                        <a:solidFill>
                                          <a:schemeClr val="accent2">
                                            <a:lumMod val="75000"/>
                                          </a:schemeClr>
                                        </a:solidFill>
                                        <a:latin typeface="Cambria Math" panose="02040503050406030204" pitchFamily="18" charset="0"/>
                                      </a:rPr>
                                      <m:t>𝐸</m:t>
                                    </m:r>
                                  </m:e>
                                  <m:sub>
                                    <m:r>
                                      <a:rPr lang="en-GB" sz="3600" b="0" smtClean="0">
                                        <a:solidFill>
                                          <a:schemeClr val="accent2">
                                            <a:lumMod val="75000"/>
                                          </a:schemeClr>
                                        </a:solidFill>
                                        <a:latin typeface="Cambria Math" panose="02040503050406030204" pitchFamily="18" charset="0"/>
                                      </a:rPr>
                                      <m:t>𝑡</m:t>
                                    </m:r>
                                  </m:sub>
                                </m:sSub>
                              </m:oMath>
                            </m:oMathPara>
                          </a14:m>
                          <a:endParaRPr lang="en-US" sz="3600" dirty="0">
                            <a:latin typeface="Avenir Book" panose="02000503020000020003" pitchFamily="2" charset="0"/>
                            <a:cs typeface="Calibri" panose="020F0502020204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97636170"/>
                      </a:ext>
                    </a:extLst>
                  </a:tr>
                </a:tbl>
              </a:graphicData>
            </a:graphic>
          </p:graphicFrame>
        </mc:Choice>
        <mc:Fallback>
          <p:graphicFrame>
            <p:nvGraphicFramePr>
              <p:cNvPr id="4" name="Table 3">
                <a:extLst>
                  <a:ext uri="{FF2B5EF4-FFF2-40B4-BE49-F238E27FC236}">
                    <a16:creationId xmlns:a16="http://schemas.microsoft.com/office/drawing/2014/main" id="{6471896A-73A7-DE7C-DD5A-6449BAA80DB6}"/>
                  </a:ext>
                </a:extLst>
              </p:cNvPr>
              <p:cNvGraphicFramePr>
                <a:graphicFrameLocks noGrp="1"/>
              </p:cNvGraphicFramePr>
              <p:nvPr>
                <p:extLst>
                  <p:ext uri="{D42A27DB-BD31-4B8C-83A1-F6EECF244321}">
                    <p14:modId xmlns:p14="http://schemas.microsoft.com/office/powerpoint/2010/main" val="310901502"/>
                  </p:ext>
                </p:extLst>
              </p:nvPr>
            </p:nvGraphicFramePr>
            <p:xfrm>
              <a:off x="2302161" y="4479852"/>
              <a:ext cx="7027188" cy="720000"/>
            </p:xfrm>
            <a:graphic>
              <a:graphicData uri="http://schemas.openxmlformats.org/drawingml/2006/table">
                <a:tbl>
                  <a:tblPr bandCol="1">
                    <a:tableStyleId>{5940675A-B579-460E-94D1-54222C63F5DA}</a:tableStyleId>
                  </a:tblPr>
                  <a:tblGrid>
                    <a:gridCol w="7027188">
                      <a:extLst>
                        <a:ext uri="{9D8B030D-6E8A-4147-A177-3AD203B41FA5}">
                          <a16:colId xmlns:a16="http://schemas.microsoft.com/office/drawing/2014/main" val="1382766799"/>
                        </a:ext>
                      </a:extLst>
                    </a:gridCol>
                  </a:tblGrid>
                  <a:tr h="720000">
                    <a:tc>
                      <a:txBody>
                        <a:bodyPr/>
                        <a:lstStyle/>
                        <a:p>
                          <a:endParaRPr lang="en-US"/>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181" b="-13793"/>
                          </a:stretch>
                        </a:blipFill>
                      </a:tcPr>
                    </a:tc>
                    <a:extLst>
                      <a:ext uri="{0D108BD9-81ED-4DB2-BD59-A6C34878D82A}">
                        <a16:rowId xmlns:a16="http://schemas.microsoft.com/office/drawing/2014/main" val="1297636170"/>
                      </a:ext>
                    </a:extLst>
                  </a:tr>
                </a:tbl>
              </a:graphicData>
            </a:graphic>
          </p:graphicFrame>
        </mc:Fallback>
      </mc:AlternateContent>
      <p:sp>
        <p:nvSpPr>
          <p:cNvPr id="7" name="TextBox 6">
            <a:extLst>
              <a:ext uri="{FF2B5EF4-FFF2-40B4-BE49-F238E27FC236}">
                <a16:creationId xmlns:a16="http://schemas.microsoft.com/office/drawing/2014/main" id="{AFD10AD7-D8E0-0D40-0797-6AF2E1633654}"/>
              </a:ext>
            </a:extLst>
          </p:cNvPr>
          <p:cNvSpPr txBox="1"/>
          <p:nvPr/>
        </p:nvSpPr>
        <p:spPr>
          <a:xfrm>
            <a:off x="3801853" y="5691477"/>
            <a:ext cx="4572000" cy="523220"/>
          </a:xfrm>
          <a:prstGeom prst="rect">
            <a:avLst/>
          </a:prstGeom>
          <a:noFill/>
        </p:spPr>
        <p:txBody>
          <a:bodyPr wrap="square">
            <a:spAutoFit/>
          </a:bodyPr>
          <a:lstStyle/>
          <a:p>
            <a:r>
              <a:rPr lang="en-US" sz="2800" b="1" dirty="0">
                <a:solidFill>
                  <a:srgbClr val="000000"/>
                </a:solidFill>
                <a:latin typeface="Avenir Book" panose="02000503020000020003" pitchFamily="2" charset="0"/>
              </a:rPr>
              <a:t>We will come back to this!</a:t>
            </a:r>
            <a:endParaRPr lang="en-US" sz="2800" dirty="0">
              <a:solidFill>
                <a:srgbClr val="000000"/>
              </a:solidFill>
              <a:latin typeface="Avenir Book" panose="02000503020000020003" pitchFamily="2" charset="0"/>
            </a:endParaRPr>
          </a:p>
        </p:txBody>
      </p:sp>
      <p:pic>
        <p:nvPicPr>
          <p:cNvPr id="12" name="Picture 11">
            <a:extLst>
              <a:ext uri="{FF2B5EF4-FFF2-40B4-BE49-F238E27FC236}">
                <a16:creationId xmlns:a16="http://schemas.microsoft.com/office/drawing/2014/main" id="{C0581660-44F8-AF98-7FAC-9E05CFE382AB}"/>
              </a:ext>
            </a:extLst>
          </p:cNvPr>
          <p:cNvPicPr>
            <a:picLocks noChangeAspect="1"/>
          </p:cNvPicPr>
          <p:nvPr/>
        </p:nvPicPr>
        <p:blipFill rotWithShape="1">
          <a:blip r:embed="rId5">
            <a:duotone>
              <a:schemeClr val="accent4">
                <a:shade val="45000"/>
                <a:satMod val="135000"/>
              </a:schemeClr>
              <a:prstClr val="white"/>
            </a:duotone>
          </a:blip>
          <a:srcRect l="18959" t="19118" r="7692" b="19245"/>
          <a:stretch/>
        </p:blipFill>
        <p:spPr>
          <a:xfrm>
            <a:off x="905610" y="2056302"/>
            <a:ext cx="1396551" cy="1080000"/>
          </a:xfrm>
          <a:prstGeom prst="rect">
            <a:avLst/>
          </a:prstGeom>
        </p:spPr>
      </p:pic>
      <p:pic>
        <p:nvPicPr>
          <p:cNvPr id="13" name="Picture 12">
            <a:extLst>
              <a:ext uri="{FF2B5EF4-FFF2-40B4-BE49-F238E27FC236}">
                <a16:creationId xmlns:a16="http://schemas.microsoft.com/office/drawing/2014/main" id="{77867BE0-FEBB-48FD-3A55-7A02CAA4A523}"/>
              </a:ext>
            </a:extLst>
          </p:cNvPr>
          <p:cNvPicPr>
            <a:picLocks noChangeAspect="1"/>
          </p:cNvPicPr>
          <p:nvPr/>
        </p:nvPicPr>
        <p:blipFill rotWithShape="1">
          <a:blip r:embed="rId6">
            <a:duotone>
              <a:schemeClr val="accent5">
                <a:shade val="45000"/>
                <a:satMod val="135000"/>
              </a:schemeClr>
              <a:prstClr val="white"/>
            </a:duotone>
          </a:blip>
          <a:srcRect l="13353" t="56923" r="8413" b="8100"/>
          <a:stretch/>
        </p:blipFill>
        <p:spPr>
          <a:xfrm>
            <a:off x="905361" y="4380657"/>
            <a:ext cx="1396800" cy="918391"/>
          </a:xfrm>
          <a:prstGeom prst="rect">
            <a:avLst/>
          </a:prstGeom>
        </p:spPr>
      </p:pic>
      <p:pic>
        <p:nvPicPr>
          <p:cNvPr id="14" name="Picture 13">
            <a:extLst>
              <a:ext uri="{FF2B5EF4-FFF2-40B4-BE49-F238E27FC236}">
                <a16:creationId xmlns:a16="http://schemas.microsoft.com/office/drawing/2014/main" id="{3F0F3413-4F74-B3C0-7311-5B2D58F70074}"/>
              </a:ext>
            </a:extLst>
          </p:cNvPr>
          <p:cNvPicPr>
            <a:picLocks noChangeAspect="1"/>
          </p:cNvPicPr>
          <p:nvPr/>
        </p:nvPicPr>
        <p:blipFill rotWithShape="1">
          <a:blip r:embed="rId6">
            <a:clrChange>
              <a:clrFrom>
                <a:srgbClr val="000000">
                  <a:alpha val="0"/>
                </a:srgbClr>
              </a:clrFrom>
              <a:clrTo>
                <a:srgbClr val="000000">
                  <a:alpha val="0"/>
                </a:srgbClr>
              </a:clrTo>
            </a:clrChange>
            <a:duotone>
              <a:schemeClr val="accent3">
                <a:shade val="45000"/>
                <a:satMod val="135000"/>
              </a:schemeClr>
              <a:prstClr val="white"/>
            </a:duotone>
          </a:blip>
          <a:srcRect l="13753" t="14474" r="6353" b="54520"/>
          <a:stretch/>
        </p:blipFill>
        <p:spPr>
          <a:xfrm>
            <a:off x="905361" y="3360180"/>
            <a:ext cx="1396800" cy="837211"/>
          </a:xfrm>
          <a:prstGeom prst="rect">
            <a:avLst/>
          </a:prstGeom>
          <a:ln w="79375">
            <a:noFill/>
          </a:ln>
        </p:spPr>
      </p:pic>
    </p:spTree>
    <p:extLst>
      <p:ext uri="{BB962C8B-B14F-4D97-AF65-F5344CB8AC3E}">
        <p14:creationId xmlns:p14="http://schemas.microsoft.com/office/powerpoint/2010/main" val="4989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9A2AF7AD-3109-AE73-0BC9-3AF973B2313E}"/>
              </a:ext>
            </a:extLst>
          </p:cNvPr>
          <p:cNvSpPr txBox="1"/>
          <p:nvPr/>
        </p:nvSpPr>
        <p:spPr>
          <a:xfrm>
            <a:off x="3015146" y="6402781"/>
            <a:ext cx="6098582" cy="369332"/>
          </a:xfrm>
          <a:prstGeom prst="rect">
            <a:avLst/>
          </a:prstGeom>
          <a:noFill/>
        </p:spPr>
        <p:txBody>
          <a:bodyPr wrap="square">
            <a:spAutoFit/>
          </a:bodyPr>
          <a:lstStyle/>
          <a:p>
            <a:pPr algn="r"/>
            <a:r>
              <a:rPr lang="en-GB" dirty="0" err="1"/>
              <a:t>Dudzikowska</a:t>
            </a:r>
            <a:r>
              <a:rPr lang="en-GB" dirty="0"/>
              <a:t> et al., (in prep)</a:t>
            </a:r>
            <a:endParaRPr lang="en-US" dirty="0"/>
          </a:p>
        </p:txBody>
      </p:sp>
      <p:pic>
        <p:nvPicPr>
          <p:cNvPr id="2" name="Picture 1" descr="A screenshot of a video game&#10;&#10;Description automatically generated">
            <a:extLst>
              <a:ext uri="{FF2B5EF4-FFF2-40B4-BE49-F238E27FC236}">
                <a16:creationId xmlns:a16="http://schemas.microsoft.com/office/drawing/2014/main" id="{3456FC7A-5F09-2AC5-6E27-8838435CBC9C}"/>
              </a:ext>
            </a:extLst>
          </p:cNvPr>
          <p:cNvPicPr>
            <a:picLocks noChangeAspect="1"/>
          </p:cNvPicPr>
          <p:nvPr/>
        </p:nvPicPr>
        <p:blipFill>
          <a:blip r:embed="rId2"/>
          <a:stretch>
            <a:fillRect/>
          </a:stretch>
        </p:blipFill>
        <p:spPr>
          <a:xfrm>
            <a:off x="2541541" y="1741789"/>
            <a:ext cx="4387777" cy="4376014"/>
          </a:xfrm>
          <a:prstGeom prst="rect">
            <a:avLst/>
          </a:prstGeom>
        </p:spPr>
      </p:pic>
      <p:sp>
        <p:nvSpPr>
          <p:cNvPr id="4" name="Title 1">
            <a:extLst>
              <a:ext uri="{FF2B5EF4-FFF2-40B4-BE49-F238E27FC236}">
                <a16:creationId xmlns:a16="http://schemas.microsoft.com/office/drawing/2014/main" id="{BB4BA39C-7266-8D4A-EF1E-168E9685E430}"/>
              </a:ext>
            </a:extLst>
          </p:cNvPr>
          <p:cNvSpPr txBox="1">
            <a:spLocks/>
          </p:cNvSpPr>
          <p:nvPr/>
        </p:nvSpPr>
        <p:spPr>
          <a:xfrm>
            <a:off x="457200" y="313811"/>
            <a:ext cx="8229600" cy="1143000"/>
          </a:xfrm>
          <a:prstGeom prst="rect">
            <a:avLst/>
          </a:prstGeom>
        </p:spPr>
        <p:txBody>
          <a:bodyPr vert="horz" lIns="91440" tIns="45720" rIns="91440" bIns="45720" rtlCol="0" anchor="ctr">
            <a:normAutofit fontScale="8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a:solidFill>
                  <a:srgbClr val="604A7B"/>
                </a:solidFill>
                <a:latin typeface="Avenir Book" panose="02000503020000020003" pitchFamily="2" charset="0"/>
              </a:rPr>
              <a:t>Your Project</a:t>
            </a:r>
          </a:p>
          <a:p>
            <a:endParaRPr lang="en-US" sz="2700" b="1" dirty="0">
              <a:latin typeface="Avenir Book" panose="02000503020000020003" pitchFamily="2" charset="0"/>
            </a:endParaRPr>
          </a:p>
          <a:p>
            <a:r>
              <a:rPr lang="en-US" sz="2700" b="1" dirty="0">
                <a:latin typeface="Avenir Book" panose="02000503020000020003" pitchFamily="2" charset="0"/>
              </a:rPr>
              <a:t>Model fatigue ratings in a similar task in 15 new participants</a:t>
            </a:r>
            <a:endParaRPr lang="en-US" sz="2700" dirty="0">
              <a:solidFill>
                <a:srgbClr val="000000"/>
              </a:solidFill>
              <a:latin typeface="Avenir Book" panose="02000503020000020003" pitchFamily="2" charset="0"/>
            </a:endParaRPr>
          </a:p>
        </p:txBody>
      </p:sp>
    </p:spTree>
    <p:extLst>
      <p:ext uri="{BB962C8B-B14F-4D97-AF65-F5344CB8AC3E}">
        <p14:creationId xmlns:p14="http://schemas.microsoft.com/office/powerpoint/2010/main" val="1190183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video game&#10;&#10;Description automatically generated">
            <a:extLst>
              <a:ext uri="{FF2B5EF4-FFF2-40B4-BE49-F238E27FC236}">
                <a16:creationId xmlns:a16="http://schemas.microsoft.com/office/drawing/2014/main" id="{253B5DB1-FFEA-FFE8-1CAF-15F6CC2E3D0F}"/>
              </a:ext>
            </a:extLst>
          </p:cNvPr>
          <p:cNvPicPr>
            <a:picLocks noChangeAspect="1"/>
          </p:cNvPicPr>
          <p:nvPr/>
        </p:nvPicPr>
        <p:blipFill>
          <a:blip r:embed="rId2"/>
          <a:stretch>
            <a:fillRect/>
          </a:stretch>
        </p:blipFill>
        <p:spPr>
          <a:xfrm>
            <a:off x="2541541" y="1741789"/>
            <a:ext cx="4387777" cy="4376014"/>
          </a:xfrm>
          <a:prstGeom prst="rect">
            <a:avLst/>
          </a:prstGeom>
        </p:spPr>
      </p:pic>
      <p:sp>
        <p:nvSpPr>
          <p:cNvPr id="7" name="TextBox 6">
            <a:extLst>
              <a:ext uri="{FF2B5EF4-FFF2-40B4-BE49-F238E27FC236}">
                <a16:creationId xmlns:a16="http://schemas.microsoft.com/office/drawing/2014/main" id="{6BFFE327-C20C-8FDC-26D9-DAA0E678E86C}"/>
              </a:ext>
            </a:extLst>
          </p:cNvPr>
          <p:cNvSpPr txBox="1"/>
          <p:nvPr/>
        </p:nvSpPr>
        <p:spPr>
          <a:xfrm>
            <a:off x="102344" y="1551502"/>
            <a:ext cx="2220442" cy="848459"/>
          </a:xfrm>
          <a:prstGeom prst="roundRect">
            <a:avLst/>
          </a:prstGeom>
          <a:noFill/>
          <a:ln w="28575">
            <a:solidFill>
              <a:srgbClr val="BF9000"/>
            </a:solidFill>
          </a:ln>
        </p:spPr>
        <p:txBody>
          <a:bodyPr wrap="square">
            <a:spAutoFit/>
          </a:bodyPr>
          <a:lstStyle/>
          <a:p>
            <a:pPr algn="ctr">
              <a:spcBef>
                <a:spcPts val="700"/>
              </a:spcBef>
            </a:pPr>
            <a:r>
              <a:rPr lang="en-GB" sz="2000" b="1" dirty="0">
                <a:latin typeface="Avenir Book" panose="02000503020000020003" pitchFamily="2" charset="0"/>
                <a:cs typeface="Calibri" panose="020F0502020204030204" pitchFamily="34" charset="0"/>
              </a:rPr>
              <a:t>trial</a:t>
            </a:r>
            <a:r>
              <a:rPr lang="en-GB" sz="2000" b="1" i="1" dirty="0">
                <a:latin typeface="Avenir Book" panose="02000503020000020003" pitchFamily="2" charset="0"/>
                <a:cs typeface="Calibri" panose="020F0502020204030204" pitchFamily="34" charset="0"/>
              </a:rPr>
              <a:t> </a:t>
            </a:r>
          </a:p>
          <a:p>
            <a:pPr algn="ctr">
              <a:spcBef>
                <a:spcPts val="700"/>
              </a:spcBef>
            </a:pPr>
            <a:r>
              <a:rPr lang="en-GB" dirty="0">
                <a:latin typeface="Avenir Book" panose="02000503020000020003" pitchFamily="2" charset="0"/>
                <a:cs typeface="Calibri" panose="020F0502020204030204" pitchFamily="34" charset="0"/>
              </a:rPr>
              <a:t>1-150</a:t>
            </a:r>
            <a:endParaRPr lang="LID8192" i="1">
              <a:latin typeface="Avenir Book" panose="02000503020000020003" pitchFamily="2" charset="0"/>
              <a:cs typeface="Calibri" panose="020F0502020204030204" pitchFamily="34" charset="0"/>
            </a:endParaRPr>
          </a:p>
        </p:txBody>
      </p:sp>
      <p:grpSp>
        <p:nvGrpSpPr>
          <p:cNvPr id="8" name="Group 7">
            <a:extLst>
              <a:ext uri="{FF2B5EF4-FFF2-40B4-BE49-F238E27FC236}">
                <a16:creationId xmlns:a16="http://schemas.microsoft.com/office/drawing/2014/main" id="{094F669D-42B5-C048-1162-978034FBD29E}"/>
              </a:ext>
            </a:extLst>
          </p:cNvPr>
          <p:cNvGrpSpPr/>
          <p:nvPr/>
        </p:nvGrpSpPr>
        <p:grpSpPr>
          <a:xfrm>
            <a:off x="125681" y="3009635"/>
            <a:ext cx="2220443" cy="2272230"/>
            <a:chOff x="9651066" y="5540651"/>
            <a:chExt cx="3511774" cy="2596492"/>
          </a:xfrm>
        </p:grpSpPr>
        <p:sp>
          <p:nvSpPr>
            <p:cNvPr id="10" name="Rectangle: Rounded Corners 5">
              <a:extLst>
                <a:ext uri="{FF2B5EF4-FFF2-40B4-BE49-F238E27FC236}">
                  <a16:creationId xmlns:a16="http://schemas.microsoft.com/office/drawing/2014/main" id="{C0667653-78C5-2F67-6062-7E0E2E7330E8}"/>
                </a:ext>
              </a:extLst>
            </p:cNvPr>
            <p:cNvSpPr/>
            <p:nvPr/>
          </p:nvSpPr>
          <p:spPr>
            <a:xfrm>
              <a:off x="9651066" y="5540651"/>
              <a:ext cx="3501898" cy="2596492"/>
            </a:xfrm>
            <a:prstGeom prst="roundRect">
              <a:avLst/>
            </a:prstGeom>
            <a:noFill/>
            <a:ln w="28575">
              <a:solidFill>
                <a:srgbClr val="BF9000"/>
              </a:solidFill>
            </a:ln>
          </p:spPr>
          <p:style>
            <a:lnRef idx="2">
              <a:schemeClr val="accent4"/>
            </a:lnRef>
            <a:fillRef idx="1">
              <a:schemeClr val="lt1"/>
            </a:fillRef>
            <a:effectRef idx="0">
              <a:schemeClr val="accent4"/>
            </a:effectRef>
            <a:fontRef idx="minor">
              <a:schemeClr val="dk1"/>
            </a:fontRef>
          </p:style>
          <p:txBody>
            <a:bodyPr rtlCol="0" anchor="ctr"/>
            <a:lstStyle/>
            <a:p>
              <a:endParaRPr lang="LID8192" sz="1400" dirty="0">
                <a:latin typeface="Avenir Book" panose="02000503020000020003" pitchFamily="2" charset="0"/>
                <a:cs typeface="Calibri" panose="020F0502020204030204" pitchFamily="34" charset="0"/>
              </a:endParaRPr>
            </a:p>
          </p:txBody>
        </p:sp>
        <p:sp>
          <p:nvSpPr>
            <p:cNvPr id="11" name="TextBox 10">
              <a:extLst>
                <a:ext uri="{FF2B5EF4-FFF2-40B4-BE49-F238E27FC236}">
                  <a16:creationId xmlns:a16="http://schemas.microsoft.com/office/drawing/2014/main" id="{5633C70A-AA18-A705-19C7-65560A24EEEB}"/>
                </a:ext>
              </a:extLst>
            </p:cNvPr>
            <p:cNvSpPr txBox="1"/>
            <p:nvPr/>
          </p:nvSpPr>
          <p:spPr>
            <a:xfrm>
              <a:off x="9660943" y="5635597"/>
              <a:ext cx="3501897" cy="2426718"/>
            </a:xfrm>
            <a:prstGeom prst="rect">
              <a:avLst/>
            </a:prstGeom>
            <a:noFill/>
          </p:spPr>
          <p:txBody>
            <a:bodyPr wrap="square" rtlCol="0">
              <a:spAutoFit/>
            </a:bodyPr>
            <a:lstStyle/>
            <a:p>
              <a:pPr algn="ctr"/>
              <a:r>
                <a:rPr lang="en-US" sz="2000" b="1" dirty="0">
                  <a:latin typeface="Avenir Book" panose="02000503020000020003" pitchFamily="2" charset="0"/>
                  <a:cs typeface="Calibri" panose="020F0502020204030204" pitchFamily="34" charset="0"/>
                </a:rPr>
                <a:t>condition</a:t>
              </a:r>
            </a:p>
            <a:p>
              <a:pPr algn="ctr"/>
              <a:endParaRPr lang="en-US" sz="1400" dirty="0">
                <a:latin typeface="Avenir Book" panose="02000503020000020003" pitchFamily="2" charset="0"/>
                <a:cs typeface="Calibri" panose="020F0502020204030204" pitchFamily="34" charset="0"/>
              </a:endParaRPr>
            </a:p>
            <a:p>
              <a:pPr algn="ctr"/>
              <a:r>
                <a:rPr lang="en-US" sz="1400" b="1" i="1" dirty="0">
                  <a:latin typeface="Avenir Book" panose="02000503020000020003" pitchFamily="2" charset="0"/>
                  <a:cs typeface="Calibri" panose="020F0502020204030204" pitchFamily="34" charset="0"/>
                </a:rPr>
                <a:t>effort</a:t>
              </a:r>
              <a:r>
                <a:rPr lang="en-US" sz="1400" dirty="0">
                  <a:latin typeface="Avenir Book" panose="02000503020000020003" pitchFamily="2" charset="0"/>
                  <a:cs typeface="Calibri" panose="020F0502020204030204" pitchFamily="34" charset="0"/>
                </a:rPr>
                <a:t> (80% of trials):</a:t>
              </a:r>
            </a:p>
            <a:p>
              <a:pPr algn="ctr"/>
              <a:r>
                <a:rPr lang="en-US" sz="1400" i="1" dirty="0">
                  <a:latin typeface="Avenir Book" panose="02000503020000020003" pitchFamily="2" charset="0"/>
                  <a:cs typeface="Calibri" panose="020F0502020204030204" pitchFamily="34" charset="0"/>
                </a:rPr>
                <a:t>keep force above </a:t>
              </a:r>
            </a:p>
            <a:p>
              <a:pPr algn="ctr"/>
              <a:r>
                <a:rPr lang="en-US" sz="1400" i="1" dirty="0">
                  <a:latin typeface="Avenir Book" panose="02000503020000020003" pitchFamily="2" charset="0"/>
                  <a:cs typeface="Calibri" panose="020F0502020204030204" pitchFamily="34" charset="0"/>
                </a:rPr>
                <a:t>the line for 5s</a:t>
              </a:r>
            </a:p>
            <a:p>
              <a:pPr algn="ctr"/>
              <a:endParaRPr lang="en-US" sz="1400" i="1" dirty="0">
                <a:latin typeface="Avenir Book" panose="02000503020000020003" pitchFamily="2" charset="0"/>
                <a:cs typeface="Calibri" panose="020F0502020204030204" pitchFamily="34" charset="0"/>
              </a:endParaRPr>
            </a:p>
            <a:p>
              <a:pPr algn="ctr"/>
              <a:r>
                <a:rPr lang="en-US" sz="1400" b="1" dirty="0">
                  <a:latin typeface="Avenir Book" panose="02000503020000020003" pitchFamily="2" charset="0"/>
                  <a:cs typeface="Calibri" panose="020F0502020204030204" pitchFamily="34" charset="0"/>
                </a:rPr>
                <a:t>rest </a:t>
              </a:r>
              <a:r>
                <a:rPr lang="en-US" sz="1400" dirty="0">
                  <a:latin typeface="Avenir Book" panose="02000503020000020003" pitchFamily="2" charset="0"/>
                  <a:cs typeface="Calibri" panose="020F0502020204030204" pitchFamily="34" charset="0"/>
                </a:rPr>
                <a:t>(20% of trials):</a:t>
              </a:r>
            </a:p>
            <a:p>
              <a:pPr algn="ctr"/>
              <a:r>
                <a:rPr lang="en-US" sz="1400" i="1" dirty="0">
                  <a:latin typeface="Avenir Book" panose="02000503020000020003" pitchFamily="2" charset="0"/>
                  <a:cs typeface="Calibri" panose="020F0502020204030204" pitchFamily="34" charset="0"/>
                </a:rPr>
                <a:t>do nothing for 5s</a:t>
              </a:r>
            </a:p>
            <a:p>
              <a:pPr algn="ctr"/>
              <a:endParaRPr lang="en-US" sz="1400" i="1" dirty="0">
                <a:latin typeface="Avenir Book" panose="02000503020000020003" pitchFamily="2" charset="0"/>
                <a:cs typeface="Calibri" panose="020F0502020204030204" pitchFamily="34" charset="0"/>
              </a:endParaRPr>
            </a:p>
          </p:txBody>
        </p:sp>
      </p:grpSp>
      <p:grpSp>
        <p:nvGrpSpPr>
          <p:cNvPr id="12" name="Group 11">
            <a:extLst>
              <a:ext uri="{FF2B5EF4-FFF2-40B4-BE49-F238E27FC236}">
                <a16:creationId xmlns:a16="http://schemas.microsoft.com/office/drawing/2014/main" id="{5D478B5C-F6AB-70D1-EBE5-5838F06ACFDD}"/>
              </a:ext>
            </a:extLst>
          </p:cNvPr>
          <p:cNvGrpSpPr/>
          <p:nvPr/>
        </p:nvGrpSpPr>
        <p:grpSpPr>
          <a:xfrm>
            <a:off x="798796" y="5672794"/>
            <a:ext cx="2214199" cy="1121134"/>
            <a:chOff x="5286041" y="5265580"/>
            <a:chExt cx="2714128" cy="1485603"/>
          </a:xfrm>
        </p:grpSpPr>
        <p:sp>
          <p:nvSpPr>
            <p:cNvPr id="13" name="Rectangle: Rounded Corners 5">
              <a:extLst>
                <a:ext uri="{FF2B5EF4-FFF2-40B4-BE49-F238E27FC236}">
                  <a16:creationId xmlns:a16="http://schemas.microsoft.com/office/drawing/2014/main" id="{2D53CA38-BC18-1B5A-D2CC-88C0C9C49EC9}"/>
                </a:ext>
              </a:extLst>
            </p:cNvPr>
            <p:cNvSpPr/>
            <p:nvPr/>
          </p:nvSpPr>
          <p:spPr>
            <a:xfrm>
              <a:off x="5286041" y="5265580"/>
              <a:ext cx="2714128" cy="1485603"/>
            </a:xfrm>
            <a:prstGeom prst="roundRect">
              <a:avLst/>
            </a:prstGeom>
            <a:noFill/>
            <a:ln w="28575">
              <a:solidFill>
                <a:srgbClr val="BF9000"/>
              </a:solidFill>
            </a:ln>
          </p:spPr>
          <p:style>
            <a:lnRef idx="2">
              <a:schemeClr val="accent4"/>
            </a:lnRef>
            <a:fillRef idx="1">
              <a:schemeClr val="lt1"/>
            </a:fillRef>
            <a:effectRef idx="0">
              <a:schemeClr val="accent4"/>
            </a:effectRef>
            <a:fontRef idx="minor">
              <a:schemeClr val="dk1"/>
            </a:fontRef>
          </p:style>
          <p:txBody>
            <a:bodyPr rtlCol="0" anchor="ctr"/>
            <a:lstStyle/>
            <a:p>
              <a:endParaRPr lang="LID8192" sz="1400" dirty="0">
                <a:latin typeface="Rockwell" panose="02060603020205020403" pitchFamily="18" charset="77"/>
                <a:cs typeface="Calibri" panose="020F0502020204030204" pitchFamily="34" charset="0"/>
              </a:endParaRPr>
            </a:p>
          </p:txBody>
        </p:sp>
        <p:sp>
          <p:nvSpPr>
            <p:cNvPr id="14" name="TextBox 13">
              <a:extLst>
                <a:ext uri="{FF2B5EF4-FFF2-40B4-BE49-F238E27FC236}">
                  <a16:creationId xmlns:a16="http://schemas.microsoft.com/office/drawing/2014/main" id="{EB347C2D-7CD9-D7BA-EA25-C7EDFD848A36}"/>
                </a:ext>
              </a:extLst>
            </p:cNvPr>
            <p:cNvSpPr txBox="1"/>
            <p:nvPr/>
          </p:nvSpPr>
          <p:spPr>
            <a:xfrm>
              <a:off x="5398889" y="5359575"/>
              <a:ext cx="2488429" cy="1386627"/>
            </a:xfrm>
            <a:prstGeom prst="rect">
              <a:avLst/>
            </a:prstGeom>
            <a:noFill/>
          </p:spPr>
          <p:txBody>
            <a:bodyPr wrap="square" rtlCol="0">
              <a:spAutoFit/>
            </a:bodyPr>
            <a:lstStyle/>
            <a:p>
              <a:pPr algn="ctr"/>
              <a:r>
                <a:rPr lang="en-US" sz="2000" b="1" dirty="0">
                  <a:latin typeface="Avenir Book" panose="02000503020000020003" pitchFamily="2" charset="0"/>
                  <a:cs typeface="Calibri" panose="020F0502020204030204" pitchFamily="34" charset="0"/>
                </a:rPr>
                <a:t>reward</a:t>
              </a:r>
              <a:r>
                <a:rPr lang="en-US" sz="1400" dirty="0">
                  <a:latin typeface="Avenir Book" panose="02000503020000020003" pitchFamily="2" charset="0"/>
                  <a:cs typeface="Calibri" panose="020F0502020204030204" pitchFamily="34" charset="0"/>
                </a:rPr>
                <a:t> </a:t>
              </a:r>
            </a:p>
            <a:p>
              <a:pPr algn="ctr"/>
              <a:r>
                <a:rPr lang="en-US" sz="1400" dirty="0">
                  <a:latin typeface="Avenir Book" panose="02000503020000020003" pitchFamily="2" charset="0"/>
                  <a:cs typeface="Calibri" panose="020F0502020204030204" pitchFamily="34" charset="0"/>
                </a:rPr>
                <a:t>random 10-80 points</a:t>
              </a:r>
            </a:p>
            <a:p>
              <a:pPr algn="ctr"/>
              <a:r>
                <a:rPr lang="en-US" sz="1400" dirty="0">
                  <a:latin typeface="Avenir Book" panose="02000503020000020003" pitchFamily="2" charset="0"/>
                  <a:cs typeface="Calibri" panose="020F0502020204030204" pitchFamily="34" charset="0"/>
                </a:rPr>
                <a:t>after success &amp; after rest</a:t>
              </a:r>
            </a:p>
          </p:txBody>
        </p:sp>
      </p:grpSp>
      <p:grpSp>
        <p:nvGrpSpPr>
          <p:cNvPr id="15" name="Group 14">
            <a:extLst>
              <a:ext uri="{FF2B5EF4-FFF2-40B4-BE49-F238E27FC236}">
                <a16:creationId xmlns:a16="http://schemas.microsoft.com/office/drawing/2014/main" id="{52C54F57-70D3-7D7B-D60E-EC0684CA2FF3}"/>
              </a:ext>
            </a:extLst>
          </p:cNvPr>
          <p:cNvGrpSpPr/>
          <p:nvPr/>
        </p:nvGrpSpPr>
        <p:grpSpPr>
          <a:xfrm>
            <a:off x="3269337" y="5231823"/>
            <a:ext cx="1957407" cy="1121134"/>
            <a:chOff x="5286041" y="5265580"/>
            <a:chExt cx="2714128" cy="1485602"/>
          </a:xfrm>
        </p:grpSpPr>
        <p:sp>
          <p:nvSpPr>
            <p:cNvPr id="17" name="Rectangle: Rounded Corners 5">
              <a:extLst>
                <a:ext uri="{FF2B5EF4-FFF2-40B4-BE49-F238E27FC236}">
                  <a16:creationId xmlns:a16="http://schemas.microsoft.com/office/drawing/2014/main" id="{AAEA0BF4-012F-295F-3BE6-E82D000F52B4}"/>
                </a:ext>
              </a:extLst>
            </p:cNvPr>
            <p:cNvSpPr/>
            <p:nvPr/>
          </p:nvSpPr>
          <p:spPr>
            <a:xfrm>
              <a:off x="5286041" y="5265580"/>
              <a:ext cx="2714128" cy="1485602"/>
            </a:xfrm>
            <a:prstGeom prst="roundRect">
              <a:avLst/>
            </a:prstGeom>
            <a:noFill/>
            <a:ln w="28575">
              <a:solidFill>
                <a:srgbClr val="BF9000"/>
              </a:solidFill>
            </a:ln>
          </p:spPr>
          <p:style>
            <a:lnRef idx="2">
              <a:schemeClr val="accent4"/>
            </a:lnRef>
            <a:fillRef idx="1">
              <a:schemeClr val="lt1"/>
            </a:fillRef>
            <a:effectRef idx="0">
              <a:schemeClr val="accent4"/>
            </a:effectRef>
            <a:fontRef idx="minor">
              <a:schemeClr val="dk1"/>
            </a:fontRef>
          </p:style>
          <p:txBody>
            <a:bodyPr rtlCol="0" anchor="ctr"/>
            <a:lstStyle/>
            <a:p>
              <a:endParaRPr lang="LID8192" sz="1400" dirty="0">
                <a:latin typeface="Rockwell" panose="02060603020205020403" pitchFamily="18" charset="77"/>
                <a:cs typeface="Calibri" panose="020F0502020204030204" pitchFamily="34" charset="0"/>
              </a:endParaRPr>
            </a:p>
          </p:txBody>
        </p:sp>
        <p:sp>
          <p:nvSpPr>
            <p:cNvPr id="18" name="TextBox 17">
              <a:extLst>
                <a:ext uri="{FF2B5EF4-FFF2-40B4-BE49-F238E27FC236}">
                  <a16:creationId xmlns:a16="http://schemas.microsoft.com/office/drawing/2014/main" id="{DE588471-7D14-A19B-4A3A-61070EE5670D}"/>
                </a:ext>
              </a:extLst>
            </p:cNvPr>
            <p:cNvSpPr txBox="1"/>
            <p:nvPr/>
          </p:nvSpPr>
          <p:spPr>
            <a:xfrm>
              <a:off x="5406343" y="5331890"/>
              <a:ext cx="2488429" cy="1386626"/>
            </a:xfrm>
            <a:prstGeom prst="rect">
              <a:avLst/>
            </a:prstGeom>
            <a:noFill/>
          </p:spPr>
          <p:txBody>
            <a:bodyPr wrap="square" rtlCol="0">
              <a:spAutoFit/>
            </a:bodyPr>
            <a:lstStyle/>
            <a:p>
              <a:pPr algn="ctr"/>
              <a:r>
                <a:rPr lang="en-US" sz="2000" b="1" dirty="0">
                  <a:latin typeface="Avenir Book" panose="02000503020000020003" pitchFamily="2" charset="0"/>
                  <a:cs typeface="Calibri" panose="020F0502020204030204" pitchFamily="34" charset="0"/>
                </a:rPr>
                <a:t>success</a:t>
              </a:r>
              <a:r>
                <a:rPr lang="en-US" sz="2000" dirty="0">
                  <a:latin typeface="Avenir Book" panose="02000503020000020003" pitchFamily="2" charset="0"/>
                  <a:cs typeface="Calibri" panose="020F0502020204030204" pitchFamily="34" charset="0"/>
                </a:rPr>
                <a:t> </a:t>
              </a:r>
            </a:p>
            <a:p>
              <a:pPr algn="ctr"/>
              <a:r>
                <a:rPr lang="en-US" sz="1400" dirty="0">
                  <a:latin typeface="Avenir Book" panose="02000503020000020003" pitchFamily="2" charset="0"/>
                  <a:cs typeface="Calibri" panose="020F0502020204030204" pitchFamily="34" charset="0"/>
                </a:rPr>
                <a:t>1 if success</a:t>
              </a:r>
            </a:p>
            <a:p>
              <a:pPr algn="ctr"/>
              <a:r>
                <a:rPr lang="en-US" sz="1400" dirty="0">
                  <a:latin typeface="Avenir Book" panose="02000503020000020003" pitchFamily="2" charset="0"/>
                  <a:cs typeface="Calibri" panose="020F0502020204030204" pitchFamily="34" charset="0"/>
                </a:rPr>
                <a:t>0 if failure</a:t>
              </a:r>
            </a:p>
            <a:p>
              <a:pPr algn="ctr"/>
              <a:r>
                <a:rPr lang="en-US" sz="1400" dirty="0" err="1">
                  <a:latin typeface="Avenir Book" panose="02000503020000020003" pitchFamily="2" charset="0"/>
                  <a:cs typeface="Calibri" panose="020F0502020204030204" pitchFamily="34" charset="0"/>
                </a:rPr>
                <a:t>na</a:t>
              </a:r>
              <a:r>
                <a:rPr lang="en-US" sz="1400" dirty="0">
                  <a:latin typeface="Avenir Book" panose="02000503020000020003" pitchFamily="2" charset="0"/>
                  <a:cs typeface="Calibri" panose="020F0502020204030204" pitchFamily="34" charset="0"/>
                </a:rPr>
                <a:t> if rest </a:t>
              </a:r>
            </a:p>
          </p:txBody>
        </p:sp>
      </p:grpSp>
      <p:grpSp>
        <p:nvGrpSpPr>
          <p:cNvPr id="19" name="Group 18">
            <a:extLst>
              <a:ext uri="{FF2B5EF4-FFF2-40B4-BE49-F238E27FC236}">
                <a16:creationId xmlns:a16="http://schemas.microsoft.com/office/drawing/2014/main" id="{63478D10-E5E1-31D1-2F5E-EF59728ECE2C}"/>
              </a:ext>
            </a:extLst>
          </p:cNvPr>
          <p:cNvGrpSpPr/>
          <p:nvPr/>
        </p:nvGrpSpPr>
        <p:grpSpPr>
          <a:xfrm>
            <a:off x="4973113" y="1584406"/>
            <a:ext cx="4349919" cy="1538046"/>
            <a:chOff x="5547932" y="174581"/>
            <a:chExt cx="5414517" cy="1840199"/>
          </a:xfrm>
        </p:grpSpPr>
        <p:grpSp>
          <p:nvGrpSpPr>
            <p:cNvPr id="20" name="Group 19">
              <a:extLst>
                <a:ext uri="{FF2B5EF4-FFF2-40B4-BE49-F238E27FC236}">
                  <a16:creationId xmlns:a16="http://schemas.microsoft.com/office/drawing/2014/main" id="{60464A97-B302-B87C-8318-4196371EC84B}"/>
                </a:ext>
              </a:extLst>
            </p:cNvPr>
            <p:cNvGrpSpPr/>
            <p:nvPr/>
          </p:nvGrpSpPr>
          <p:grpSpPr>
            <a:xfrm>
              <a:off x="5547932" y="174581"/>
              <a:ext cx="5414517" cy="1840199"/>
              <a:chOff x="5576072" y="398478"/>
              <a:chExt cx="5414517" cy="1840199"/>
            </a:xfrm>
          </p:grpSpPr>
          <p:sp>
            <p:nvSpPr>
              <p:cNvPr id="23" name="Rectangle: Rounded Corners 5">
                <a:extLst>
                  <a:ext uri="{FF2B5EF4-FFF2-40B4-BE49-F238E27FC236}">
                    <a16:creationId xmlns:a16="http://schemas.microsoft.com/office/drawing/2014/main" id="{E7B2B1C5-16E0-BD89-E68E-643A3EAAA196}"/>
                  </a:ext>
                </a:extLst>
              </p:cNvPr>
              <p:cNvSpPr/>
              <p:nvPr/>
            </p:nvSpPr>
            <p:spPr>
              <a:xfrm>
                <a:off x="5576072" y="398478"/>
                <a:ext cx="5072712" cy="1840199"/>
              </a:xfrm>
              <a:prstGeom prst="roundRect">
                <a:avLst/>
              </a:prstGeom>
              <a:noFill/>
              <a:ln w="28575">
                <a:solidFill>
                  <a:srgbClr val="BF9000"/>
                </a:solidFill>
              </a:ln>
            </p:spPr>
            <p:style>
              <a:lnRef idx="2">
                <a:schemeClr val="accent4"/>
              </a:lnRef>
              <a:fillRef idx="1">
                <a:schemeClr val="lt1"/>
              </a:fillRef>
              <a:effectRef idx="0">
                <a:schemeClr val="accent4"/>
              </a:effectRef>
              <a:fontRef idx="minor">
                <a:schemeClr val="dk1"/>
              </a:fontRef>
            </p:style>
            <p:txBody>
              <a:bodyPr rtlCol="0" anchor="ctr"/>
              <a:lstStyle/>
              <a:p>
                <a:endParaRPr lang="LID8192" sz="1600" dirty="0">
                  <a:latin typeface="Avenir Book" panose="02000503020000020003" pitchFamily="2" charset="0"/>
                  <a:cs typeface="Calibri" panose="020F0502020204030204" pitchFamily="34" charset="0"/>
                </a:endParaRPr>
              </a:p>
            </p:txBody>
          </p:sp>
          <p:sp>
            <p:nvSpPr>
              <p:cNvPr id="24" name="TextBox 23">
                <a:extLst>
                  <a:ext uri="{FF2B5EF4-FFF2-40B4-BE49-F238E27FC236}">
                    <a16:creationId xmlns:a16="http://schemas.microsoft.com/office/drawing/2014/main" id="{7F5FD79E-1792-87D7-A4DE-E4D66545D60D}"/>
                  </a:ext>
                </a:extLst>
              </p:cNvPr>
              <p:cNvSpPr txBox="1"/>
              <p:nvPr/>
            </p:nvSpPr>
            <p:spPr>
              <a:xfrm>
                <a:off x="5632022" y="524102"/>
                <a:ext cx="2078448" cy="478713"/>
              </a:xfrm>
              <a:prstGeom prst="rect">
                <a:avLst/>
              </a:prstGeom>
              <a:noFill/>
            </p:spPr>
            <p:txBody>
              <a:bodyPr wrap="square" rtlCol="0">
                <a:spAutoFit/>
              </a:bodyPr>
              <a:lstStyle/>
              <a:p>
                <a:r>
                  <a:rPr lang="en-US" sz="2000" b="1" dirty="0">
                    <a:latin typeface="Avenir Book" panose="02000503020000020003" pitchFamily="2" charset="0"/>
                    <a:cs typeface="Calibri" panose="020F0502020204030204" pitchFamily="34" charset="0"/>
                  </a:rPr>
                  <a:t>effort</a:t>
                </a:r>
              </a:p>
            </p:txBody>
          </p:sp>
          <p:grpSp>
            <p:nvGrpSpPr>
              <p:cNvPr id="25" name="Group 24">
                <a:extLst>
                  <a:ext uri="{FF2B5EF4-FFF2-40B4-BE49-F238E27FC236}">
                    <a16:creationId xmlns:a16="http://schemas.microsoft.com/office/drawing/2014/main" id="{5C2F8CE6-2A88-1C26-07B2-3A7266D87EDE}"/>
                  </a:ext>
                </a:extLst>
              </p:cNvPr>
              <p:cNvGrpSpPr>
                <a:grpSpLocks noChangeAspect="1"/>
              </p:cNvGrpSpPr>
              <p:nvPr/>
            </p:nvGrpSpPr>
            <p:grpSpPr>
              <a:xfrm>
                <a:off x="7618509" y="484197"/>
                <a:ext cx="2497041" cy="1155272"/>
                <a:chOff x="8064278" y="904078"/>
                <a:chExt cx="3240000" cy="1499007"/>
              </a:xfrm>
            </p:grpSpPr>
            <p:grpSp>
              <p:nvGrpSpPr>
                <p:cNvPr id="27" name="Group 26">
                  <a:extLst>
                    <a:ext uri="{FF2B5EF4-FFF2-40B4-BE49-F238E27FC236}">
                      <a16:creationId xmlns:a16="http://schemas.microsoft.com/office/drawing/2014/main" id="{92E7150F-4E03-FA98-D44E-4540B39D2F1C}"/>
                    </a:ext>
                  </a:extLst>
                </p:cNvPr>
                <p:cNvGrpSpPr/>
                <p:nvPr/>
              </p:nvGrpSpPr>
              <p:grpSpPr>
                <a:xfrm>
                  <a:off x="8064278" y="904078"/>
                  <a:ext cx="1063464" cy="1499007"/>
                  <a:chOff x="8064278" y="904078"/>
                  <a:chExt cx="1063464" cy="1499007"/>
                </a:xfrm>
              </p:grpSpPr>
              <p:pic>
                <p:nvPicPr>
                  <p:cNvPr id="34" name="Picture 33" descr="Chart, pie chart&#10;&#10;Description automatically generated">
                    <a:extLst>
                      <a:ext uri="{FF2B5EF4-FFF2-40B4-BE49-F238E27FC236}">
                        <a16:creationId xmlns:a16="http://schemas.microsoft.com/office/drawing/2014/main" id="{07DDBDA0-26C9-CD17-1D25-70B9A0D94979}"/>
                      </a:ext>
                    </a:extLst>
                  </p:cNvPr>
                  <p:cNvPicPr>
                    <a:picLocks noChangeAspect="1"/>
                  </p:cNvPicPr>
                  <p:nvPr/>
                </p:nvPicPr>
                <p:blipFill>
                  <a:blip r:embed="rId3"/>
                  <a:stretch>
                    <a:fillRect/>
                  </a:stretch>
                </p:blipFill>
                <p:spPr>
                  <a:xfrm>
                    <a:off x="8064278" y="904078"/>
                    <a:ext cx="1063464" cy="1063464"/>
                  </a:xfrm>
                  <a:prstGeom prst="rect">
                    <a:avLst/>
                  </a:prstGeom>
                </p:spPr>
              </p:pic>
              <p:sp>
                <p:nvSpPr>
                  <p:cNvPr id="35" name="TextBox 34">
                    <a:extLst>
                      <a:ext uri="{FF2B5EF4-FFF2-40B4-BE49-F238E27FC236}">
                        <a16:creationId xmlns:a16="http://schemas.microsoft.com/office/drawing/2014/main" id="{BB158457-B480-F0B3-A70A-4DE1C06EA676}"/>
                      </a:ext>
                    </a:extLst>
                  </p:cNvPr>
                  <p:cNvSpPr txBox="1"/>
                  <p:nvPr/>
                </p:nvSpPr>
                <p:spPr>
                  <a:xfrm>
                    <a:off x="8265112" y="2020842"/>
                    <a:ext cx="661797" cy="382243"/>
                  </a:xfrm>
                  <a:prstGeom prst="rect">
                    <a:avLst/>
                  </a:prstGeom>
                  <a:noFill/>
                </p:spPr>
                <p:txBody>
                  <a:bodyPr wrap="square" lIns="0" tIns="0" rIns="0" bIns="0">
                    <a:spAutoFit/>
                  </a:bodyPr>
                  <a:lstStyle/>
                  <a:p>
                    <a:pPr algn="ctr"/>
                    <a:r>
                      <a:rPr lang="en-GB" sz="1600" dirty="0">
                        <a:effectLst/>
                        <a:latin typeface="Avenir Book" panose="02000503020000020003" pitchFamily="2" charset="0"/>
                      </a:rPr>
                      <a:t>0.30</a:t>
                    </a:r>
                    <a:endParaRPr lang="en-US" sz="1600" dirty="0">
                      <a:latin typeface="Avenir Book" panose="02000503020000020003" pitchFamily="2" charset="0"/>
                    </a:endParaRPr>
                  </a:p>
                </p:txBody>
              </p:sp>
            </p:grpSp>
            <p:grpSp>
              <p:nvGrpSpPr>
                <p:cNvPr id="28" name="Group 27">
                  <a:extLst>
                    <a:ext uri="{FF2B5EF4-FFF2-40B4-BE49-F238E27FC236}">
                      <a16:creationId xmlns:a16="http://schemas.microsoft.com/office/drawing/2014/main" id="{F46CFAB9-BC53-4907-E4A6-5AE3935D889F}"/>
                    </a:ext>
                  </a:extLst>
                </p:cNvPr>
                <p:cNvGrpSpPr/>
                <p:nvPr/>
              </p:nvGrpSpPr>
              <p:grpSpPr>
                <a:xfrm>
                  <a:off x="9152546" y="904078"/>
                  <a:ext cx="1062000" cy="1496046"/>
                  <a:chOff x="9152546" y="904078"/>
                  <a:chExt cx="1062000" cy="1496046"/>
                </a:xfrm>
              </p:grpSpPr>
              <p:pic>
                <p:nvPicPr>
                  <p:cNvPr id="32" name="Picture 31" descr="Chart, pie chart&#10;&#10;Description automatically generated">
                    <a:extLst>
                      <a:ext uri="{FF2B5EF4-FFF2-40B4-BE49-F238E27FC236}">
                        <a16:creationId xmlns:a16="http://schemas.microsoft.com/office/drawing/2014/main" id="{BE8BD009-CCE1-AB9B-C149-EB8B4857E76D}"/>
                      </a:ext>
                    </a:extLst>
                  </p:cNvPr>
                  <p:cNvPicPr>
                    <a:picLocks noChangeAspect="1"/>
                  </p:cNvPicPr>
                  <p:nvPr/>
                </p:nvPicPr>
                <p:blipFill>
                  <a:blip r:embed="rId4"/>
                  <a:stretch>
                    <a:fillRect/>
                  </a:stretch>
                </p:blipFill>
                <p:spPr>
                  <a:xfrm>
                    <a:off x="9152546" y="904078"/>
                    <a:ext cx="1062000" cy="1062000"/>
                  </a:xfrm>
                  <a:prstGeom prst="rect">
                    <a:avLst/>
                  </a:prstGeom>
                </p:spPr>
              </p:pic>
              <p:sp>
                <p:nvSpPr>
                  <p:cNvPr id="33" name="TextBox 32">
                    <a:extLst>
                      <a:ext uri="{FF2B5EF4-FFF2-40B4-BE49-F238E27FC236}">
                        <a16:creationId xmlns:a16="http://schemas.microsoft.com/office/drawing/2014/main" id="{3D934A32-7A8B-F99B-E952-0785EDA92CD1}"/>
                      </a:ext>
                    </a:extLst>
                  </p:cNvPr>
                  <p:cNvSpPr txBox="1"/>
                  <p:nvPr/>
                </p:nvSpPr>
                <p:spPr>
                  <a:xfrm>
                    <a:off x="9353380" y="2017881"/>
                    <a:ext cx="661795" cy="382243"/>
                  </a:xfrm>
                  <a:prstGeom prst="rect">
                    <a:avLst/>
                  </a:prstGeom>
                  <a:noFill/>
                </p:spPr>
                <p:txBody>
                  <a:bodyPr wrap="square" lIns="0" tIns="0" rIns="0" bIns="0">
                    <a:spAutoFit/>
                  </a:bodyPr>
                  <a:lstStyle/>
                  <a:p>
                    <a:pPr algn="ctr"/>
                    <a:r>
                      <a:rPr lang="en-GB" sz="1600" dirty="0">
                        <a:effectLst/>
                        <a:latin typeface="Avenir Book" panose="02000503020000020003" pitchFamily="2" charset="0"/>
                      </a:rPr>
                      <a:t>0.39</a:t>
                    </a:r>
                    <a:endParaRPr lang="en-US" sz="1600" dirty="0">
                      <a:latin typeface="Avenir Book" panose="02000503020000020003" pitchFamily="2" charset="0"/>
                    </a:endParaRPr>
                  </a:p>
                </p:txBody>
              </p:sp>
            </p:grpSp>
            <p:grpSp>
              <p:nvGrpSpPr>
                <p:cNvPr id="29" name="Group 28">
                  <a:extLst>
                    <a:ext uri="{FF2B5EF4-FFF2-40B4-BE49-F238E27FC236}">
                      <a16:creationId xmlns:a16="http://schemas.microsoft.com/office/drawing/2014/main" id="{801177DF-E040-DCF3-E8EC-DD437865A6AC}"/>
                    </a:ext>
                  </a:extLst>
                </p:cNvPr>
                <p:cNvGrpSpPr/>
                <p:nvPr/>
              </p:nvGrpSpPr>
              <p:grpSpPr>
                <a:xfrm>
                  <a:off x="10240814" y="904078"/>
                  <a:ext cx="1063464" cy="1491412"/>
                  <a:chOff x="10240814" y="904078"/>
                  <a:chExt cx="1063464" cy="1491412"/>
                </a:xfrm>
              </p:grpSpPr>
              <p:pic>
                <p:nvPicPr>
                  <p:cNvPr id="30" name="Picture 29" descr="Chart, pie chart&#10;&#10;Description automatically generated">
                    <a:extLst>
                      <a:ext uri="{FF2B5EF4-FFF2-40B4-BE49-F238E27FC236}">
                        <a16:creationId xmlns:a16="http://schemas.microsoft.com/office/drawing/2014/main" id="{95693112-6E7B-F86A-F7AE-8208BCCF9FFB}"/>
                      </a:ext>
                    </a:extLst>
                  </p:cNvPr>
                  <p:cNvPicPr>
                    <a:picLocks noChangeAspect="1"/>
                  </p:cNvPicPr>
                  <p:nvPr/>
                </p:nvPicPr>
                <p:blipFill>
                  <a:blip r:embed="rId5"/>
                  <a:stretch>
                    <a:fillRect/>
                  </a:stretch>
                </p:blipFill>
                <p:spPr>
                  <a:xfrm>
                    <a:off x="10240814" y="904078"/>
                    <a:ext cx="1063464" cy="1063464"/>
                  </a:xfrm>
                  <a:prstGeom prst="rect">
                    <a:avLst/>
                  </a:prstGeom>
                </p:spPr>
              </p:pic>
              <p:sp>
                <p:nvSpPr>
                  <p:cNvPr id="31" name="TextBox 30">
                    <a:extLst>
                      <a:ext uri="{FF2B5EF4-FFF2-40B4-BE49-F238E27FC236}">
                        <a16:creationId xmlns:a16="http://schemas.microsoft.com/office/drawing/2014/main" id="{2810BFE0-034C-EA1A-ADED-516FED0C76C1}"/>
                      </a:ext>
                    </a:extLst>
                  </p:cNvPr>
                  <p:cNvSpPr txBox="1"/>
                  <p:nvPr/>
                </p:nvSpPr>
                <p:spPr>
                  <a:xfrm>
                    <a:off x="10441648" y="2013246"/>
                    <a:ext cx="661797" cy="382244"/>
                  </a:xfrm>
                  <a:prstGeom prst="rect">
                    <a:avLst/>
                  </a:prstGeom>
                  <a:noFill/>
                </p:spPr>
                <p:txBody>
                  <a:bodyPr wrap="square" lIns="0" tIns="0" rIns="0" bIns="0">
                    <a:spAutoFit/>
                  </a:bodyPr>
                  <a:lstStyle/>
                  <a:p>
                    <a:pPr algn="ctr"/>
                    <a:r>
                      <a:rPr lang="en-GB" sz="1600" dirty="0">
                        <a:effectLst/>
                        <a:latin typeface="Avenir Book" panose="02000503020000020003" pitchFamily="2" charset="0"/>
                      </a:rPr>
                      <a:t>0.48</a:t>
                    </a:r>
                    <a:endParaRPr lang="en-US" sz="1600" dirty="0">
                      <a:latin typeface="Avenir Book" panose="02000503020000020003" pitchFamily="2" charset="0"/>
                    </a:endParaRPr>
                  </a:p>
                </p:txBody>
              </p:sp>
            </p:grpSp>
          </p:grpSp>
          <p:sp>
            <p:nvSpPr>
              <p:cNvPr id="26" name="TextBox 25">
                <a:extLst>
                  <a:ext uri="{FF2B5EF4-FFF2-40B4-BE49-F238E27FC236}">
                    <a16:creationId xmlns:a16="http://schemas.microsoft.com/office/drawing/2014/main" id="{09D8AFBC-8057-72C1-E09D-782512449803}"/>
                  </a:ext>
                </a:extLst>
              </p:cNvPr>
              <p:cNvSpPr txBox="1"/>
              <p:nvPr/>
            </p:nvSpPr>
            <p:spPr>
              <a:xfrm>
                <a:off x="5576072" y="1888048"/>
                <a:ext cx="5414517" cy="331416"/>
              </a:xfrm>
              <a:prstGeom prst="rect">
                <a:avLst/>
              </a:prstGeom>
              <a:noFill/>
            </p:spPr>
            <p:txBody>
              <a:bodyPr wrap="square">
                <a:spAutoFit/>
              </a:bodyPr>
              <a:lstStyle/>
              <a:p>
                <a:pPr algn="ctr"/>
                <a:r>
                  <a:rPr lang="en-US" sz="1200" dirty="0">
                    <a:latin typeface="Avenir Book" panose="02000503020000020003" pitchFamily="2" charset="0"/>
                    <a:cs typeface="Calibri" panose="020F0502020204030204" pitchFamily="34" charset="0"/>
                  </a:rPr>
                  <a:t>(as proportion of Maximum Voluntary Contraction)</a:t>
                </a:r>
                <a:endParaRPr lang="en-US" sz="1200" dirty="0">
                  <a:latin typeface="Avenir Book" panose="02000503020000020003" pitchFamily="2" charset="0"/>
                </a:endParaRPr>
              </a:p>
            </p:txBody>
          </p:sp>
        </p:grpSp>
        <p:pic>
          <p:nvPicPr>
            <p:cNvPr id="21" name="Picture 20" descr="A black and yellow circle with black lines&#10;&#10;Description automatically generated">
              <a:extLst>
                <a:ext uri="{FF2B5EF4-FFF2-40B4-BE49-F238E27FC236}">
                  <a16:creationId xmlns:a16="http://schemas.microsoft.com/office/drawing/2014/main" id="{6CC6022A-3D47-2637-3A31-294EACA58E23}"/>
                </a:ext>
              </a:extLst>
            </p:cNvPr>
            <p:cNvPicPr>
              <a:picLocks noChangeAspect="1"/>
            </p:cNvPicPr>
            <p:nvPr/>
          </p:nvPicPr>
          <p:blipFill>
            <a:blip r:embed="rId6"/>
            <a:stretch>
              <a:fillRect/>
            </a:stretch>
          </p:blipFill>
          <p:spPr>
            <a:xfrm>
              <a:off x="6749325" y="259137"/>
              <a:ext cx="820800" cy="820800"/>
            </a:xfrm>
            <a:prstGeom prst="rect">
              <a:avLst/>
            </a:prstGeom>
          </p:spPr>
        </p:pic>
        <p:sp>
          <p:nvSpPr>
            <p:cNvPr id="22" name="TextBox 21">
              <a:extLst>
                <a:ext uri="{FF2B5EF4-FFF2-40B4-BE49-F238E27FC236}">
                  <a16:creationId xmlns:a16="http://schemas.microsoft.com/office/drawing/2014/main" id="{9D58EB41-64AA-ED81-47D3-3660B5D2C047}"/>
                </a:ext>
              </a:extLst>
            </p:cNvPr>
            <p:cNvSpPr txBox="1"/>
            <p:nvPr/>
          </p:nvSpPr>
          <p:spPr>
            <a:xfrm>
              <a:off x="6911044" y="1162320"/>
              <a:ext cx="510041" cy="294592"/>
            </a:xfrm>
            <a:prstGeom prst="rect">
              <a:avLst/>
            </a:prstGeom>
            <a:noFill/>
          </p:spPr>
          <p:txBody>
            <a:bodyPr wrap="square" lIns="0" tIns="0" rIns="0" bIns="0">
              <a:spAutoFit/>
            </a:bodyPr>
            <a:lstStyle/>
            <a:p>
              <a:pPr algn="ctr"/>
              <a:r>
                <a:rPr lang="en-GB" sz="1600" dirty="0">
                  <a:effectLst/>
                  <a:latin typeface="Avenir Book" panose="02000503020000020003" pitchFamily="2" charset="0"/>
                </a:rPr>
                <a:t>0</a:t>
              </a:r>
              <a:endParaRPr lang="en-US" sz="1600" dirty="0">
                <a:latin typeface="Avenir Book" panose="02000503020000020003" pitchFamily="2" charset="0"/>
              </a:endParaRPr>
            </a:p>
          </p:txBody>
        </p:sp>
      </p:grpSp>
      <p:grpSp>
        <p:nvGrpSpPr>
          <p:cNvPr id="36" name="Group 35">
            <a:extLst>
              <a:ext uri="{FF2B5EF4-FFF2-40B4-BE49-F238E27FC236}">
                <a16:creationId xmlns:a16="http://schemas.microsoft.com/office/drawing/2014/main" id="{E4A964AA-6687-754F-0BEB-3E806FEF2003}"/>
              </a:ext>
            </a:extLst>
          </p:cNvPr>
          <p:cNvGrpSpPr/>
          <p:nvPr/>
        </p:nvGrpSpPr>
        <p:grpSpPr>
          <a:xfrm>
            <a:off x="6043445" y="3400512"/>
            <a:ext cx="2999497" cy="1496276"/>
            <a:chOff x="8129708" y="2541933"/>
            <a:chExt cx="3393639" cy="1781813"/>
          </a:xfrm>
        </p:grpSpPr>
        <p:sp>
          <p:nvSpPr>
            <p:cNvPr id="37" name="Rectangle: Rounded Corners 5">
              <a:extLst>
                <a:ext uri="{FF2B5EF4-FFF2-40B4-BE49-F238E27FC236}">
                  <a16:creationId xmlns:a16="http://schemas.microsoft.com/office/drawing/2014/main" id="{42835181-0553-7AAC-2C6F-4194A517D56E}"/>
                </a:ext>
              </a:extLst>
            </p:cNvPr>
            <p:cNvSpPr/>
            <p:nvPr/>
          </p:nvSpPr>
          <p:spPr>
            <a:xfrm>
              <a:off x="8129708" y="2541933"/>
              <a:ext cx="3393639" cy="1781813"/>
            </a:xfrm>
            <a:prstGeom prst="roundRect">
              <a:avLst/>
            </a:prstGeom>
            <a:noFill/>
            <a:ln w="28575">
              <a:solidFill>
                <a:srgbClr val="BF9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LID8192" sz="1400" dirty="0">
                <a:latin typeface="Avenir Book" panose="02000503020000020003" pitchFamily="2" charset="0"/>
                <a:cs typeface="Calibri" panose="020F0502020204030204" pitchFamily="34" charset="0"/>
              </a:endParaRPr>
            </a:p>
          </p:txBody>
        </p:sp>
        <p:sp>
          <p:nvSpPr>
            <p:cNvPr id="38" name="TextBox 37">
              <a:extLst>
                <a:ext uri="{FF2B5EF4-FFF2-40B4-BE49-F238E27FC236}">
                  <a16:creationId xmlns:a16="http://schemas.microsoft.com/office/drawing/2014/main" id="{CDA4D66E-FF89-A3E5-621D-82940D3D4234}"/>
                </a:ext>
              </a:extLst>
            </p:cNvPr>
            <p:cNvSpPr txBox="1"/>
            <p:nvPr/>
          </p:nvSpPr>
          <p:spPr>
            <a:xfrm>
              <a:off x="8173093" y="2694175"/>
              <a:ext cx="3270736" cy="1502692"/>
            </a:xfrm>
            <a:prstGeom prst="rect">
              <a:avLst/>
            </a:prstGeom>
            <a:noFill/>
          </p:spPr>
          <p:txBody>
            <a:bodyPr wrap="square" rtlCol="0">
              <a:spAutoFit/>
            </a:bodyPr>
            <a:lstStyle/>
            <a:p>
              <a:pPr algn="ctr"/>
              <a:r>
                <a:rPr lang="en-US" sz="2000" b="1" dirty="0">
                  <a:latin typeface="Avenir Book" panose="02000503020000020003" pitchFamily="2" charset="0"/>
                  <a:cs typeface="Calibri" panose="020F0502020204030204" pitchFamily="34" charset="0"/>
                </a:rPr>
                <a:t>fatigue</a:t>
              </a:r>
            </a:p>
            <a:p>
              <a:pPr algn="ctr"/>
              <a:r>
                <a:rPr lang="en-US" sz="1400" dirty="0">
                  <a:latin typeface="Avenir Book" panose="02000503020000020003" pitchFamily="2" charset="0"/>
                  <a:cs typeface="Calibri" panose="020F0502020204030204" pitchFamily="34" charset="0"/>
                </a:rPr>
                <a:t>tiredness rating (50% of trials)</a:t>
              </a:r>
            </a:p>
            <a:p>
              <a:pPr algn="ctr"/>
              <a:endParaRPr lang="en-US" sz="1400" dirty="0">
                <a:latin typeface="Avenir Book" panose="02000503020000020003" pitchFamily="2" charset="0"/>
                <a:cs typeface="Calibri" panose="020F0502020204030204" pitchFamily="34" charset="0"/>
              </a:endParaRPr>
            </a:p>
            <a:p>
              <a:pPr algn="ctr"/>
              <a:r>
                <a:rPr lang="en-US" sz="1400" dirty="0">
                  <a:latin typeface="Avenir Book" panose="02000503020000020003" pitchFamily="2" charset="0"/>
                  <a:cs typeface="Calibri" panose="020F0502020204030204" pitchFamily="34" charset="0"/>
                </a:rPr>
                <a:t>0: “Not at all tired” – </a:t>
              </a:r>
            </a:p>
            <a:p>
              <a:pPr algn="ctr"/>
              <a:r>
                <a:rPr lang="en-US" sz="1400" dirty="0">
                  <a:latin typeface="Avenir Book" panose="02000503020000020003" pitchFamily="2" charset="0"/>
                  <a:cs typeface="Calibri" panose="020F0502020204030204" pitchFamily="34" charset="0"/>
                </a:rPr>
                <a:t>100: “Extremely tired”</a:t>
              </a:r>
            </a:p>
          </p:txBody>
        </p:sp>
      </p:grpSp>
      <p:sp>
        <p:nvSpPr>
          <p:cNvPr id="39" name="TextBox 38">
            <a:extLst>
              <a:ext uri="{FF2B5EF4-FFF2-40B4-BE49-F238E27FC236}">
                <a16:creationId xmlns:a16="http://schemas.microsoft.com/office/drawing/2014/main" id="{9A2AF7AD-3109-AE73-0BC9-3AF973B2313E}"/>
              </a:ext>
            </a:extLst>
          </p:cNvPr>
          <p:cNvSpPr txBox="1"/>
          <p:nvPr/>
        </p:nvSpPr>
        <p:spPr>
          <a:xfrm>
            <a:off x="3015146" y="6402781"/>
            <a:ext cx="6098582" cy="369332"/>
          </a:xfrm>
          <a:prstGeom prst="rect">
            <a:avLst/>
          </a:prstGeom>
          <a:noFill/>
        </p:spPr>
        <p:txBody>
          <a:bodyPr wrap="square">
            <a:spAutoFit/>
          </a:bodyPr>
          <a:lstStyle/>
          <a:p>
            <a:pPr algn="r"/>
            <a:r>
              <a:rPr lang="en-GB" dirty="0" err="1"/>
              <a:t>Dudzikowska</a:t>
            </a:r>
            <a:r>
              <a:rPr lang="en-GB" dirty="0"/>
              <a:t> et al., (in prep)</a:t>
            </a:r>
            <a:endParaRPr lang="en-US" dirty="0"/>
          </a:p>
        </p:txBody>
      </p:sp>
      <p:sp>
        <p:nvSpPr>
          <p:cNvPr id="3" name="Title 1">
            <a:extLst>
              <a:ext uri="{FF2B5EF4-FFF2-40B4-BE49-F238E27FC236}">
                <a16:creationId xmlns:a16="http://schemas.microsoft.com/office/drawing/2014/main" id="{B73CC375-58DC-6339-6F76-5C862A621BC2}"/>
              </a:ext>
            </a:extLst>
          </p:cNvPr>
          <p:cNvSpPr txBox="1">
            <a:spLocks/>
          </p:cNvSpPr>
          <p:nvPr/>
        </p:nvSpPr>
        <p:spPr>
          <a:xfrm>
            <a:off x="457200" y="313811"/>
            <a:ext cx="8229600" cy="1143000"/>
          </a:xfrm>
          <a:prstGeom prst="rect">
            <a:avLst/>
          </a:prstGeom>
        </p:spPr>
        <p:txBody>
          <a:bodyPr vert="horz" lIns="91440" tIns="45720" rIns="91440" bIns="45720" rtlCol="0" anchor="ctr">
            <a:normAutofit fontScale="8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a:solidFill>
                  <a:srgbClr val="604A7B"/>
                </a:solidFill>
                <a:latin typeface="Avenir Book" panose="02000503020000020003" pitchFamily="2" charset="0"/>
              </a:rPr>
              <a:t>Your Project</a:t>
            </a:r>
          </a:p>
          <a:p>
            <a:endParaRPr lang="en-US" sz="2700" b="1" dirty="0">
              <a:latin typeface="Avenir Book" panose="02000503020000020003" pitchFamily="2" charset="0"/>
            </a:endParaRPr>
          </a:p>
          <a:p>
            <a:r>
              <a:rPr lang="en-US" sz="2700" b="1" dirty="0">
                <a:latin typeface="Avenir Book" panose="02000503020000020003" pitchFamily="2" charset="0"/>
              </a:rPr>
              <a:t>The task</a:t>
            </a:r>
            <a:endParaRPr lang="en-US" sz="2700" dirty="0">
              <a:solidFill>
                <a:srgbClr val="000000"/>
              </a:solidFill>
              <a:latin typeface="Avenir Book" panose="02000503020000020003" pitchFamily="2" charset="0"/>
            </a:endParaRPr>
          </a:p>
        </p:txBody>
      </p:sp>
    </p:spTree>
    <p:extLst>
      <p:ext uri="{BB962C8B-B14F-4D97-AF65-F5344CB8AC3E}">
        <p14:creationId xmlns:p14="http://schemas.microsoft.com/office/powerpoint/2010/main" val="241822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200" y="13447"/>
            <a:ext cx="8229600" cy="1143000"/>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700" b="1" dirty="0">
                <a:solidFill>
                  <a:srgbClr val="604A7B"/>
                </a:solidFill>
                <a:latin typeface="Avenir Book" panose="02000503020000020003" pitchFamily="2" charset="0"/>
              </a:rPr>
              <a:t>Example data from the task</a:t>
            </a:r>
          </a:p>
          <a:p>
            <a:r>
              <a:rPr lang="en-US" sz="2700" b="1" dirty="0">
                <a:latin typeface="Avenir Book" panose="02000503020000020003" pitchFamily="2" charset="0"/>
              </a:rPr>
              <a:t>Participants show different patterns of fatigue</a:t>
            </a:r>
            <a:endParaRPr lang="en-US" sz="2700" dirty="0">
              <a:solidFill>
                <a:srgbClr val="000000"/>
              </a:solidFill>
              <a:latin typeface="Avenir Book" panose="02000503020000020003" pitchFamily="2" charset="0"/>
            </a:endParaRPr>
          </a:p>
        </p:txBody>
      </p:sp>
      <p:pic>
        <p:nvPicPr>
          <p:cNvPr id="2" name="Picture 1">
            <a:extLst>
              <a:ext uri="{FF2B5EF4-FFF2-40B4-BE49-F238E27FC236}">
                <a16:creationId xmlns:a16="http://schemas.microsoft.com/office/drawing/2014/main" id="{1D643514-BB22-C254-04E9-C2A5211A2EB3}"/>
              </a:ext>
            </a:extLst>
          </p:cNvPr>
          <p:cNvPicPr>
            <a:picLocks noChangeAspect="1"/>
          </p:cNvPicPr>
          <p:nvPr/>
        </p:nvPicPr>
        <p:blipFill>
          <a:blip r:embed="rId2"/>
          <a:stretch>
            <a:fillRect/>
          </a:stretch>
        </p:blipFill>
        <p:spPr>
          <a:xfrm>
            <a:off x="848778" y="1463468"/>
            <a:ext cx="7168211" cy="4480132"/>
          </a:xfrm>
          <a:prstGeom prst="rect">
            <a:avLst/>
          </a:prstGeom>
        </p:spPr>
      </p:pic>
      <p:sp>
        <p:nvSpPr>
          <p:cNvPr id="3" name="TextBox 2">
            <a:extLst>
              <a:ext uri="{FF2B5EF4-FFF2-40B4-BE49-F238E27FC236}">
                <a16:creationId xmlns:a16="http://schemas.microsoft.com/office/drawing/2014/main" id="{A3630B8F-5D4B-D263-9F89-12AA6F78BDCD}"/>
              </a:ext>
            </a:extLst>
          </p:cNvPr>
          <p:cNvSpPr txBox="1"/>
          <p:nvPr/>
        </p:nvSpPr>
        <p:spPr>
          <a:xfrm>
            <a:off x="3015146" y="6402781"/>
            <a:ext cx="6098582" cy="369332"/>
          </a:xfrm>
          <a:prstGeom prst="rect">
            <a:avLst/>
          </a:prstGeom>
          <a:noFill/>
        </p:spPr>
        <p:txBody>
          <a:bodyPr wrap="square">
            <a:spAutoFit/>
          </a:bodyPr>
          <a:lstStyle/>
          <a:p>
            <a:pPr algn="r"/>
            <a:r>
              <a:rPr lang="en-GB" dirty="0" err="1"/>
              <a:t>Dudzikowska</a:t>
            </a:r>
            <a:r>
              <a:rPr lang="en-GB" dirty="0"/>
              <a:t> et al., (in prep)</a:t>
            </a:r>
            <a:endParaRPr lang="en-US" dirty="0"/>
          </a:p>
        </p:txBody>
      </p:sp>
    </p:spTree>
    <p:extLst>
      <p:ext uri="{BB962C8B-B14F-4D97-AF65-F5344CB8AC3E}">
        <p14:creationId xmlns:p14="http://schemas.microsoft.com/office/powerpoint/2010/main" val="1671550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9E89A6-5310-118A-B642-C3E64E9798D9}"/>
              </a:ext>
            </a:extLst>
          </p:cNvPr>
          <p:cNvSpPr txBox="1"/>
          <p:nvPr/>
        </p:nvSpPr>
        <p:spPr>
          <a:xfrm>
            <a:off x="457200" y="1573967"/>
            <a:ext cx="8458200" cy="4093428"/>
          </a:xfrm>
          <a:prstGeom prst="rect">
            <a:avLst/>
          </a:prstGeom>
          <a:noFill/>
        </p:spPr>
        <p:txBody>
          <a:bodyPr wrap="square">
            <a:spAutoFit/>
          </a:bodyPr>
          <a:lstStyle/>
          <a:p>
            <a:endParaRPr lang="en-GB" sz="2600" dirty="0">
              <a:highlight>
                <a:srgbClr val="FFFFFF"/>
              </a:highlight>
              <a:latin typeface="Avenir Book" panose="02000503020000020003" pitchFamily="2" charset="0"/>
            </a:endParaRPr>
          </a:p>
          <a:p>
            <a:pPr marL="400050" indent="-400050">
              <a:buFont typeface="+mj-lt"/>
              <a:buAutoNum type="romanUcPeriod"/>
            </a:pPr>
            <a:r>
              <a:rPr lang="en-GB" sz="2600" dirty="0">
                <a:effectLst/>
                <a:highlight>
                  <a:srgbClr val="FFFFFF"/>
                </a:highlight>
                <a:latin typeface="Avenir Book" panose="02000503020000020003" pitchFamily="2" charset="0"/>
              </a:rPr>
              <a:t>Formulate your predictions into mathematical language</a:t>
            </a:r>
          </a:p>
          <a:p>
            <a:pPr marL="400050" indent="-400050">
              <a:buFont typeface="+mj-lt"/>
              <a:buAutoNum type="romanUcPeriod"/>
            </a:pPr>
            <a:endParaRPr lang="en-GB" sz="2600" dirty="0">
              <a:effectLst/>
              <a:highlight>
                <a:srgbClr val="FFFFFF"/>
              </a:highlight>
              <a:latin typeface="Avenir Book" panose="02000503020000020003" pitchFamily="2" charset="0"/>
            </a:endParaRPr>
          </a:p>
          <a:p>
            <a:pPr marL="400050" indent="-400050">
              <a:buFont typeface="+mj-lt"/>
              <a:buAutoNum type="romanUcPeriod"/>
            </a:pPr>
            <a:r>
              <a:rPr lang="en-GB" sz="2600" dirty="0">
                <a:highlight>
                  <a:srgbClr val="FFFFFF"/>
                </a:highlight>
                <a:latin typeface="Avenir Book" panose="02000503020000020003" pitchFamily="2" charset="0"/>
              </a:rPr>
              <a:t>Estimate free parameters</a:t>
            </a:r>
          </a:p>
          <a:p>
            <a:pPr marL="400050" indent="-400050">
              <a:buFont typeface="+mj-lt"/>
              <a:buAutoNum type="romanUcPeriod"/>
            </a:pPr>
            <a:endParaRPr lang="en-GB" sz="2600" dirty="0">
              <a:highlight>
                <a:srgbClr val="FFFFFF"/>
              </a:highlight>
              <a:latin typeface="Avenir Book" panose="02000503020000020003" pitchFamily="2" charset="0"/>
            </a:endParaRPr>
          </a:p>
          <a:p>
            <a:pPr marL="400050" indent="-400050">
              <a:buFont typeface="+mj-lt"/>
              <a:buAutoNum type="romanUcPeriod"/>
            </a:pPr>
            <a:r>
              <a:rPr lang="en-GB" sz="2600" dirty="0">
                <a:effectLst/>
                <a:highlight>
                  <a:srgbClr val="FFFFFF"/>
                </a:highlight>
                <a:latin typeface="Avenir Book" panose="02000503020000020003" pitchFamily="2" charset="0"/>
              </a:rPr>
              <a:t>Compare competing models</a:t>
            </a:r>
          </a:p>
          <a:p>
            <a:pPr marL="400050" indent="-400050">
              <a:buFont typeface="+mj-lt"/>
              <a:buAutoNum type="romanUcPeriod"/>
            </a:pPr>
            <a:endParaRPr lang="en-GB" sz="2600" dirty="0">
              <a:highlight>
                <a:srgbClr val="FFFFFF"/>
              </a:highlight>
              <a:latin typeface="Avenir Book" panose="02000503020000020003" pitchFamily="2" charset="0"/>
            </a:endParaRPr>
          </a:p>
          <a:p>
            <a:pPr marL="400050" indent="-400050">
              <a:buFont typeface="+mj-lt"/>
              <a:buAutoNum type="romanUcPeriod"/>
            </a:pPr>
            <a:r>
              <a:rPr lang="en-GB" sz="2600" dirty="0">
                <a:highlight>
                  <a:srgbClr val="FFFFFF"/>
                </a:highlight>
                <a:latin typeface="Avenir Book" panose="02000503020000020003" pitchFamily="2" charset="0"/>
              </a:rPr>
              <a:t> C</a:t>
            </a:r>
            <a:r>
              <a:rPr lang="en-GB" sz="2600" dirty="0">
                <a:effectLst/>
                <a:highlight>
                  <a:srgbClr val="FFFFFF"/>
                </a:highlight>
                <a:latin typeface="Avenir Book" panose="02000503020000020003" pitchFamily="2" charset="0"/>
              </a:rPr>
              <a:t>ompare (v</a:t>
            </a:r>
            <a:r>
              <a:rPr lang="en-GB" sz="2600" dirty="0">
                <a:highlight>
                  <a:srgbClr val="FFFFFF"/>
                </a:highlight>
                <a:latin typeface="Avenir Book" panose="02000503020000020003" pitchFamily="2" charset="0"/>
              </a:rPr>
              <a:t>isually) </a:t>
            </a:r>
            <a:r>
              <a:rPr lang="en-GB" sz="2600" dirty="0">
                <a:effectLst/>
                <a:highlight>
                  <a:srgbClr val="FFFFFF"/>
                </a:highlight>
                <a:latin typeface="Avenir Book" panose="02000503020000020003" pitchFamily="2" charset="0"/>
              </a:rPr>
              <a:t>patterns in the model with patterns observed in the data</a:t>
            </a:r>
          </a:p>
        </p:txBody>
      </p:sp>
      <p:sp>
        <p:nvSpPr>
          <p:cNvPr id="4" name="Title 1">
            <a:extLst>
              <a:ext uri="{FF2B5EF4-FFF2-40B4-BE49-F238E27FC236}">
                <a16:creationId xmlns:a16="http://schemas.microsoft.com/office/drawing/2014/main" id="{A75CA9DC-FBFE-CD04-55C6-D27A98D0BBB6}"/>
              </a:ext>
            </a:extLst>
          </p:cNvPr>
          <p:cNvSpPr txBox="1">
            <a:spLocks/>
          </p:cNvSpPr>
          <p:nvPr/>
        </p:nvSpPr>
        <p:spPr>
          <a:xfrm>
            <a:off x="457200" y="13447"/>
            <a:ext cx="8229600" cy="1560520"/>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a:solidFill>
                  <a:srgbClr val="604A7B"/>
                </a:solidFill>
                <a:latin typeface="Avenir Book" panose="02000503020000020003" pitchFamily="2" charset="0"/>
              </a:rPr>
              <a:t>Your Project</a:t>
            </a:r>
          </a:p>
          <a:p>
            <a:r>
              <a:rPr lang="en-US" sz="2700" b="1" dirty="0">
                <a:latin typeface="Avenir Book" panose="02000503020000020003" pitchFamily="2" charset="0"/>
              </a:rPr>
              <a:t>Modelling steps</a:t>
            </a:r>
            <a:endParaRPr lang="en-US" sz="2700" dirty="0">
              <a:solidFill>
                <a:srgbClr val="000000"/>
              </a:solidFill>
              <a:latin typeface="Avenir Book" panose="02000503020000020003" pitchFamily="2" charset="0"/>
            </a:endParaRPr>
          </a:p>
        </p:txBody>
      </p:sp>
    </p:spTree>
    <p:extLst>
      <p:ext uri="{BB962C8B-B14F-4D97-AF65-F5344CB8AC3E}">
        <p14:creationId xmlns:p14="http://schemas.microsoft.com/office/powerpoint/2010/main" val="101122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DB0AA472-EC79-E1A0-CAB4-B8F197419546}"/>
                  </a:ext>
                </a:extLst>
              </p:cNvPr>
              <p:cNvSpPr txBox="1"/>
              <p:nvPr/>
            </p:nvSpPr>
            <p:spPr>
              <a:xfrm>
                <a:off x="1361655" y="1882729"/>
                <a:ext cx="7027188" cy="70788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4000" i="1" smtClean="0">
                              <a:latin typeface="Cambria Math" panose="02040503050406030204" pitchFamily="18" charset="0"/>
                            </a:rPr>
                          </m:ctrlPr>
                        </m:sSubPr>
                        <m:e>
                          <m:r>
                            <a:rPr lang="en-GB" sz="4000" b="0" smtClean="0">
                              <a:latin typeface="Cambria Math" panose="02040503050406030204" pitchFamily="18" charset="0"/>
                            </a:rPr>
                            <m:t>𝐹</m:t>
                          </m:r>
                        </m:e>
                        <m:sub>
                          <m:r>
                            <a:rPr lang="en-GB" sz="4000" b="0" smtClean="0">
                              <a:latin typeface="Cambria Math" panose="02040503050406030204" pitchFamily="18" charset="0"/>
                            </a:rPr>
                            <m:t>𝑡</m:t>
                          </m:r>
                        </m:sub>
                      </m:sSub>
                      <m:r>
                        <a:rPr lang="en-GB" sz="4000" b="0" smtClean="0">
                          <a:latin typeface="Cambria Math" panose="02040503050406030204" pitchFamily="18" charset="0"/>
                        </a:rPr>
                        <m:t>=</m:t>
                      </m:r>
                      <m:sSub>
                        <m:sSubPr>
                          <m:ctrlPr>
                            <a:rPr lang="en-GB" sz="4000" b="0" i="1" smtClean="0">
                              <a:latin typeface="Cambria Math" panose="02040503050406030204" pitchFamily="18" charset="0"/>
                            </a:rPr>
                          </m:ctrlPr>
                        </m:sSubPr>
                        <m:e>
                          <m:r>
                            <a:rPr lang="en-GB" sz="4000" b="0" smtClean="0">
                              <a:latin typeface="Cambria Math" panose="02040503050406030204" pitchFamily="18" charset="0"/>
                            </a:rPr>
                            <m:t>𝑈𝐹</m:t>
                          </m:r>
                        </m:e>
                        <m:sub>
                          <m:r>
                            <a:rPr lang="en-GB" sz="4000" b="0" smtClean="0">
                              <a:latin typeface="Cambria Math" panose="02040503050406030204" pitchFamily="18" charset="0"/>
                            </a:rPr>
                            <m:t>𝑡</m:t>
                          </m:r>
                        </m:sub>
                      </m:sSub>
                      <m:r>
                        <a:rPr lang="en-GB" sz="4000" b="0" smtClean="0">
                          <a:latin typeface="Cambria Math" panose="02040503050406030204" pitchFamily="18" charset="0"/>
                        </a:rPr>
                        <m:t>+</m:t>
                      </m:r>
                      <m:sSub>
                        <m:sSubPr>
                          <m:ctrlPr>
                            <a:rPr lang="en-GB" sz="4000" b="0" i="1" smtClean="0">
                              <a:latin typeface="Cambria Math" panose="02040503050406030204" pitchFamily="18" charset="0"/>
                            </a:rPr>
                          </m:ctrlPr>
                        </m:sSubPr>
                        <m:e>
                          <m:r>
                            <a:rPr lang="en-GB" sz="4000" b="0" smtClean="0">
                              <a:latin typeface="Cambria Math" panose="02040503050406030204" pitchFamily="18" charset="0"/>
                            </a:rPr>
                            <m:t>𝑅𝐹</m:t>
                          </m:r>
                        </m:e>
                        <m:sub>
                          <m:r>
                            <a:rPr lang="en-GB" sz="4000" b="0" smtClean="0">
                              <a:latin typeface="Cambria Math" panose="02040503050406030204" pitchFamily="18" charset="0"/>
                            </a:rPr>
                            <m:t>𝑡</m:t>
                          </m:r>
                        </m:sub>
                      </m:sSub>
                    </m:oMath>
                  </m:oMathPara>
                </a14:m>
                <a:endParaRPr lang="en-US" sz="4000" dirty="0"/>
              </a:p>
            </p:txBody>
          </p:sp>
        </mc:Choice>
        <mc:Fallback>
          <p:sp>
            <p:nvSpPr>
              <p:cNvPr id="2" name="TextBox 1">
                <a:extLst>
                  <a:ext uri="{FF2B5EF4-FFF2-40B4-BE49-F238E27FC236}">
                    <a16:creationId xmlns:a16="http://schemas.microsoft.com/office/drawing/2014/main" id="{DB0AA472-EC79-E1A0-CAB4-B8F197419546}"/>
                  </a:ext>
                </a:extLst>
              </p:cNvPr>
              <p:cNvSpPr txBox="1">
                <a:spLocks noRot="1" noChangeAspect="1" noMove="1" noResize="1" noEditPoints="1" noAdjustHandles="1" noChangeArrowheads="1" noChangeShapeType="1" noTextEdit="1"/>
              </p:cNvSpPr>
              <p:nvPr/>
            </p:nvSpPr>
            <p:spPr>
              <a:xfrm>
                <a:off x="1361655" y="1882729"/>
                <a:ext cx="7027188" cy="707886"/>
              </a:xfrm>
              <a:prstGeom prst="rect">
                <a:avLst/>
              </a:prstGeom>
              <a:blipFill>
                <a:blip r:embed="rId2"/>
                <a:stretch>
                  <a:fillRect l="-1264" b="-52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3" name="Table 2">
                <a:extLst>
                  <a:ext uri="{FF2B5EF4-FFF2-40B4-BE49-F238E27FC236}">
                    <a16:creationId xmlns:a16="http://schemas.microsoft.com/office/drawing/2014/main" id="{4F4F512A-72F8-5159-82A2-153DEFAF8683}"/>
                  </a:ext>
                </a:extLst>
              </p:cNvPr>
              <p:cNvGraphicFramePr>
                <a:graphicFrameLocks noGrp="1"/>
              </p:cNvGraphicFramePr>
              <p:nvPr>
                <p:extLst>
                  <p:ext uri="{D42A27DB-BD31-4B8C-83A1-F6EECF244321}">
                    <p14:modId xmlns:p14="http://schemas.microsoft.com/office/powerpoint/2010/main" val="3551305883"/>
                  </p:ext>
                </p:extLst>
              </p:nvPr>
            </p:nvGraphicFramePr>
            <p:xfrm>
              <a:off x="1361655" y="2650277"/>
              <a:ext cx="7027189" cy="720000"/>
            </p:xfrm>
            <a:graphic>
              <a:graphicData uri="http://schemas.openxmlformats.org/drawingml/2006/table">
                <a:tbl>
                  <a:tblPr bandCol="1">
                    <a:tableStyleId>{5940675A-B579-460E-94D1-54222C63F5DA}</a:tableStyleId>
                  </a:tblPr>
                  <a:tblGrid>
                    <a:gridCol w="7027189">
                      <a:extLst>
                        <a:ext uri="{9D8B030D-6E8A-4147-A177-3AD203B41FA5}">
                          <a16:colId xmlns:a16="http://schemas.microsoft.com/office/drawing/2014/main" val="1382766799"/>
                        </a:ext>
                      </a:extLst>
                    </a:gridCol>
                  </a:tblGrid>
                  <a:tr h="720000">
                    <a:tc>
                      <a:txBody>
                        <a:bodyPr/>
                        <a:lstStyle/>
                        <a:p>
                          <a:pPr marL="11113" marR="0" lvl="0" indent="0" algn="l" defTabSz="3027487"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3600" i="1" smtClean="0">
                                      <a:latin typeface="Cambria Math" panose="02040503050406030204" pitchFamily="18" charset="0"/>
                                    </a:rPr>
                                  </m:ctrlPr>
                                </m:sSubPr>
                                <m:e>
                                  <m:r>
                                    <a:rPr lang="en-GB" sz="3600" b="0" smtClean="0">
                                      <a:latin typeface="Cambria Math" panose="02040503050406030204" pitchFamily="18" charset="0"/>
                                    </a:rPr>
                                    <m:t>𝑅𝐹</m:t>
                                  </m:r>
                                </m:e>
                                <m:sub>
                                  <m:r>
                                    <a:rPr lang="en-GB" sz="3600" b="0" smtClean="0">
                                      <a:latin typeface="Cambria Math" panose="02040503050406030204" pitchFamily="18" charset="0"/>
                                    </a:rPr>
                                    <m:t>𝑡</m:t>
                                  </m:r>
                                </m:sub>
                              </m:sSub>
                              <m:r>
                                <a:rPr lang="en-GB" sz="3600" b="0" smtClean="0">
                                  <a:latin typeface="Cambria Math" panose="02040503050406030204" pitchFamily="18" charset="0"/>
                                </a:rPr>
                                <m:t>= </m:t>
                              </m:r>
                              <m:sSub>
                                <m:sSubPr>
                                  <m:ctrlPr>
                                    <a:rPr lang="en-GB" sz="3600" b="0" i="1" smtClean="0">
                                      <a:latin typeface="Cambria Math" panose="02040503050406030204" pitchFamily="18" charset="0"/>
                                    </a:rPr>
                                  </m:ctrlPr>
                                </m:sSubPr>
                                <m:e>
                                  <m:r>
                                    <a:rPr lang="en-GB" sz="3600" b="0" smtClean="0">
                                      <a:latin typeface="Cambria Math" panose="02040503050406030204" pitchFamily="18" charset="0"/>
                                    </a:rPr>
                                    <m:t>𝑅𝐹</m:t>
                                  </m:r>
                                </m:e>
                                <m:sub>
                                  <m:r>
                                    <a:rPr lang="en-GB" sz="3600" b="0" smtClean="0">
                                      <a:latin typeface="Cambria Math" panose="02040503050406030204" pitchFamily="18" charset="0"/>
                                    </a:rPr>
                                    <m:t>𝑡</m:t>
                                  </m:r>
                                  <m:r>
                                    <a:rPr lang="en-GB" sz="3600" b="0" smtClean="0">
                                      <a:latin typeface="Cambria Math" panose="02040503050406030204" pitchFamily="18" charset="0"/>
                                    </a:rPr>
                                    <m:t>−1</m:t>
                                  </m:r>
                                </m:sub>
                              </m:sSub>
                              <m:r>
                                <a:rPr lang="en-GB" sz="3600" b="0" smtClean="0">
                                  <a:latin typeface="Cambria Math" panose="02040503050406030204" pitchFamily="18" charset="0"/>
                                </a:rPr>
                                <m:t>+</m:t>
                              </m:r>
                              <m:r>
                                <a:rPr lang="en-GB" sz="3600" b="0" smtClean="0">
                                  <a:solidFill>
                                    <a:schemeClr val="tx2">
                                      <a:lumMod val="75000"/>
                                      <a:lumOff val="25000"/>
                                    </a:schemeClr>
                                  </a:solidFill>
                                  <a:latin typeface="Cambria Math" panose="02040503050406030204" pitchFamily="18" charset="0"/>
                                </a:rPr>
                                <m:t>𝛼</m:t>
                              </m:r>
                              <m:r>
                                <a:rPr lang="en-GB" sz="3600" b="0" smtClean="0">
                                  <a:latin typeface="Cambria Math" panose="02040503050406030204" pitchFamily="18" charset="0"/>
                                </a:rPr>
                                <m:t>∗</m:t>
                              </m:r>
                              <m:sSub>
                                <m:sSubPr>
                                  <m:ctrlPr>
                                    <a:rPr lang="en-GB" sz="3600" b="0" i="1" smtClean="0">
                                      <a:solidFill>
                                        <a:schemeClr val="accent2">
                                          <a:lumMod val="75000"/>
                                        </a:schemeClr>
                                      </a:solidFill>
                                      <a:latin typeface="Cambria Math" panose="02040503050406030204" pitchFamily="18" charset="0"/>
                                    </a:rPr>
                                  </m:ctrlPr>
                                </m:sSubPr>
                                <m:e>
                                  <m:r>
                                    <a:rPr lang="en-GB" sz="3600" b="0" smtClean="0">
                                      <a:solidFill>
                                        <a:schemeClr val="accent2">
                                          <a:lumMod val="75000"/>
                                        </a:schemeClr>
                                      </a:solidFill>
                                      <a:latin typeface="Cambria Math" panose="02040503050406030204" pitchFamily="18" charset="0"/>
                                    </a:rPr>
                                    <m:t>𝐸</m:t>
                                  </m:r>
                                </m:e>
                                <m:sub>
                                  <m:r>
                                    <a:rPr lang="en-GB" sz="3600" b="0" smtClean="0">
                                      <a:solidFill>
                                        <a:schemeClr val="accent2">
                                          <a:lumMod val="75000"/>
                                        </a:schemeClr>
                                      </a:solidFill>
                                      <a:latin typeface="Cambria Math" panose="02040503050406030204" pitchFamily="18" charset="0"/>
                                    </a:rPr>
                                    <m:t>𝑡</m:t>
                                  </m:r>
                                </m:sub>
                              </m:sSub>
                            </m:oMath>
                          </a14:m>
                          <a:r>
                            <a:rPr lang="en-US" sz="3600" dirty="0">
                              <a:solidFill>
                                <a:schemeClr val="accent2">
                                  <a:lumMod val="75000"/>
                                </a:schemeClr>
                              </a:solidFill>
                              <a:latin typeface="Avenir Book" panose="02000503020000020003" pitchFamily="2" charset="0"/>
                            </a:rPr>
                            <a:t> </a:t>
                          </a:r>
                          <a14:m>
                            <m:oMath xmlns:m="http://schemas.openxmlformats.org/officeDocument/2006/math">
                              <m:r>
                                <a:rPr lang="en-GB" sz="3600" b="0" smtClean="0">
                                  <a:latin typeface="Cambria Math" panose="02040503050406030204" pitchFamily="18" charset="0"/>
                                </a:rPr>
                                <m:t>−</m:t>
                              </m:r>
                              <m:r>
                                <a:rPr lang="en-GB" sz="3600" b="0" i="0" smtClean="0">
                                  <a:latin typeface="Cambria Math" panose="02040503050406030204" pitchFamily="18" charset="0"/>
                                </a:rPr>
                                <m:t> </m:t>
                              </m:r>
                              <m:sSub>
                                <m:sSubPr>
                                  <m:ctrlPr>
                                    <a:rPr lang="en-GB" sz="3600" b="0" i="1" smtClean="0">
                                      <a:solidFill>
                                        <a:schemeClr val="accent6">
                                          <a:lumMod val="75000"/>
                                        </a:schemeClr>
                                      </a:solidFill>
                                      <a:latin typeface="Cambria Math" panose="02040503050406030204" pitchFamily="18" charset="0"/>
                                    </a:rPr>
                                  </m:ctrlPr>
                                </m:sSubPr>
                                <m:e>
                                  <m:r>
                                    <m:rPr>
                                      <m:sty m:val="p"/>
                                    </m:rPr>
                                    <a:rPr lang="en-GB" sz="3600" b="0" i="0" smtClean="0">
                                      <a:solidFill>
                                        <a:schemeClr val="accent6">
                                          <a:lumMod val="75000"/>
                                        </a:schemeClr>
                                      </a:solidFill>
                                      <a:latin typeface="Cambria Math" panose="02040503050406030204" pitchFamily="18" charset="0"/>
                                    </a:rPr>
                                    <m:t>rest</m:t>
                                  </m:r>
                                </m:e>
                                <m:sub>
                                  <m:r>
                                    <a:rPr lang="en-GB" sz="3600" b="0" i="1" smtClean="0">
                                      <a:solidFill>
                                        <a:schemeClr val="accent6">
                                          <a:lumMod val="75000"/>
                                        </a:schemeClr>
                                      </a:solidFill>
                                      <a:latin typeface="Cambria Math" panose="02040503050406030204" pitchFamily="18" charset="0"/>
                                    </a:rPr>
                                    <m:t>𝑡</m:t>
                                  </m:r>
                                </m:sub>
                              </m:sSub>
                              <m:r>
                                <a:rPr lang="en-GB" sz="3600" b="0" i="0" smtClean="0">
                                  <a:latin typeface="Cambria Math" panose="02040503050406030204" pitchFamily="18" charset="0"/>
                                </a:rPr>
                                <m:t>∗</m:t>
                              </m:r>
                              <m:r>
                                <a:rPr lang="en-GB" sz="3600" b="0" smtClean="0">
                                  <a:solidFill>
                                    <a:schemeClr val="accent5">
                                      <a:lumMod val="75000"/>
                                    </a:schemeClr>
                                  </a:solidFill>
                                  <a:latin typeface="Cambria Math" panose="02040503050406030204" pitchFamily="18" charset="0"/>
                                </a:rPr>
                                <m:t>𝛿</m:t>
                              </m:r>
                            </m:oMath>
                          </a14:m>
                          <a:endParaRPr lang="en-US" sz="3600" dirty="0">
                            <a:latin typeface="Avenir Book" panose="02000503020000020003" pitchFamily="2" charset="0"/>
                            <a:cs typeface="Calibri" panose="020F0502020204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0156451"/>
                      </a:ext>
                    </a:extLst>
                  </a:tr>
                </a:tbl>
              </a:graphicData>
            </a:graphic>
          </p:graphicFrame>
        </mc:Choice>
        <mc:Fallback>
          <p:graphicFrame>
            <p:nvGraphicFramePr>
              <p:cNvPr id="3" name="Table 2">
                <a:extLst>
                  <a:ext uri="{FF2B5EF4-FFF2-40B4-BE49-F238E27FC236}">
                    <a16:creationId xmlns:a16="http://schemas.microsoft.com/office/drawing/2014/main" id="{4F4F512A-72F8-5159-82A2-153DEFAF8683}"/>
                  </a:ext>
                </a:extLst>
              </p:cNvPr>
              <p:cNvGraphicFramePr>
                <a:graphicFrameLocks noGrp="1"/>
              </p:cNvGraphicFramePr>
              <p:nvPr>
                <p:extLst>
                  <p:ext uri="{D42A27DB-BD31-4B8C-83A1-F6EECF244321}">
                    <p14:modId xmlns:p14="http://schemas.microsoft.com/office/powerpoint/2010/main" val="3551305883"/>
                  </p:ext>
                </p:extLst>
              </p:nvPr>
            </p:nvGraphicFramePr>
            <p:xfrm>
              <a:off x="1361655" y="2650277"/>
              <a:ext cx="7027189" cy="720000"/>
            </p:xfrm>
            <a:graphic>
              <a:graphicData uri="http://schemas.openxmlformats.org/drawingml/2006/table">
                <a:tbl>
                  <a:tblPr bandCol="1">
                    <a:tableStyleId>{5940675A-B579-460E-94D1-54222C63F5DA}</a:tableStyleId>
                  </a:tblPr>
                  <a:tblGrid>
                    <a:gridCol w="7027189">
                      <a:extLst>
                        <a:ext uri="{9D8B030D-6E8A-4147-A177-3AD203B41FA5}">
                          <a16:colId xmlns:a16="http://schemas.microsoft.com/office/drawing/2014/main" val="1382766799"/>
                        </a:ext>
                      </a:extLst>
                    </a:gridCol>
                  </a:tblGrid>
                  <a:tr h="720000">
                    <a:tc>
                      <a:txBody>
                        <a:bodyPr/>
                        <a:lstStyle/>
                        <a:p>
                          <a:endParaRPr lang="en-US"/>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b="-15517"/>
                          </a:stretch>
                        </a:blipFill>
                      </a:tcPr>
                    </a:tc>
                    <a:extLst>
                      <a:ext uri="{0D108BD9-81ED-4DB2-BD59-A6C34878D82A}">
                        <a16:rowId xmlns:a16="http://schemas.microsoft.com/office/drawing/2014/main" val="4080156451"/>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6471896A-73A7-DE7C-DD5A-6449BAA80DB6}"/>
                  </a:ext>
                </a:extLst>
              </p:cNvPr>
              <p:cNvGraphicFramePr>
                <a:graphicFrameLocks noGrp="1"/>
              </p:cNvGraphicFramePr>
              <p:nvPr>
                <p:extLst>
                  <p:ext uri="{D42A27DB-BD31-4B8C-83A1-F6EECF244321}">
                    <p14:modId xmlns:p14="http://schemas.microsoft.com/office/powerpoint/2010/main" val="280816029"/>
                  </p:ext>
                </p:extLst>
              </p:nvPr>
            </p:nvGraphicFramePr>
            <p:xfrm>
              <a:off x="1361655" y="3429939"/>
              <a:ext cx="7027188" cy="720000"/>
            </p:xfrm>
            <a:graphic>
              <a:graphicData uri="http://schemas.openxmlformats.org/drawingml/2006/table">
                <a:tbl>
                  <a:tblPr bandCol="1">
                    <a:tableStyleId>{5940675A-B579-460E-94D1-54222C63F5DA}</a:tableStyleId>
                  </a:tblPr>
                  <a:tblGrid>
                    <a:gridCol w="7027188">
                      <a:extLst>
                        <a:ext uri="{9D8B030D-6E8A-4147-A177-3AD203B41FA5}">
                          <a16:colId xmlns:a16="http://schemas.microsoft.com/office/drawing/2014/main" val="1382766799"/>
                        </a:ext>
                      </a:extLst>
                    </a:gridCol>
                  </a:tblGrid>
                  <a:tr h="720000">
                    <a:tc>
                      <a:txBody>
                        <a:bodyPr/>
                        <a:lstStyle/>
                        <a:p>
                          <a:pPr marL="11113" marR="0" lvl="0" indent="0" algn="l" defTabSz="302748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en-US" sz="3600" i="1" smtClean="0">
                                        <a:latin typeface="Cambria Math" panose="02040503050406030204" pitchFamily="18" charset="0"/>
                                      </a:rPr>
                                    </m:ctrlPr>
                                  </m:sSubPr>
                                  <m:e>
                                    <m:r>
                                      <a:rPr lang="en-GB" sz="3600" b="0" smtClean="0">
                                        <a:latin typeface="Cambria Math" panose="02040503050406030204" pitchFamily="18" charset="0"/>
                                      </a:rPr>
                                      <m:t>𝑈𝐹</m:t>
                                    </m:r>
                                  </m:e>
                                  <m:sub>
                                    <m:r>
                                      <a:rPr lang="en-GB" sz="3600" b="0" smtClean="0">
                                        <a:latin typeface="Cambria Math" panose="02040503050406030204" pitchFamily="18" charset="0"/>
                                      </a:rPr>
                                      <m:t>𝑡</m:t>
                                    </m:r>
                                  </m:sub>
                                </m:sSub>
                                <m:r>
                                  <a:rPr lang="en-GB" sz="3600" b="0" smtClean="0">
                                    <a:latin typeface="Cambria Math" panose="02040503050406030204" pitchFamily="18" charset="0"/>
                                  </a:rPr>
                                  <m:t>=</m:t>
                                </m:r>
                                <m:sSub>
                                  <m:sSubPr>
                                    <m:ctrlPr>
                                      <a:rPr lang="en-GB" sz="3600" b="0" i="1" smtClean="0">
                                        <a:latin typeface="Cambria Math" panose="02040503050406030204" pitchFamily="18" charset="0"/>
                                      </a:rPr>
                                    </m:ctrlPr>
                                  </m:sSubPr>
                                  <m:e>
                                    <m:r>
                                      <a:rPr lang="en-GB" sz="3600" b="0" smtClean="0">
                                        <a:latin typeface="Cambria Math" panose="02040503050406030204" pitchFamily="18" charset="0"/>
                                      </a:rPr>
                                      <m:t>𝑈𝐹</m:t>
                                    </m:r>
                                  </m:e>
                                  <m:sub>
                                    <m:r>
                                      <a:rPr lang="en-GB" sz="3600" b="0" smtClean="0">
                                        <a:latin typeface="Cambria Math" panose="02040503050406030204" pitchFamily="18" charset="0"/>
                                      </a:rPr>
                                      <m:t>𝑡</m:t>
                                    </m:r>
                                    <m:r>
                                      <a:rPr lang="en-GB" sz="3600" b="0" smtClean="0">
                                        <a:latin typeface="Cambria Math" panose="02040503050406030204" pitchFamily="18" charset="0"/>
                                      </a:rPr>
                                      <m:t>−1</m:t>
                                    </m:r>
                                  </m:sub>
                                </m:sSub>
                                <m:r>
                                  <a:rPr lang="en-GB" sz="3600" b="0" smtClean="0">
                                    <a:latin typeface="Cambria Math" panose="02040503050406030204" pitchFamily="18" charset="0"/>
                                  </a:rPr>
                                  <m:t>+</m:t>
                                </m:r>
                                <m:r>
                                  <a:rPr lang="en-GB" sz="3600" b="0" smtClean="0">
                                    <a:solidFill>
                                      <a:schemeClr val="accent1">
                                        <a:lumMod val="75000"/>
                                      </a:schemeClr>
                                    </a:solidFill>
                                    <a:latin typeface="Cambria Math" panose="02040503050406030204" pitchFamily="18" charset="0"/>
                                  </a:rPr>
                                  <m:t>𝛽</m:t>
                                </m:r>
                                <m:r>
                                  <a:rPr lang="en-GB" sz="3600" b="0" smtClean="0">
                                    <a:latin typeface="Cambria Math" panose="02040503050406030204" pitchFamily="18" charset="0"/>
                                  </a:rPr>
                                  <m:t>∗</m:t>
                                </m:r>
                                <m:sSub>
                                  <m:sSubPr>
                                    <m:ctrlPr>
                                      <a:rPr lang="en-GB" sz="3600" b="0" i="1" smtClean="0">
                                        <a:solidFill>
                                          <a:schemeClr val="accent2">
                                            <a:lumMod val="75000"/>
                                          </a:schemeClr>
                                        </a:solidFill>
                                        <a:latin typeface="Cambria Math" panose="02040503050406030204" pitchFamily="18" charset="0"/>
                                      </a:rPr>
                                    </m:ctrlPr>
                                  </m:sSubPr>
                                  <m:e>
                                    <m:r>
                                      <a:rPr lang="en-GB" sz="3600" b="0" smtClean="0">
                                        <a:solidFill>
                                          <a:schemeClr val="accent2">
                                            <a:lumMod val="75000"/>
                                          </a:schemeClr>
                                        </a:solidFill>
                                        <a:latin typeface="Cambria Math" panose="02040503050406030204" pitchFamily="18" charset="0"/>
                                      </a:rPr>
                                      <m:t>𝐸</m:t>
                                    </m:r>
                                  </m:e>
                                  <m:sub>
                                    <m:r>
                                      <a:rPr lang="en-GB" sz="3600" b="0" smtClean="0">
                                        <a:solidFill>
                                          <a:schemeClr val="accent2">
                                            <a:lumMod val="75000"/>
                                          </a:schemeClr>
                                        </a:solidFill>
                                        <a:latin typeface="Cambria Math" panose="02040503050406030204" pitchFamily="18" charset="0"/>
                                      </a:rPr>
                                      <m:t>𝑡</m:t>
                                    </m:r>
                                  </m:sub>
                                </m:sSub>
                              </m:oMath>
                            </m:oMathPara>
                          </a14:m>
                          <a:endParaRPr lang="en-US" sz="3600" dirty="0">
                            <a:latin typeface="Avenir Book" panose="02000503020000020003" pitchFamily="2" charset="0"/>
                            <a:cs typeface="Calibri" panose="020F0502020204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97636170"/>
                      </a:ext>
                    </a:extLst>
                  </a:tr>
                </a:tbl>
              </a:graphicData>
            </a:graphic>
          </p:graphicFrame>
        </mc:Choice>
        <mc:Fallback>
          <p:graphicFrame>
            <p:nvGraphicFramePr>
              <p:cNvPr id="4" name="Table 3">
                <a:extLst>
                  <a:ext uri="{FF2B5EF4-FFF2-40B4-BE49-F238E27FC236}">
                    <a16:creationId xmlns:a16="http://schemas.microsoft.com/office/drawing/2014/main" id="{6471896A-73A7-DE7C-DD5A-6449BAA80DB6}"/>
                  </a:ext>
                </a:extLst>
              </p:cNvPr>
              <p:cNvGraphicFramePr>
                <a:graphicFrameLocks noGrp="1"/>
              </p:cNvGraphicFramePr>
              <p:nvPr>
                <p:extLst>
                  <p:ext uri="{D42A27DB-BD31-4B8C-83A1-F6EECF244321}">
                    <p14:modId xmlns:p14="http://schemas.microsoft.com/office/powerpoint/2010/main" val="280816029"/>
                  </p:ext>
                </p:extLst>
              </p:nvPr>
            </p:nvGraphicFramePr>
            <p:xfrm>
              <a:off x="1361655" y="3429939"/>
              <a:ext cx="7027188" cy="720000"/>
            </p:xfrm>
            <a:graphic>
              <a:graphicData uri="http://schemas.openxmlformats.org/drawingml/2006/table">
                <a:tbl>
                  <a:tblPr bandCol="1">
                    <a:tableStyleId>{5940675A-B579-460E-94D1-54222C63F5DA}</a:tableStyleId>
                  </a:tblPr>
                  <a:tblGrid>
                    <a:gridCol w="7027188">
                      <a:extLst>
                        <a:ext uri="{9D8B030D-6E8A-4147-A177-3AD203B41FA5}">
                          <a16:colId xmlns:a16="http://schemas.microsoft.com/office/drawing/2014/main" val="1382766799"/>
                        </a:ext>
                      </a:extLst>
                    </a:gridCol>
                  </a:tblGrid>
                  <a:tr h="720000">
                    <a:tc>
                      <a:txBody>
                        <a:bodyPr/>
                        <a:lstStyle/>
                        <a:p>
                          <a:endParaRPr lang="en-US"/>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1754" b="-14035"/>
                          </a:stretch>
                        </a:blipFill>
                      </a:tcPr>
                    </a:tc>
                    <a:extLst>
                      <a:ext uri="{0D108BD9-81ED-4DB2-BD59-A6C34878D82A}">
                        <a16:rowId xmlns:a16="http://schemas.microsoft.com/office/drawing/2014/main" val="1297636170"/>
                      </a:ext>
                    </a:extLst>
                  </a:tr>
                </a:tbl>
              </a:graphicData>
            </a:graphic>
          </p:graphicFrame>
        </mc:Fallback>
      </mc:AlternateContent>
      <p:sp>
        <p:nvSpPr>
          <p:cNvPr id="5" name="Title 3">
            <a:extLst>
              <a:ext uri="{FF2B5EF4-FFF2-40B4-BE49-F238E27FC236}">
                <a16:creationId xmlns:a16="http://schemas.microsoft.com/office/drawing/2014/main" id="{ED82926D-7CFC-B3DE-9B73-48B7D04F7442}"/>
              </a:ext>
            </a:extLst>
          </p:cNvPr>
          <p:cNvSpPr txBox="1">
            <a:spLocks/>
          </p:cNvSpPr>
          <p:nvPr/>
        </p:nvSpPr>
        <p:spPr>
          <a:xfrm>
            <a:off x="457200" y="4680709"/>
            <a:ext cx="3685761" cy="198578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defRPr/>
            </a:pPr>
            <a:r>
              <a:rPr lang="en-US" altLang="en-US" sz="3200" b="1" dirty="0">
                <a:solidFill>
                  <a:schemeClr val="accent2">
                    <a:lumMod val="75000"/>
                  </a:schemeClr>
                </a:solidFill>
                <a:latin typeface="Avenir Book" panose="02000503020000020003" pitchFamily="2" charset="0"/>
                <a:ea typeface="ＭＳ Ｐゴシック" charset="-128"/>
                <a:cs typeface="Arial" charset="0"/>
              </a:rPr>
              <a:t>E</a:t>
            </a:r>
            <a:r>
              <a:rPr lang="en-US" altLang="en-US" sz="3200" b="1" baseline="-25000" dirty="0">
                <a:solidFill>
                  <a:schemeClr val="accent2">
                    <a:lumMod val="75000"/>
                  </a:schemeClr>
                </a:solidFill>
                <a:latin typeface="Avenir Book" panose="02000503020000020003" pitchFamily="2" charset="0"/>
                <a:ea typeface="ＭＳ Ｐゴシック" charset="-128"/>
                <a:cs typeface="Arial" charset="0"/>
              </a:rPr>
              <a:t>t</a:t>
            </a:r>
            <a:r>
              <a:rPr lang="en-US" altLang="en-US" sz="3200" b="1" dirty="0">
                <a:solidFill>
                  <a:schemeClr val="accent2">
                    <a:lumMod val="75000"/>
                  </a:schemeClr>
                </a:solidFill>
                <a:latin typeface="Avenir Book" panose="02000503020000020003" pitchFamily="2" charset="0"/>
                <a:ea typeface="ＭＳ Ｐゴシック" charset="-128"/>
                <a:cs typeface="Arial" charset="0"/>
              </a:rPr>
              <a:t> </a:t>
            </a:r>
            <a:r>
              <a:rPr lang="en-US" altLang="en-US" sz="2400" i="1" dirty="0">
                <a:solidFill>
                  <a:schemeClr val="accent2">
                    <a:lumMod val="75000"/>
                  </a:schemeClr>
                </a:solidFill>
                <a:latin typeface="Avenir Book" panose="02000503020000020003" pitchFamily="2" charset="0"/>
                <a:ea typeface="ＭＳ Ｐゴシック" charset="-128"/>
                <a:cs typeface="Arial" charset="0"/>
              </a:rPr>
              <a:t>proportion of MVC </a:t>
            </a:r>
          </a:p>
          <a:p>
            <a:pPr>
              <a:lnSpc>
                <a:spcPct val="100000"/>
              </a:lnSpc>
              <a:defRPr/>
            </a:pPr>
            <a:r>
              <a:rPr lang="en-US" altLang="en-US" sz="2400" i="1" dirty="0">
                <a:solidFill>
                  <a:schemeClr val="accent2">
                    <a:lumMod val="75000"/>
                  </a:schemeClr>
                </a:solidFill>
                <a:latin typeface="Avenir Book" panose="02000503020000020003" pitchFamily="2" charset="0"/>
                <a:ea typeface="ＭＳ Ｐゴシック" charset="-128"/>
                <a:cs typeface="Arial" charset="0"/>
              </a:rPr>
              <a:t>on trial t (0 if rest)</a:t>
            </a:r>
          </a:p>
          <a:p>
            <a:pPr>
              <a:lnSpc>
                <a:spcPct val="150000"/>
              </a:lnSpc>
              <a:defRPr/>
            </a:pPr>
            <a:r>
              <a:rPr lang="en-US" altLang="en-US" sz="3200" b="1" dirty="0" err="1">
                <a:solidFill>
                  <a:schemeClr val="accent6">
                    <a:lumMod val="75000"/>
                  </a:schemeClr>
                </a:solidFill>
                <a:latin typeface="Avenir Book" panose="02000503020000020003" pitchFamily="2" charset="0"/>
                <a:ea typeface="ＭＳ Ｐゴシック" charset="-128"/>
                <a:cs typeface="Arial" charset="0"/>
              </a:rPr>
              <a:t>rest</a:t>
            </a:r>
            <a:r>
              <a:rPr lang="en-US" altLang="en-US" sz="3200" b="1" baseline="-25000" dirty="0" err="1">
                <a:solidFill>
                  <a:schemeClr val="accent6">
                    <a:lumMod val="75000"/>
                  </a:schemeClr>
                </a:solidFill>
                <a:latin typeface="Avenir Book" panose="02000503020000020003" pitchFamily="2" charset="0"/>
                <a:ea typeface="ＭＳ Ｐゴシック" charset="-128"/>
                <a:cs typeface="Arial" charset="0"/>
              </a:rPr>
              <a:t>t</a:t>
            </a:r>
            <a:r>
              <a:rPr lang="en-US" altLang="en-US" sz="3200" dirty="0">
                <a:solidFill>
                  <a:schemeClr val="accent6">
                    <a:lumMod val="75000"/>
                  </a:schemeClr>
                </a:solidFill>
                <a:latin typeface="Avenir Book" panose="02000503020000020003" pitchFamily="2" charset="0"/>
                <a:ea typeface="ＭＳ Ｐゴシック" charset="-128"/>
                <a:cs typeface="Arial" charset="0"/>
              </a:rPr>
              <a:t> </a:t>
            </a:r>
            <a:r>
              <a:rPr lang="en-US" altLang="en-US" sz="2400" i="1" dirty="0">
                <a:solidFill>
                  <a:schemeClr val="accent6">
                    <a:lumMod val="75000"/>
                  </a:schemeClr>
                </a:solidFill>
                <a:latin typeface="Avenir Book" panose="02000503020000020003" pitchFamily="2" charset="0"/>
                <a:ea typeface="ＭＳ Ｐゴシック" charset="-128"/>
                <a:cs typeface="Arial" charset="0"/>
              </a:rPr>
              <a:t>0 if effort, 1 if rest</a:t>
            </a:r>
          </a:p>
          <a:p>
            <a:pPr>
              <a:lnSpc>
                <a:spcPct val="150000"/>
              </a:lnSpc>
              <a:defRPr/>
            </a:pPr>
            <a:endParaRPr lang="en-US" altLang="en-US" sz="2400" i="1" dirty="0">
              <a:solidFill>
                <a:schemeClr val="accent6">
                  <a:lumMod val="75000"/>
                </a:schemeClr>
              </a:solidFill>
              <a:latin typeface="Avenir Book" panose="02000503020000020003" pitchFamily="2" charset="0"/>
              <a:ea typeface="ＭＳ Ｐゴシック" charset="-128"/>
              <a:cs typeface="Arial" charset="0"/>
            </a:endParaRPr>
          </a:p>
          <a:p>
            <a:pPr>
              <a:lnSpc>
                <a:spcPct val="150000"/>
              </a:lnSpc>
              <a:defRPr/>
            </a:pPr>
            <a:endParaRPr lang="en-US" altLang="en-US" sz="2400" i="1" dirty="0">
              <a:latin typeface="Avenir Book" panose="02000503020000020003" pitchFamily="2" charset="0"/>
              <a:ea typeface="ＭＳ Ｐゴシック" charset="-128"/>
              <a:cs typeface="Arial" charset="0"/>
            </a:endParaRPr>
          </a:p>
          <a:p>
            <a:pPr>
              <a:lnSpc>
                <a:spcPct val="150000"/>
              </a:lnSpc>
              <a:defRPr/>
            </a:pPr>
            <a:r>
              <a:rPr lang="en-US" altLang="en-US" sz="2400" dirty="0">
                <a:latin typeface="Avenir Book" panose="02000503020000020003" pitchFamily="2" charset="0"/>
                <a:ea typeface="ＭＳ Ｐゴシック" charset="-128"/>
                <a:cs typeface="Arial" charset="0"/>
              </a:rPr>
              <a:t> </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B3EE5F1E-90C5-81ED-07EB-F0ECEA437D4D}"/>
                  </a:ext>
                </a:extLst>
              </p:cNvPr>
              <p:cNvSpPr txBox="1"/>
              <p:nvPr/>
            </p:nvSpPr>
            <p:spPr>
              <a:xfrm>
                <a:off x="4572000" y="4680709"/>
                <a:ext cx="4392118" cy="1938992"/>
              </a:xfrm>
              <a:prstGeom prst="rect">
                <a:avLst/>
              </a:prstGeom>
              <a:noFill/>
            </p:spPr>
            <p:txBody>
              <a:bodyPr wrap="square">
                <a:spAutoFit/>
              </a:bodyPr>
              <a:lstStyle/>
              <a:p>
                <a:pPr>
                  <a:defRPr/>
                </a:pPr>
                <a:r>
                  <a:rPr lang="en-GB" sz="2400" b="0" dirty="0"/>
                  <a:t>Free parameters:</a:t>
                </a:r>
              </a:p>
              <a:p>
                <a:pPr>
                  <a:defRPr/>
                </a:pPr>
                <a14:m>
                  <m:oMath xmlns:m="http://schemas.openxmlformats.org/officeDocument/2006/math">
                    <m:r>
                      <a:rPr lang="en-GB" sz="3200" b="0" smtClean="0">
                        <a:solidFill>
                          <a:schemeClr val="tx2">
                            <a:lumMod val="75000"/>
                            <a:lumOff val="25000"/>
                          </a:schemeClr>
                        </a:solidFill>
                        <a:latin typeface="Cambria Math" panose="02040503050406030204" pitchFamily="18" charset="0"/>
                      </a:rPr>
                      <m:t>𝛼</m:t>
                    </m:r>
                  </m:oMath>
                </a14:m>
                <a:r>
                  <a:rPr lang="en-US" altLang="en-US" sz="3200" i="1" dirty="0">
                    <a:solidFill>
                      <a:schemeClr val="tx2">
                        <a:lumMod val="75000"/>
                        <a:lumOff val="25000"/>
                      </a:schemeClr>
                    </a:solidFill>
                    <a:latin typeface="Avenir Book" panose="02000503020000020003" pitchFamily="2" charset="0"/>
                    <a:ea typeface="ＭＳ Ｐゴシック" charset="-128"/>
                    <a:cs typeface="Arial" charset="0"/>
                  </a:rPr>
                  <a:t> </a:t>
                </a:r>
                <a:r>
                  <a:rPr lang="en-US" altLang="en-US" sz="2400" i="1" dirty="0">
                    <a:solidFill>
                      <a:schemeClr val="tx2">
                        <a:lumMod val="75000"/>
                        <a:lumOff val="25000"/>
                      </a:schemeClr>
                    </a:solidFill>
                    <a:latin typeface="Avenir Book" panose="02000503020000020003" pitchFamily="2" charset="0"/>
                    <a:ea typeface="ＭＳ Ｐゴシック" charset="-128"/>
                    <a:cs typeface="Arial" charset="0"/>
                  </a:rPr>
                  <a:t>Recoverable Fatigue rate</a:t>
                </a:r>
              </a:p>
              <a:p>
                <a:pPr>
                  <a:defRPr/>
                </a:pPr>
                <a14:m>
                  <m:oMath xmlns:m="http://schemas.openxmlformats.org/officeDocument/2006/math">
                    <m:r>
                      <a:rPr lang="en-GB" sz="3200" b="0" smtClean="0">
                        <a:solidFill>
                          <a:schemeClr val="accent1">
                            <a:lumMod val="75000"/>
                          </a:schemeClr>
                        </a:solidFill>
                        <a:latin typeface="Cambria Math" panose="02040503050406030204" pitchFamily="18" charset="0"/>
                      </a:rPr>
                      <m:t>𝛽</m:t>
                    </m:r>
                  </m:oMath>
                </a14:m>
                <a:r>
                  <a:rPr lang="en-US" altLang="en-US" sz="3200" i="1" dirty="0">
                    <a:solidFill>
                      <a:schemeClr val="accent1">
                        <a:lumMod val="75000"/>
                      </a:schemeClr>
                    </a:solidFill>
                    <a:latin typeface="Avenir Book" panose="02000503020000020003" pitchFamily="2" charset="0"/>
                    <a:ea typeface="ＭＳ Ｐゴシック" charset="-128"/>
                    <a:cs typeface="Arial" charset="0"/>
                  </a:rPr>
                  <a:t> </a:t>
                </a:r>
                <a:r>
                  <a:rPr lang="en-US" altLang="en-US" sz="2400" i="1" dirty="0">
                    <a:solidFill>
                      <a:schemeClr val="accent1">
                        <a:lumMod val="75000"/>
                      </a:schemeClr>
                    </a:solidFill>
                    <a:latin typeface="Avenir Book" panose="02000503020000020003" pitchFamily="2" charset="0"/>
                    <a:ea typeface="ＭＳ Ｐゴシック" charset="-128"/>
                    <a:cs typeface="Arial" charset="0"/>
                  </a:rPr>
                  <a:t>Unrecoverable Fatigue rate</a:t>
                </a:r>
              </a:p>
              <a:p>
                <a:pPr>
                  <a:defRPr/>
                </a:pPr>
                <a14:m>
                  <m:oMath xmlns:m="http://schemas.openxmlformats.org/officeDocument/2006/math">
                    <m:r>
                      <a:rPr lang="en-GB" sz="3200" b="0" smtClean="0">
                        <a:solidFill>
                          <a:schemeClr val="accent5">
                            <a:lumMod val="75000"/>
                          </a:schemeClr>
                        </a:solidFill>
                        <a:latin typeface="Cambria Math" panose="02040503050406030204" pitchFamily="18" charset="0"/>
                      </a:rPr>
                      <m:t>𝛿</m:t>
                    </m:r>
                  </m:oMath>
                </a14:m>
                <a:r>
                  <a:rPr lang="en-US" altLang="en-US" sz="3200" i="1" dirty="0">
                    <a:solidFill>
                      <a:schemeClr val="accent5">
                        <a:lumMod val="75000"/>
                      </a:schemeClr>
                    </a:solidFill>
                    <a:latin typeface="Avenir Book" panose="02000503020000020003" pitchFamily="2" charset="0"/>
                    <a:ea typeface="ＭＳ Ｐゴシック" charset="-128"/>
                    <a:cs typeface="Arial" charset="0"/>
                  </a:rPr>
                  <a:t> </a:t>
                </a:r>
                <a:r>
                  <a:rPr lang="en-US" altLang="en-US" sz="2400" i="1" dirty="0">
                    <a:solidFill>
                      <a:schemeClr val="accent5">
                        <a:lumMod val="75000"/>
                      </a:schemeClr>
                    </a:solidFill>
                    <a:latin typeface="Avenir Book" panose="02000503020000020003" pitchFamily="2" charset="0"/>
                    <a:ea typeface="ＭＳ Ｐゴシック" charset="-128"/>
                    <a:cs typeface="Arial" charset="0"/>
                  </a:rPr>
                  <a:t>Rest Recovery rate</a:t>
                </a:r>
              </a:p>
            </p:txBody>
          </p:sp>
        </mc:Choice>
        <mc:Fallback>
          <p:sp>
            <p:nvSpPr>
              <p:cNvPr id="9" name="TextBox 8">
                <a:extLst>
                  <a:ext uri="{FF2B5EF4-FFF2-40B4-BE49-F238E27FC236}">
                    <a16:creationId xmlns:a16="http://schemas.microsoft.com/office/drawing/2014/main" id="{B3EE5F1E-90C5-81ED-07EB-F0ECEA437D4D}"/>
                  </a:ext>
                </a:extLst>
              </p:cNvPr>
              <p:cNvSpPr txBox="1">
                <a:spLocks noRot="1" noChangeAspect="1" noMove="1" noResize="1" noEditPoints="1" noAdjustHandles="1" noChangeArrowheads="1" noChangeShapeType="1" noTextEdit="1"/>
              </p:cNvSpPr>
              <p:nvPr/>
            </p:nvSpPr>
            <p:spPr>
              <a:xfrm>
                <a:off x="4572000" y="4680709"/>
                <a:ext cx="4392118" cy="1938992"/>
              </a:xfrm>
              <a:prstGeom prst="rect">
                <a:avLst/>
              </a:prstGeom>
              <a:blipFill>
                <a:blip r:embed="rId5"/>
                <a:stretch>
                  <a:fillRect l="-2312" t="-2597" b="-4545"/>
                </a:stretch>
              </a:blipFill>
            </p:spPr>
            <p:txBody>
              <a:bodyPr/>
              <a:lstStyle/>
              <a:p>
                <a:r>
                  <a:rPr lang="en-US">
                    <a:noFill/>
                  </a:rPr>
                  <a:t> </a:t>
                </a:r>
              </a:p>
            </p:txBody>
          </p:sp>
        </mc:Fallback>
      </mc:AlternateContent>
      <p:sp>
        <p:nvSpPr>
          <p:cNvPr id="6" name="Title 1">
            <a:extLst>
              <a:ext uri="{FF2B5EF4-FFF2-40B4-BE49-F238E27FC236}">
                <a16:creationId xmlns:a16="http://schemas.microsoft.com/office/drawing/2014/main" id="{7744AE2D-6852-599B-A350-8A54D2602635}"/>
              </a:ext>
            </a:extLst>
          </p:cNvPr>
          <p:cNvSpPr txBox="1">
            <a:spLocks/>
          </p:cNvSpPr>
          <p:nvPr/>
        </p:nvSpPr>
        <p:spPr>
          <a:xfrm>
            <a:off x="457200" y="238299"/>
            <a:ext cx="8229600" cy="1695431"/>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700" b="1" dirty="0" err="1">
                <a:solidFill>
                  <a:srgbClr val="604A7B"/>
                </a:solidFill>
                <a:latin typeface="Avenir Book" panose="02000503020000020003" pitchFamily="2" charset="0"/>
              </a:rPr>
              <a:t>Hypothesised</a:t>
            </a:r>
            <a:r>
              <a:rPr lang="en-US" sz="3700" b="1" dirty="0">
                <a:solidFill>
                  <a:srgbClr val="604A7B"/>
                </a:solidFill>
                <a:latin typeface="Avenir Book" panose="02000503020000020003" pitchFamily="2" charset="0"/>
              </a:rPr>
              <a:t> model of fatigue</a:t>
            </a:r>
          </a:p>
          <a:p>
            <a:endParaRPr lang="en-US" sz="2500" b="1" dirty="0">
              <a:latin typeface="Avenir Book" panose="02000503020000020003" pitchFamily="2" charset="0"/>
            </a:endParaRPr>
          </a:p>
          <a:p>
            <a:r>
              <a:rPr lang="en-US" sz="2500" b="1" dirty="0">
                <a:latin typeface="Avenir Book" panose="02000503020000020003" pitchFamily="2" charset="0"/>
              </a:rPr>
              <a:t>Equations for recoverable and unrecoverable states</a:t>
            </a:r>
          </a:p>
        </p:txBody>
      </p:sp>
    </p:spTree>
    <p:extLst>
      <p:ext uri="{BB962C8B-B14F-4D97-AF65-F5344CB8AC3E}">
        <p14:creationId xmlns:p14="http://schemas.microsoft.com/office/powerpoint/2010/main" val="819880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0158" y="268863"/>
            <a:ext cx="8229600" cy="1143000"/>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a:solidFill>
                  <a:srgbClr val="604A7B"/>
                </a:solidFill>
                <a:latin typeface="Avenir Book" panose="02000503020000020003" pitchFamily="2" charset="0"/>
              </a:rPr>
              <a:t>How do we fit models?</a:t>
            </a:r>
          </a:p>
          <a:p>
            <a:endParaRPr lang="en-US" sz="2700" b="1" dirty="0">
              <a:latin typeface="Avenir Book" panose="02000503020000020003" pitchFamily="2" charset="0"/>
            </a:endParaRPr>
          </a:p>
        </p:txBody>
      </p:sp>
      <mc:AlternateContent xmlns:mc="http://schemas.openxmlformats.org/markup-compatibility/2006">
        <mc:Choice xmlns:a14="http://schemas.microsoft.com/office/drawing/2010/main" Requires="a14">
          <p:sp>
            <p:nvSpPr>
              <p:cNvPr id="8" name="Text Box 6">
                <a:extLst>
                  <a:ext uri="{FF2B5EF4-FFF2-40B4-BE49-F238E27FC236}">
                    <a16:creationId xmlns:a16="http://schemas.microsoft.com/office/drawing/2014/main" id="{107A9839-AE2A-C517-D594-7B8025735EA9}"/>
                  </a:ext>
                </a:extLst>
              </p:cNvPr>
              <p:cNvSpPr txBox="1">
                <a:spLocks noChangeArrowheads="1"/>
              </p:cNvSpPr>
              <p:nvPr/>
            </p:nvSpPr>
            <p:spPr bwMode="auto">
              <a:xfrm>
                <a:off x="450158" y="3526833"/>
                <a:ext cx="4005278" cy="10688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algn="ctr">
                  <a:spcAft>
                    <a:spcPts val="1000"/>
                  </a:spcAft>
                </a:pPr>
                <a:r>
                  <a:rPr lang="en-GB" sz="2000" b="0" i="1" dirty="0" err="1">
                    <a:cs typeface="Arial" pitchFamily="34" charset="0"/>
                  </a:rPr>
                  <a:t>P</a:t>
                </a:r>
                <a:r>
                  <a:rPr lang="en-GB" sz="2000" b="0" baseline="-25000" dirty="0" err="1">
                    <a:cs typeface="Arial" pitchFamily="34" charset="0"/>
                  </a:rPr>
                  <a:t>work</a:t>
                </a:r>
                <a:r>
                  <a:rPr lang="en-GB" sz="2000" b="0" i="1" baseline="-25000" dirty="0">
                    <a:cs typeface="Arial" pitchFamily="34" charset="0"/>
                  </a:rPr>
                  <a:t>(t)</a:t>
                </a:r>
                <a:r>
                  <a:rPr lang="en-GB" sz="2000" b="0" dirty="0">
                    <a:cs typeface="Arial" pitchFamily="34" charset="0"/>
                  </a:rPr>
                  <a:t> =</a:t>
                </a:r>
              </a:p>
              <a:p>
                <a:pPr algn="ctr">
                  <a:spcAft>
                    <a:spcPts val="1000"/>
                  </a:spcAft>
                </a:pPr>
                <a:r>
                  <a:rPr lang="en-GB" sz="2000" b="0" dirty="0">
                    <a:cs typeface="Arial" pitchFamily="34" charset="0"/>
                  </a:rPr>
                  <a:t> </a:t>
                </a:r>
                <a14:m>
                  <m:oMath xmlns:m="http://schemas.openxmlformats.org/officeDocument/2006/math">
                    <m:f>
                      <m:fPr>
                        <m:ctrlPr>
                          <a:rPr lang="en-GB" sz="2000" b="0" i="1" smtClean="0">
                            <a:latin typeface="Cambria Math" panose="02040503050406030204" pitchFamily="18" charset="0"/>
                            <a:cs typeface="Arial" pitchFamily="34" charset="0"/>
                          </a:rPr>
                        </m:ctrlPr>
                      </m:fPr>
                      <m:num>
                        <m:r>
                          <m:rPr>
                            <m:nor/>
                          </m:rPr>
                          <a:rPr lang="en-GB" sz="2000" b="0" smtClean="0">
                            <a:cs typeface="Arial" pitchFamily="34" charset="0"/>
                          </a:rPr>
                          <m:t>exp</m:t>
                        </m:r>
                        <m:r>
                          <m:rPr>
                            <m:nor/>
                          </m:rPr>
                          <a:rPr lang="en-GB" sz="2000" b="0" smtClean="0">
                            <a:cs typeface="Arial" pitchFamily="34" charset="0"/>
                          </a:rPr>
                          <m:t>(</m:t>
                        </m:r>
                        <m:r>
                          <m:rPr>
                            <m:nor/>
                          </m:rPr>
                          <a:rPr lang="en-GB" sz="2000" b="0" i="1" dirty="0">
                            <a:cs typeface="Arial" pitchFamily="34" charset="0"/>
                          </a:rPr>
                          <m:t>SV</m:t>
                        </m:r>
                        <m:r>
                          <m:rPr>
                            <m:nor/>
                          </m:rPr>
                          <a:rPr lang="en-GB" sz="2000" b="0" baseline="-25000" dirty="0">
                            <a:cs typeface="Arial" pitchFamily="34" charset="0"/>
                          </a:rPr>
                          <m:t>work</m:t>
                        </m:r>
                        <m:r>
                          <m:rPr>
                            <m:nor/>
                          </m:rPr>
                          <a:rPr lang="en-GB" sz="2000" b="0" i="1" baseline="-25000" dirty="0">
                            <a:cs typeface="Arial" pitchFamily="34" charset="0"/>
                          </a:rPr>
                          <m:t>(</m:t>
                        </m:r>
                        <m:r>
                          <m:rPr>
                            <m:nor/>
                          </m:rPr>
                          <a:rPr lang="en-GB" sz="2000" b="0" i="1" baseline="-25000" dirty="0">
                            <a:cs typeface="Arial" pitchFamily="34" charset="0"/>
                          </a:rPr>
                          <m:t>t</m:t>
                        </m:r>
                        <m:r>
                          <m:rPr>
                            <m:nor/>
                          </m:rPr>
                          <a:rPr lang="en-GB" sz="2000" b="0" i="1" baseline="-25000" dirty="0">
                            <a:cs typeface="Arial" pitchFamily="34" charset="0"/>
                          </a:rPr>
                          <m:t>)</m:t>
                        </m:r>
                        <m:r>
                          <m:rPr>
                            <m:nor/>
                          </m:rPr>
                          <a:rPr lang="en-GB" sz="2000" b="0" i="0" dirty="0" smtClean="0">
                            <a:cs typeface="Arial" pitchFamily="34" charset="0"/>
                          </a:rPr>
                          <m:t> </m:t>
                        </m:r>
                        <m:r>
                          <m:rPr>
                            <m:nor/>
                          </m:rPr>
                          <a:rPr lang="en-GB" sz="2000" b="0" dirty="0"/>
                          <m:t>∗</m:t>
                        </m:r>
                        <m:r>
                          <m:rPr>
                            <m:nor/>
                          </m:rPr>
                          <a:rPr lang="en-GB" sz="2000" b="1" i="1" dirty="0" smtClean="0"/>
                          <m:t> </m:t>
                        </m:r>
                        <m:r>
                          <m:rPr>
                            <m:nor/>
                          </m:rPr>
                          <a:rPr lang="el-GR" sz="2000" i="1" dirty="0">
                            <a:solidFill>
                              <a:srgbClr val="64477D"/>
                            </a:solidFill>
                          </a:rPr>
                          <m:t>β</m:t>
                        </m:r>
                        <m:r>
                          <m:rPr>
                            <m:nor/>
                          </m:rPr>
                          <a:rPr lang="en-GB" sz="2000" b="0" dirty="0"/>
                          <m:t>)</m:t>
                        </m:r>
                      </m:num>
                      <m:den>
                        <m:r>
                          <m:rPr>
                            <m:nor/>
                          </m:rPr>
                          <a:rPr lang="en-GB" sz="2000" b="0" i="0" smtClean="0">
                            <a:cs typeface="Arial" pitchFamily="34" charset="0"/>
                          </a:rPr>
                          <m:t>e</m:t>
                        </m:r>
                        <m:r>
                          <m:rPr>
                            <m:nor/>
                          </m:rPr>
                          <a:rPr lang="en-GB" sz="2000" b="0">
                            <a:cs typeface="Arial" pitchFamily="34" charset="0"/>
                          </a:rPr>
                          <m:t>xp</m:t>
                        </m:r>
                        <m:r>
                          <m:rPr>
                            <m:nor/>
                          </m:rPr>
                          <a:rPr lang="en-GB" sz="2000" b="0">
                            <a:cs typeface="Arial" pitchFamily="34" charset="0"/>
                          </a:rPr>
                          <m:t>(</m:t>
                        </m:r>
                        <m:r>
                          <m:rPr>
                            <m:nor/>
                          </m:rPr>
                          <a:rPr lang="en-GB" sz="2000" b="0" i="1" dirty="0">
                            <a:cs typeface="Arial" pitchFamily="34" charset="0"/>
                          </a:rPr>
                          <m:t>SV</m:t>
                        </m:r>
                        <m:r>
                          <m:rPr>
                            <m:nor/>
                          </m:rPr>
                          <a:rPr lang="en-GB" sz="2000" b="0" baseline="-25000" dirty="0">
                            <a:cs typeface="Arial" pitchFamily="34" charset="0"/>
                          </a:rPr>
                          <m:t>work</m:t>
                        </m:r>
                        <m:r>
                          <m:rPr>
                            <m:nor/>
                          </m:rPr>
                          <a:rPr lang="en-GB" sz="2000" b="0" i="1" baseline="-25000" dirty="0">
                            <a:cs typeface="Arial" pitchFamily="34" charset="0"/>
                          </a:rPr>
                          <m:t>(</m:t>
                        </m:r>
                        <m:r>
                          <m:rPr>
                            <m:nor/>
                          </m:rPr>
                          <a:rPr lang="en-GB" sz="2000" b="0" i="1" baseline="-25000" dirty="0">
                            <a:cs typeface="Arial" pitchFamily="34" charset="0"/>
                          </a:rPr>
                          <m:t>t</m:t>
                        </m:r>
                        <m:r>
                          <m:rPr>
                            <m:nor/>
                          </m:rPr>
                          <a:rPr lang="en-GB" sz="2000" b="0" i="1" baseline="-25000" dirty="0">
                            <a:cs typeface="Arial" pitchFamily="34" charset="0"/>
                          </a:rPr>
                          <m:t>)</m:t>
                        </m:r>
                        <m:r>
                          <m:rPr>
                            <m:nor/>
                          </m:rPr>
                          <a:rPr lang="en-GB" sz="2000" b="0" dirty="0">
                            <a:cs typeface="Arial" pitchFamily="34" charset="0"/>
                          </a:rPr>
                          <m:t> </m:t>
                        </m:r>
                        <m:r>
                          <m:rPr>
                            <m:nor/>
                          </m:rPr>
                          <a:rPr lang="en-GB" sz="2000" b="0" dirty="0"/>
                          <m:t>∗</m:t>
                        </m:r>
                        <m:r>
                          <m:rPr>
                            <m:nor/>
                          </m:rPr>
                          <a:rPr lang="en-GB" sz="2000" i="1" dirty="0"/>
                          <m:t> </m:t>
                        </m:r>
                        <m:r>
                          <m:rPr>
                            <m:nor/>
                          </m:rPr>
                          <a:rPr lang="el-GR" sz="2000" i="1" dirty="0">
                            <a:solidFill>
                              <a:srgbClr val="64477D"/>
                            </a:solidFill>
                          </a:rPr>
                          <m:t>β</m:t>
                        </m:r>
                        <m:r>
                          <m:rPr>
                            <m:nor/>
                          </m:rPr>
                          <a:rPr lang="en-GB" sz="2000" b="0" i="0" dirty="0" smtClean="0">
                            <a:solidFill>
                              <a:schemeClr val="tx1"/>
                            </a:solidFill>
                          </a:rPr>
                          <m:t>) + </m:t>
                        </m:r>
                        <m:r>
                          <m:rPr>
                            <m:nor/>
                          </m:rPr>
                          <a:rPr lang="en-GB" sz="2000" b="0">
                            <a:cs typeface="Arial" pitchFamily="34" charset="0"/>
                          </a:rPr>
                          <m:t>exp</m:t>
                        </m:r>
                        <m:r>
                          <m:rPr>
                            <m:nor/>
                          </m:rPr>
                          <a:rPr lang="en-GB" sz="2000" b="0">
                            <a:cs typeface="Arial" pitchFamily="34" charset="0"/>
                          </a:rPr>
                          <m:t>(</m:t>
                        </m:r>
                        <m:r>
                          <m:rPr>
                            <m:nor/>
                          </m:rPr>
                          <a:rPr lang="en-GB" sz="2000" b="0" i="1" dirty="0">
                            <a:cs typeface="Arial" pitchFamily="34" charset="0"/>
                          </a:rPr>
                          <m:t>SV</m:t>
                        </m:r>
                        <m:r>
                          <m:rPr>
                            <m:nor/>
                          </m:rPr>
                          <a:rPr lang="en-GB" sz="2000" b="0" i="0" baseline="-25000" dirty="0" smtClean="0">
                            <a:cs typeface="Arial" pitchFamily="34" charset="0"/>
                          </a:rPr>
                          <m:t>rest</m:t>
                        </m:r>
                        <m:r>
                          <m:rPr>
                            <m:nor/>
                          </m:rPr>
                          <a:rPr lang="en-GB" sz="2000" b="0" i="1" baseline="-25000" dirty="0">
                            <a:cs typeface="Arial" pitchFamily="34" charset="0"/>
                          </a:rPr>
                          <m:t>(</m:t>
                        </m:r>
                        <m:r>
                          <m:rPr>
                            <m:nor/>
                          </m:rPr>
                          <a:rPr lang="en-GB" sz="2000" b="0" i="1" baseline="-25000" dirty="0">
                            <a:cs typeface="Arial" pitchFamily="34" charset="0"/>
                          </a:rPr>
                          <m:t>t</m:t>
                        </m:r>
                        <m:r>
                          <m:rPr>
                            <m:nor/>
                          </m:rPr>
                          <a:rPr lang="en-GB" sz="2000" b="0" i="1" baseline="-25000" dirty="0">
                            <a:cs typeface="Arial" pitchFamily="34" charset="0"/>
                          </a:rPr>
                          <m:t>)</m:t>
                        </m:r>
                        <m:r>
                          <m:rPr>
                            <m:nor/>
                          </m:rPr>
                          <a:rPr lang="en-GB" sz="2000" b="0" dirty="0">
                            <a:cs typeface="Arial" pitchFamily="34" charset="0"/>
                          </a:rPr>
                          <m:t> </m:t>
                        </m:r>
                        <m:r>
                          <m:rPr>
                            <m:nor/>
                          </m:rPr>
                          <a:rPr lang="en-GB" sz="2000" b="0" dirty="0"/>
                          <m:t>∗</m:t>
                        </m:r>
                        <m:r>
                          <m:rPr>
                            <m:nor/>
                          </m:rPr>
                          <a:rPr lang="en-GB" sz="2000" i="1" dirty="0"/>
                          <m:t> </m:t>
                        </m:r>
                        <m:r>
                          <m:rPr>
                            <m:nor/>
                          </m:rPr>
                          <a:rPr lang="el-GR" sz="2000" i="1" dirty="0">
                            <a:solidFill>
                              <a:srgbClr val="64477D"/>
                            </a:solidFill>
                          </a:rPr>
                          <m:t>β</m:t>
                        </m:r>
                        <m:r>
                          <m:rPr>
                            <m:nor/>
                          </m:rPr>
                          <a:rPr lang="en-GB" sz="2000" b="0" dirty="0"/>
                          <m:t>)</m:t>
                        </m:r>
                      </m:den>
                    </m:f>
                  </m:oMath>
                </a14:m>
                <a:endParaRPr lang="en-GB" sz="2000" b="0" dirty="0">
                  <a:cs typeface="Arial" pitchFamily="34" charset="0"/>
                </a:endParaRPr>
              </a:p>
            </p:txBody>
          </p:sp>
        </mc:Choice>
        <mc:Fallback>
          <p:sp>
            <p:nvSpPr>
              <p:cNvPr id="8" name="Text Box 6">
                <a:extLst>
                  <a:ext uri="{FF2B5EF4-FFF2-40B4-BE49-F238E27FC236}">
                    <a16:creationId xmlns:a16="http://schemas.microsoft.com/office/drawing/2014/main" id="{107A9839-AE2A-C517-D594-7B8025735EA9}"/>
                  </a:ext>
                </a:extLst>
              </p:cNvPr>
              <p:cNvSpPr txBox="1">
                <a:spLocks noRot="1" noChangeAspect="1" noMove="1" noResize="1" noEditPoints="1" noAdjustHandles="1" noChangeArrowheads="1" noChangeShapeType="1" noTextEdit="1"/>
              </p:cNvSpPr>
              <p:nvPr/>
            </p:nvSpPr>
            <p:spPr bwMode="auto">
              <a:xfrm>
                <a:off x="450158" y="3526833"/>
                <a:ext cx="4005278" cy="1068819"/>
              </a:xfrm>
              <a:prstGeom prst="rect">
                <a:avLst/>
              </a:prstGeom>
              <a:blipFill>
                <a:blip r:embed="rId2"/>
                <a:stretch>
                  <a:fillRect t="-2353" b="-10588"/>
                </a:stretch>
              </a:blipFill>
              <a:ln w="9525">
                <a:noFill/>
                <a:miter lim="800000"/>
                <a:headEnd/>
                <a:tailEnd/>
              </a:ln>
            </p:spPr>
            <p:txBody>
              <a:bodyPr/>
              <a:lstStyle/>
              <a:p>
                <a:r>
                  <a:rPr lang="en-US">
                    <a:noFill/>
                  </a:rPr>
                  <a:t> </a:t>
                </a:r>
              </a:p>
            </p:txBody>
          </p:sp>
        </mc:Fallback>
      </mc:AlternateContent>
      <p:sp>
        <p:nvSpPr>
          <p:cNvPr id="10" name="TextBox 9">
            <a:extLst>
              <a:ext uri="{FF2B5EF4-FFF2-40B4-BE49-F238E27FC236}">
                <a16:creationId xmlns:a16="http://schemas.microsoft.com/office/drawing/2014/main" id="{5FC07F02-DBD0-FBB7-BE97-84D0C0E19BF0}"/>
              </a:ext>
            </a:extLst>
          </p:cNvPr>
          <p:cNvSpPr txBox="1"/>
          <p:nvPr/>
        </p:nvSpPr>
        <p:spPr>
          <a:xfrm>
            <a:off x="637420" y="1863058"/>
            <a:ext cx="3630753" cy="1569660"/>
          </a:xfrm>
          <a:prstGeom prst="rect">
            <a:avLst/>
          </a:prstGeom>
          <a:noFill/>
        </p:spPr>
        <p:txBody>
          <a:bodyPr wrap="square" rtlCol="0">
            <a:spAutoFit/>
          </a:bodyPr>
          <a:lstStyle/>
          <a:p>
            <a:pPr algn="ctr"/>
            <a:r>
              <a:rPr lang="en-GB" sz="2400" dirty="0" err="1">
                <a:latin typeface="Avenir Book" panose="02000503020000020003" pitchFamily="2" charset="0"/>
              </a:rPr>
              <a:t>Softmax</a:t>
            </a:r>
            <a:r>
              <a:rPr lang="en-GB" sz="2400" dirty="0">
                <a:latin typeface="Avenir Book" panose="02000503020000020003" pitchFamily="2" charset="0"/>
              </a:rPr>
              <a:t> function:</a:t>
            </a:r>
          </a:p>
          <a:p>
            <a:pPr algn="ctr"/>
            <a:r>
              <a:rPr lang="en-GB" sz="2400" b="0" dirty="0">
                <a:latin typeface="Avenir Book" panose="02000503020000020003" pitchFamily="2" charset="0"/>
              </a:rPr>
              <a:t>What is the probability of choosing an option?</a:t>
            </a:r>
            <a:endParaRPr lang="en-US" sz="2400" b="0" dirty="0">
              <a:latin typeface="Avenir Book" panose="02000503020000020003" pitchFamily="2" charset="0"/>
            </a:endParaRPr>
          </a:p>
          <a:p>
            <a:pPr algn="ctr"/>
            <a:endParaRPr lang="en-US" sz="2400" dirty="0">
              <a:latin typeface="Avenir Book" panose="02000503020000020003" pitchFamily="2" charset="0"/>
            </a:endParaRPr>
          </a:p>
        </p:txBody>
      </p:sp>
      <p:grpSp>
        <p:nvGrpSpPr>
          <p:cNvPr id="11" name="Group 10">
            <a:extLst>
              <a:ext uri="{FF2B5EF4-FFF2-40B4-BE49-F238E27FC236}">
                <a16:creationId xmlns:a16="http://schemas.microsoft.com/office/drawing/2014/main" id="{D337308E-3E11-6A85-9733-CAC94C439A7E}"/>
              </a:ext>
            </a:extLst>
          </p:cNvPr>
          <p:cNvGrpSpPr/>
          <p:nvPr/>
        </p:nvGrpSpPr>
        <p:grpSpPr>
          <a:xfrm>
            <a:off x="4836334" y="1863060"/>
            <a:ext cx="3719088" cy="4154577"/>
            <a:chOff x="6888088" y="1772816"/>
            <a:chExt cx="4205481" cy="3911887"/>
          </a:xfrm>
        </p:grpSpPr>
        <p:pic>
          <p:nvPicPr>
            <p:cNvPr id="12" name="Picture 11">
              <a:extLst>
                <a:ext uri="{FF2B5EF4-FFF2-40B4-BE49-F238E27FC236}">
                  <a16:creationId xmlns:a16="http://schemas.microsoft.com/office/drawing/2014/main" id="{FD0DCA21-0C29-1302-A36E-22F45E03297D}"/>
                </a:ext>
              </a:extLst>
            </p:cNvPr>
            <p:cNvPicPr>
              <a:picLocks noChangeAspect="1"/>
            </p:cNvPicPr>
            <p:nvPr/>
          </p:nvPicPr>
          <p:blipFill rotWithShape="1">
            <a:blip r:embed="rId3"/>
            <a:srcRect r="2137"/>
            <a:stretch/>
          </p:blipFill>
          <p:spPr>
            <a:xfrm>
              <a:off x="6888088" y="2183566"/>
              <a:ext cx="3987492" cy="3501137"/>
            </a:xfrm>
            <a:prstGeom prst="rect">
              <a:avLst/>
            </a:prstGeom>
          </p:spPr>
        </p:pic>
        <p:sp>
          <p:nvSpPr>
            <p:cNvPr id="13" name="TextBox 12">
              <a:extLst>
                <a:ext uri="{FF2B5EF4-FFF2-40B4-BE49-F238E27FC236}">
                  <a16:creationId xmlns:a16="http://schemas.microsoft.com/office/drawing/2014/main" id="{7B109B2D-3139-1416-3BB5-9B25E52D629A}"/>
                </a:ext>
              </a:extLst>
            </p:cNvPr>
            <p:cNvSpPr txBox="1"/>
            <p:nvPr/>
          </p:nvSpPr>
          <p:spPr>
            <a:xfrm>
              <a:off x="7308929" y="5375821"/>
              <a:ext cx="3784640" cy="307777"/>
            </a:xfrm>
            <a:prstGeom prst="rect">
              <a:avLst/>
            </a:prstGeom>
            <a:solidFill>
              <a:schemeClr val="bg1"/>
            </a:solidFill>
          </p:spPr>
          <p:txBody>
            <a:bodyPr wrap="square" rtlCol="0">
              <a:spAutoFit/>
            </a:bodyPr>
            <a:lstStyle/>
            <a:p>
              <a:pPr algn="ctr"/>
              <a:r>
                <a:rPr lang="en-GB" sz="1400" b="0" dirty="0">
                  <a:latin typeface="+mn-lt"/>
                </a:rPr>
                <a:t>Value difference (work vs. rest)</a:t>
              </a:r>
              <a:endParaRPr lang="en-US" sz="1400" b="0" dirty="0">
                <a:latin typeface="+mn-lt"/>
              </a:endParaRPr>
            </a:p>
          </p:txBody>
        </p:sp>
        <p:sp>
          <p:nvSpPr>
            <p:cNvPr id="14" name="TextBox 13">
              <a:extLst>
                <a:ext uri="{FF2B5EF4-FFF2-40B4-BE49-F238E27FC236}">
                  <a16:creationId xmlns:a16="http://schemas.microsoft.com/office/drawing/2014/main" id="{3233ABCC-2053-E929-D5F3-9305A891A507}"/>
                </a:ext>
              </a:extLst>
            </p:cNvPr>
            <p:cNvSpPr txBox="1"/>
            <p:nvPr/>
          </p:nvSpPr>
          <p:spPr>
            <a:xfrm rot="16200000">
              <a:off x="5155960" y="3511247"/>
              <a:ext cx="3784640" cy="307777"/>
            </a:xfrm>
            <a:prstGeom prst="rect">
              <a:avLst/>
            </a:prstGeom>
            <a:solidFill>
              <a:schemeClr val="bg1"/>
            </a:solidFill>
          </p:spPr>
          <p:txBody>
            <a:bodyPr wrap="square" rtlCol="0">
              <a:spAutoFit/>
            </a:bodyPr>
            <a:lstStyle/>
            <a:p>
              <a:pPr algn="ctr"/>
              <a:r>
                <a:rPr lang="en-GB" sz="1400" b="0" dirty="0">
                  <a:latin typeface="+mn-lt"/>
                </a:rPr>
                <a:t>Probability of choosing work</a:t>
              </a:r>
              <a:endParaRPr lang="en-US" sz="1400" b="0" dirty="0">
                <a:latin typeface="+mn-lt"/>
              </a:endParaRPr>
            </a:p>
          </p:txBody>
        </p:sp>
      </p:grpSp>
    </p:spTree>
    <p:extLst>
      <p:ext uri="{BB962C8B-B14F-4D97-AF65-F5344CB8AC3E}">
        <p14:creationId xmlns:p14="http://schemas.microsoft.com/office/powerpoint/2010/main" val="134548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0158" y="268863"/>
            <a:ext cx="8229600" cy="1143000"/>
          </a:xfrm>
          <a:prstGeom prst="rect">
            <a:avLst/>
          </a:prstGeom>
        </p:spPr>
        <p:txBody>
          <a:bodyPr vert="horz" lIns="91440" tIns="45720" rIns="91440" bIns="45720" rtlCol="0" anchor="ctr">
            <a:normAutofit fontScale="8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a:solidFill>
                  <a:srgbClr val="604A7B"/>
                </a:solidFill>
                <a:latin typeface="Avenir Book" panose="02000503020000020003" pitchFamily="2" charset="0"/>
              </a:rPr>
              <a:t>How do we fit models of ratings?</a:t>
            </a:r>
          </a:p>
          <a:p>
            <a:endParaRPr lang="en-US" sz="2700" b="1" dirty="0">
              <a:latin typeface="Avenir Book" panose="02000503020000020003" pitchFamily="2" charset="0"/>
            </a:endParaRPr>
          </a:p>
          <a:p>
            <a:r>
              <a:rPr lang="en-US" sz="2700" b="1" dirty="0">
                <a:latin typeface="Avenir Book" panose="02000503020000020003" pitchFamily="2" charset="0"/>
              </a:rPr>
              <a:t>No choices! We cannot use </a:t>
            </a:r>
            <a:r>
              <a:rPr lang="en-US" sz="2700" b="1" dirty="0" err="1">
                <a:latin typeface="Avenir Book" panose="02000503020000020003" pitchFamily="2" charset="0"/>
              </a:rPr>
              <a:t>softmax</a:t>
            </a:r>
            <a:r>
              <a:rPr lang="en-US" sz="2700" b="1" dirty="0">
                <a:latin typeface="Avenir Book" panose="02000503020000020003" pitchFamily="2" charset="0"/>
              </a:rPr>
              <a:t> and maximum likelihood</a:t>
            </a:r>
          </a:p>
        </p:txBody>
      </p:sp>
      <mc:AlternateContent xmlns:mc="http://schemas.openxmlformats.org/markup-compatibility/2006">
        <mc:Choice xmlns:a14="http://schemas.microsoft.com/office/drawing/2010/main" Requires="a14">
          <p:sp>
            <p:nvSpPr>
              <p:cNvPr id="8" name="Text Box 6">
                <a:extLst>
                  <a:ext uri="{FF2B5EF4-FFF2-40B4-BE49-F238E27FC236}">
                    <a16:creationId xmlns:a16="http://schemas.microsoft.com/office/drawing/2014/main" id="{107A9839-AE2A-C517-D594-7B8025735EA9}"/>
                  </a:ext>
                </a:extLst>
              </p:cNvPr>
              <p:cNvSpPr txBox="1">
                <a:spLocks noChangeArrowheads="1"/>
              </p:cNvSpPr>
              <p:nvPr/>
            </p:nvSpPr>
            <p:spPr bwMode="auto">
              <a:xfrm>
                <a:off x="450158" y="3526833"/>
                <a:ext cx="4005278" cy="10688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algn="ctr">
                  <a:spcAft>
                    <a:spcPts val="1000"/>
                  </a:spcAft>
                </a:pPr>
                <a:r>
                  <a:rPr lang="en-GB" sz="2000" b="0" i="1" dirty="0" err="1">
                    <a:cs typeface="Arial" pitchFamily="34" charset="0"/>
                  </a:rPr>
                  <a:t>P</a:t>
                </a:r>
                <a:r>
                  <a:rPr lang="en-GB" sz="2000" b="0" baseline="-25000" dirty="0" err="1">
                    <a:cs typeface="Arial" pitchFamily="34" charset="0"/>
                  </a:rPr>
                  <a:t>work</a:t>
                </a:r>
                <a:r>
                  <a:rPr lang="en-GB" sz="2000" b="0" i="1" baseline="-25000" dirty="0">
                    <a:cs typeface="Arial" pitchFamily="34" charset="0"/>
                  </a:rPr>
                  <a:t>(t)</a:t>
                </a:r>
                <a:r>
                  <a:rPr lang="en-GB" sz="2000" b="0" dirty="0">
                    <a:cs typeface="Arial" pitchFamily="34" charset="0"/>
                  </a:rPr>
                  <a:t> =</a:t>
                </a:r>
              </a:p>
              <a:p>
                <a:pPr algn="ctr">
                  <a:spcAft>
                    <a:spcPts val="1000"/>
                  </a:spcAft>
                </a:pPr>
                <a:r>
                  <a:rPr lang="en-GB" sz="2000" b="0" dirty="0">
                    <a:cs typeface="Arial" pitchFamily="34" charset="0"/>
                  </a:rPr>
                  <a:t> </a:t>
                </a:r>
                <a14:m>
                  <m:oMath xmlns:m="http://schemas.openxmlformats.org/officeDocument/2006/math">
                    <m:f>
                      <m:fPr>
                        <m:ctrlPr>
                          <a:rPr lang="en-GB" sz="2000" b="0" i="1" smtClean="0">
                            <a:latin typeface="Cambria Math" panose="02040503050406030204" pitchFamily="18" charset="0"/>
                            <a:cs typeface="Arial" pitchFamily="34" charset="0"/>
                          </a:rPr>
                        </m:ctrlPr>
                      </m:fPr>
                      <m:num>
                        <m:r>
                          <m:rPr>
                            <m:nor/>
                          </m:rPr>
                          <a:rPr lang="en-GB" sz="2000" b="0" smtClean="0">
                            <a:cs typeface="Arial" pitchFamily="34" charset="0"/>
                          </a:rPr>
                          <m:t>exp</m:t>
                        </m:r>
                        <m:r>
                          <m:rPr>
                            <m:nor/>
                          </m:rPr>
                          <a:rPr lang="en-GB" sz="2000" b="0" smtClean="0">
                            <a:cs typeface="Arial" pitchFamily="34" charset="0"/>
                          </a:rPr>
                          <m:t>(</m:t>
                        </m:r>
                        <m:r>
                          <m:rPr>
                            <m:nor/>
                          </m:rPr>
                          <a:rPr lang="en-GB" sz="2000" b="0" i="1" dirty="0">
                            <a:cs typeface="Arial" pitchFamily="34" charset="0"/>
                          </a:rPr>
                          <m:t>SV</m:t>
                        </m:r>
                        <m:r>
                          <m:rPr>
                            <m:nor/>
                          </m:rPr>
                          <a:rPr lang="en-GB" sz="2000" b="0" baseline="-25000" dirty="0">
                            <a:cs typeface="Arial" pitchFamily="34" charset="0"/>
                          </a:rPr>
                          <m:t>work</m:t>
                        </m:r>
                        <m:r>
                          <m:rPr>
                            <m:nor/>
                          </m:rPr>
                          <a:rPr lang="en-GB" sz="2000" b="0" i="1" baseline="-25000" dirty="0">
                            <a:cs typeface="Arial" pitchFamily="34" charset="0"/>
                          </a:rPr>
                          <m:t>(</m:t>
                        </m:r>
                        <m:r>
                          <m:rPr>
                            <m:nor/>
                          </m:rPr>
                          <a:rPr lang="en-GB" sz="2000" b="0" i="1" baseline="-25000" dirty="0">
                            <a:cs typeface="Arial" pitchFamily="34" charset="0"/>
                          </a:rPr>
                          <m:t>t</m:t>
                        </m:r>
                        <m:r>
                          <m:rPr>
                            <m:nor/>
                          </m:rPr>
                          <a:rPr lang="en-GB" sz="2000" b="0" i="1" baseline="-25000" dirty="0">
                            <a:cs typeface="Arial" pitchFamily="34" charset="0"/>
                          </a:rPr>
                          <m:t>)</m:t>
                        </m:r>
                        <m:r>
                          <m:rPr>
                            <m:nor/>
                          </m:rPr>
                          <a:rPr lang="en-GB" sz="2000" b="0" i="0" dirty="0" smtClean="0">
                            <a:cs typeface="Arial" pitchFamily="34" charset="0"/>
                          </a:rPr>
                          <m:t> </m:t>
                        </m:r>
                        <m:r>
                          <m:rPr>
                            <m:nor/>
                          </m:rPr>
                          <a:rPr lang="en-GB" sz="2000" b="0" dirty="0"/>
                          <m:t>∗</m:t>
                        </m:r>
                        <m:r>
                          <m:rPr>
                            <m:nor/>
                          </m:rPr>
                          <a:rPr lang="en-GB" sz="2000" b="1" i="1" dirty="0" smtClean="0"/>
                          <m:t> </m:t>
                        </m:r>
                        <m:r>
                          <m:rPr>
                            <m:nor/>
                          </m:rPr>
                          <a:rPr lang="el-GR" sz="2000" i="1" dirty="0">
                            <a:solidFill>
                              <a:srgbClr val="64477D"/>
                            </a:solidFill>
                          </a:rPr>
                          <m:t>β</m:t>
                        </m:r>
                        <m:r>
                          <m:rPr>
                            <m:nor/>
                          </m:rPr>
                          <a:rPr lang="en-GB" sz="2000" b="0" dirty="0"/>
                          <m:t>)</m:t>
                        </m:r>
                      </m:num>
                      <m:den>
                        <m:r>
                          <m:rPr>
                            <m:nor/>
                          </m:rPr>
                          <a:rPr lang="en-GB" sz="2000" b="0" i="0" smtClean="0">
                            <a:cs typeface="Arial" pitchFamily="34" charset="0"/>
                          </a:rPr>
                          <m:t>e</m:t>
                        </m:r>
                        <m:r>
                          <m:rPr>
                            <m:nor/>
                          </m:rPr>
                          <a:rPr lang="en-GB" sz="2000" b="0">
                            <a:cs typeface="Arial" pitchFamily="34" charset="0"/>
                          </a:rPr>
                          <m:t>xp</m:t>
                        </m:r>
                        <m:r>
                          <m:rPr>
                            <m:nor/>
                          </m:rPr>
                          <a:rPr lang="en-GB" sz="2000" b="0">
                            <a:cs typeface="Arial" pitchFamily="34" charset="0"/>
                          </a:rPr>
                          <m:t>(</m:t>
                        </m:r>
                        <m:r>
                          <m:rPr>
                            <m:nor/>
                          </m:rPr>
                          <a:rPr lang="en-GB" sz="2000" b="0" i="1" dirty="0">
                            <a:cs typeface="Arial" pitchFamily="34" charset="0"/>
                          </a:rPr>
                          <m:t>SV</m:t>
                        </m:r>
                        <m:r>
                          <m:rPr>
                            <m:nor/>
                          </m:rPr>
                          <a:rPr lang="en-GB" sz="2000" b="0" baseline="-25000" dirty="0">
                            <a:cs typeface="Arial" pitchFamily="34" charset="0"/>
                          </a:rPr>
                          <m:t>work</m:t>
                        </m:r>
                        <m:r>
                          <m:rPr>
                            <m:nor/>
                          </m:rPr>
                          <a:rPr lang="en-GB" sz="2000" b="0" i="1" baseline="-25000" dirty="0">
                            <a:cs typeface="Arial" pitchFamily="34" charset="0"/>
                          </a:rPr>
                          <m:t>(</m:t>
                        </m:r>
                        <m:r>
                          <m:rPr>
                            <m:nor/>
                          </m:rPr>
                          <a:rPr lang="en-GB" sz="2000" b="0" i="1" baseline="-25000" dirty="0">
                            <a:cs typeface="Arial" pitchFamily="34" charset="0"/>
                          </a:rPr>
                          <m:t>t</m:t>
                        </m:r>
                        <m:r>
                          <m:rPr>
                            <m:nor/>
                          </m:rPr>
                          <a:rPr lang="en-GB" sz="2000" b="0" i="1" baseline="-25000" dirty="0">
                            <a:cs typeface="Arial" pitchFamily="34" charset="0"/>
                          </a:rPr>
                          <m:t>)</m:t>
                        </m:r>
                        <m:r>
                          <m:rPr>
                            <m:nor/>
                          </m:rPr>
                          <a:rPr lang="en-GB" sz="2000" b="0" dirty="0">
                            <a:cs typeface="Arial" pitchFamily="34" charset="0"/>
                          </a:rPr>
                          <m:t> </m:t>
                        </m:r>
                        <m:r>
                          <m:rPr>
                            <m:nor/>
                          </m:rPr>
                          <a:rPr lang="en-GB" sz="2000" b="0" dirty="0"/>
                          <m:t>∗</m:t>
                        </m:r>
                        <m:r>
                          <m:rPr>
                            <m:nor/>
                          </m:rPr>
                          <a:rPr lang="en-GB" sz="2000" i="1" dirty="0"/>
                          <m:t> </m:t>
                        </m:r>
                        <m:r>
                          <m:rPr>
                            <m:nor/>
                          </m:rPr>
                          <a:rPr lang="el-GR" sz="2000" i="1" dirty="0">
                            <a:solidFill>
                              <a:srgbClr val="64477D"/>
                            </a:solidFill>
                          </a:rPr>
                          <m:t>β</m:t>
                        </m:r>
                        <m:r>
                          <m:rPr>
                            <m:nor/>
                          </m:rPr>
                          <a:rPr lang="en-GB" sz="2000" b="0" i="0" dirty="0" smtClean="0">
                            <a:solidFill>
                              <a:schemeClr val="tx1"/>
                            </a:solidFill>
                          </a:rPr>
                          <m:t>) + </m:t>
                        </m:r>
                        <m:r>
                          <m:rPr>
                            <m:nor/>
                          </m:rPr>
                          <a:rPr lang="en-GB" sz="2000" b="0">
                            <a:cs typeface="Arial" pitchFamily="34" charset="0"/>
                          </a:rPr>
                          <m:t>exp</m:t>
                        </m:r>
                        <m:r>
                          <m:rPr>
                            <m:nor/>
                          </m:rPr>
                          <a:rPr lang="en-GB" sz="2000" b="0">
                            <a:cs typeface="Arial" pitchFamily="34" charset="0"/>
                          </a:rPr>
                          <m:t>(</m:t>
                        </m:r>
                        <m:r>
                          <m:rPr>
                            <m:nor/>
                          </m:rPr>
                          <a:rPr lang="en-GB" sz="2000" b="0" i="1" dirty="0">
                            <a:cs typeface="Arial" pitchFamily="34" charset="0"/>
                          </a:rPr>
                          <m:t>SV</m:t>
                        </m:r>
                        <m:r>
                          <m:rPr>
                            <m:nor/>
                          </m:rPr>
                          <a:rPr lang="en-GB" sz="2000" b="0" i="0" baseline="-25000" dirty="0" smtClean="0">
                            <a:cs typeface="Arial" pitchFamily="34" charset="0"/>
                          </a:rPr>
                          <m:t>rest</m:t>
                        </m:r>
                        <m:r>
                          <m:rPr>
                            <m:nor/>
                          </m:rPr>
                          <a:rPr lang="en-GB" sz="2000" b="0" i="1" baseline="-25000" dirty="0">
                            <a:cs typeface="Arial" pitchFamily="34" charset="0"/>
                          </a:rPr>
                          <m:t>(</m:t>
                        </m:r>
                        <m:r>
                          <m:rPr>
                            <m:nor/>
                          </m:rPr>
                          <a:rPr lang="en-GB" sz="2000" b="0" i="1" baseline="-25000" dirty="0">
                            <a:cs typeface="Arial" pitchFamily="34" charset="0"/>
                          </a:rPr>
                          <m:t>t</m:t>
                        </m:r>
                        <m:r>
                          <m:rPr>
                            <m:nor/>
                          </m:rPr>
                          <a:rPr lang="en-GB" sz="2000" b="0" i="1" baseline="-25000" dirty="0">
                            <a:cs typeface="Arial" pitchFamily="34" charset="0"/>
                          </a:rPr>
                          <m:t>)</m:t>
                        </m:r>
                        <m:r>
                          <m:rPr>
                            <m:nor/>
                          </m:rPr>
                          <a:rPr lang="en-GB" sz="2000" b="0" dirty="0">
                            <a:cs typeface="Arial" pitchFamily="34" charset="0"/>
                          </a:rPr>
                          <m:t> </m:t>
                        </m:r>
                        <m:r>
                          <m:rPr>
                            <m:nor/>
                          </m:rPr>
                          <a:rPr lang="en-GB" sz="2000" b="0" dirty="0"/>
                          <m:t>∗</m:t>
                        </m:r>
                        <m:r>
                          <m:rPr>
                            <m:nor/>
                          </m:rPr>
                          <a:rPr lang="en-GB" sz="2000" i="1" dirty="0"/>
                          <m:t> </m:t>
                        </m:r>
                        <m:r>
                          <m:rPr>
                            <m:nor/>
                          </m:rPr>
                          <a:rPr lang="el-GR" sz="2000" i="1" dirty="0">
                            <a:solidFill>
                              <a:srgbClr val="64477D"/>
                            </a:solidFill>
                          </a:rPr>
                          <m:t>β</m:t>
                        </m:r>
                        <m:r>
                          <m:rPr>
                            <m:nor/>
                          </m:rPr>
                          <a:rPr lang="en-GB" sz="2000" b="0" dirty="0"/>
                          <m:t>)</m:t>
                        </m:r>
                      </m:den>
                    </m:f>
                  </m:oMath>
                </a14:m>
                <a:endParaRPr lang="en-GB" sz="2000" b="0" dirty="0">
                  <a:cs typeface="Arial" pitchFamily="34" charset="0"/>
                </a:endParaRPr>
              </a:p>
            </p:txBody>
          </p:sp>
        </mc:Choice>
        <mc:Fallback>
          <p:sp>
            <p:nvSpPr>
              <p:cNvPr id="8" name="Text Box 6">
                <a:extLst>
                  <a:ext uri="{FF2B5EF4-FFF2-40B4-BE49-F238E27FC236}">
                    <a16:creationId xmlns:a16="http://schemas.microsoft.com/office/drawing/2014/main" id="{107A9839-AE2A-C517-D594-7B8025735EA9}"/>
                  </a:ext>
                </a:extLst>
              </p:cNvPr>
              <p:cNvSpPr txBox="1">
                <a:spLocks noRot="1" noChangeAspect="1" noMove="1" noResize="1" noEditPoints="1" noAdjustHandles="1" noChangeArrowheads="1" noChangeShapeType="1" noTextEdit="1"/>
              </p:cNvSpPr>
              <p:nvPr/>
            </p:nvSpPr>
            <p:spPr bwMode="auto">
              <a:xfrm>
                <a:off x="450158" y="3526833"/>
                <a:ext cx="4005278" cy="1068819"/>
              </a:xfrm>
              <a:prstGeom prst="rect">
                <a:avLst/>
              </a:prstGeom>
              <a:blipFill>
                <a:blip r:embed="rId2"/>
                <a:stretch>
                  <a:fillRect t="-2353" b="-10588"/>
                </a:stretch>
              </a:blipFill>
              <a:ln w="9525">
                <a:noFill/>
                <a:miter lim="800000"/>
                <a:headEnd/>
                <a:tailEnd/>
              </a:ln>
            </p:spPr>
            <p:txBody>
              <a:bodyPr/>
              <a:lstStyle/>
              <a:p>
                <a:r>
                  <a:rPr lang="en-US">
                    <a:noFill/>
                  </a:rPr>
                  <a:t> </a:t>
                </a:r>
              </a:p>
            </p:txBody>
          </p:sp>
        </mc:Fallback>
      </mc:AlternateContent>
      <p:sp>
        <p:nvSpPr>
          <p:cNvPr id="10" name="TextBox 9">
            <a:extLst>
              <a:ext uri="{FF2B5EF4-FFF2-40B4-BE49-F238E27FC236}">
                <a16:creationId xmlns:a16="http://schemas.microsoft.com/office/drawing/2014/main" id="{5FC07F02-DBD0-FBB7-BE97-84D0C0E19BF0}"/>
              </a:ext>
            </a:extLst>
          </p:cNvPr>
          <p:cNvSpPr txBox="1"/>
          <p:nvPr/>
        </p:nvSpPr>
        <p:spPr>
          <a:xfrm>
            <a:off x="637420" y="1863058"/>
            <a:ext cx="3630753" cy="1569660"/>
          </a:xfrm>
          <a:prstGeom prst="rect">
            <a:avLst/>
          </a:prstGeom>
          <a:noFill/>
        </p:spPr>
        <p:txBody>
          <a:bodyPr wrap="square" rtlCol="0">
            <a:spAutoFit/>
          </a:bodyPr>
          <a:lstStyle/>
          <a:p>
            <a:pPr algn="ctr"/>
            <a:r>
              <a:rPr lang="en-GB" sz="2400" dirty="0" err="1">
                <a:latin typeface="+mn-lt"/>
              </a:rPr>
              <a:t>Softmax</a:t>
            </a:r>
            <a:r>
              <a:rPr lang="en-GB" sz="2400" dirty="0">
                <a:latin typeface="+mn-lt"/>
              </a:rPr>
              <a:t> function:</a:t>
            </a:r>
          </a:p>
          <a:p>
            <a:pPr algn="ctr"/>
            <a:r>
              <a:rPr lang="en-GB" sz="2400" b="0" dirty="0">
                <a:latin typeface="+mn-lt"/>
              </a:rPr>
              <a:t>What is the probability of choosing an option?</a:t>
            </a:r>
            <a:endParaRPr lang="en-US" sz="2400" b="0" dirty="0">
              <a:latin typeface="+mn-lt"/>
            </a:endParaRPr>
          </a:p>
          <a:p>
            <a:pPr algn="ctr"/>
            <a:endParaRPr lang="en-US" sz="2400" dirty="0">
              <a:latin typeface="+mn-lt"/>
            </a:endParaRPr>
          </a:p>
        </p:txBody>
      </p:sp>
      <p:grpSp>
        <p:nvGrpSpPr>
          <p:cNvPr id="11" name="Group 10">
            <a:extLst>
              <a:ext uri="{FF2B5EF4-FFF2-40B4-BE49-F238E27FC236}">
                <a16:creationId xmlns:a16="http://schemas.microsoft.com/office/drawing/2014/main" id="{D337308E-3E11-6A85-9733-CAC94C439A7E}"/>
              </a:ext>
            </a:extLst>
          </p:cNvPr>
          <p:cNvGrpSpPr/>
          <p:nvPr/>
        </p:nvGrpSpPr>
        <p:grpSpPr>
          <a:xfrm>
            <a:off x="4836334" y="1863060"/>
            <a:ext cx="3719088" cy="4154577"/>
            <a:chOff x="6888088" y="1772816"/>
            <a:chExt cx="4205481" cy="3911887"/>
          </a:xfrm>
        </p:grpSpPr>
        <p:pic>
          <p:nvPicPr>
            <p:cNvPr id="12" name="Picture 11">
              <a:extLst>
                <a:ext uri="{FF2B5EF4-FFF2-40B4-BE49-F238E27FC236}">
                  <a16:creationId xmlns:a16="http://schemas.microsoft.com/office/drawing/2014/main" id="{FD0DCA21-0C29-1302-A36E-22F45E03297D}"/>
                </a:ext>
              </a:extLst>
            </p:cNvPr>
            <p:cNvPicPr>
              <a:picLocks noChangeAspect="1"/>
            </p:cNvPicPr>
            <p:nvPr/>
          </p:nvPicPr>
          <p:blipFill rotWithShape="1">
            <a:blip r:embed="rId3"/>
            <a:srcRect r="2137"/>
            <a:stretch/>
          </p:blipFill>
          <p:spPr>
            <a:xfrm>
              <a:off x="6888088" y="2183566"/>
              <a:ext cx="3987492" cy="3501137"/>
            </a:xfrm>
            <a:prstGeom prst="rect">
              <a:avLst/>
            </a:prstGeom>
          </p:spPr>
        </p:pic>
        <p:sp>
          <p:nvSpPr>
            <p:cNvPr id="13" name="TextBox 12">
              <a:extLst>
                <a:ext uri="{FF2B5EF4-FFF2-40B4-BE49-F238E27FC236}">
                  <a16:creationId xmlns:a16="http://schemas.microsoft.com/office/drawing/2014/main" id="{7B109B2D-3139-1416-3BB5-9B25E52D629A}"/>
                </a:ext>
              </a:extLst>
            </p:cNvPr>
            <p:cNvSpPr txBox="1"/>
            <p:nvPr/>
          </p:nvSpPr>
          <p:spPr>
            <a:xfrm>
              <a:off x="7308929" y="5375821"/>
              <a:ext cx="3784640" cy="307777"/>
            </a:xfrm>
            <a:prstGeom prst="rect">
              <a:avLst/>
            </a:prstGeom>
            <a:solidFill>
              <a:schemeClr val="bg1"/>
            </a:solidFill>
          </p:spPr>
          <p:txBody>
            <a:bodyPr wrap="square" rtlCol="0">
              <a:spAutoFit/>
            </a:bodyPr>
            <a:lstStyle/>
            <a:p>
              <a:pPr algn="ctr"/>
              <a:r>
                <a:rPr lang="en-GB" sz="1400" b="0" dirty="0">
                  <a:latin typeface="+mn-lt"/>
                </a:rPr>
                <a:t>Value difference (work vs. rest)</a:t>
              </a:r>
              <a:endParaRPr lang="en-US" sz="1400" b="0" dirty="0">
                <a:latin typeface="+mn-lt"/>
              </a:endParaRPr>
            </a:p>
          </p:txBody>
        </p:sp>
        <p:sp>
          <p:nvSpPr>
            <p:cNvPr id="14" name="TextBox 13">
              <a:extLst>
                <a:ext uri="{FF2B5EF4-FFF2-40B4-BE49-F238E27FC236}">
                  <a16:creationId xmlns:a16="http://schemas.microsoft.com/office/drawing/2014/main" id="{3233ABCC-2053-E929-D5F3-9305A891A507}"/>
                </a:ext>
              </a:extLst>
            </p:cNvPr>
            <p:cNvSpPr txBox="1"/>
            <p:nvPr/>
          </p:nvSpPr>
          <p:spPr>
            <a:xfrm rot="16200000">
              <a:off x="5155960" y="3511247"/>
              <a:ext cx="3784640" cy="307777"/>
            </a:xfrm>
            <a:prstGeom prst="rect">
              <a:avLst/>
            </a:prstGeom>
            <a:solidFill>
              <a:schemeClr val="bg1"/>
            </a:solidFill>
          </p:spPr>
          <p:txBody>
            <a:bodyPr wrap="square" rtlCol="0">
              <a:spAutoFit/>
            </a:bodyPr>
            <a:lstStyle/>
            <a:p>
              <a:pPr algn="ctr"/>
              <a:r>
                <a:rPr lang="en-GB" sz="1400" b="0" dirty="0">
                  <a:latin typeface="+mn-lt"/>
                </a:rPr>
                <a:t>Probability of choosing work</a:t>
              </a:r>
              <a:endParaRPr lang="en-US" sz="1400" b="0" dirty="0">
                <a:latin typeface="+mn-lt"/>
              </a:endParaRPr>
            </a:p>
          </p:txBody>
        </p:sp>
      </p:grpSp>
      <p:sp>
        <p:nvSpPr>
          <p:cNvPr id="3" name="Plus 2">
            <a:extLst>
              <a:ext uri="{FF2B5EF4-FFF2-40B4-BE49-F238E27FC236}">
                <a16:creationId xmlns:a16="http://schemas.microsoft.com/office/drawing/2014/main" id="{C0807310-BA3B-F692-4EFD-55A96C01E514}"/>
              </a:ext>
            </a:extLst>
          </p:cNvPr>
          <p:cNvSpPr/>
          <p:nvPr/>
        </p:nvSpPr>
        <p:spPr>
          <a:xfrm rot="2700000">
            <a:off x="1685651" y="254834"/>
            <a:ext cx="5906124" cy="6100997"/>
          </a:xfrm>
          <a:prstGeom prst="mathPlus">
            <a:avLst>
              <a:gd name="adj1" fmla="val 13368"/>
            </a:avLst>
          </a:prstGeom>
          <a:solidFill>
            <a:schemeClr val="bg1">
              <a:lumMod val="75000"/>
              <a:alpha val="57179"/>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656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BD729D2-E06C-9A39-61A2-86DECB5EC5F5}"/>
              </a:ext>
            </a:extLst>
          </p:cNvPr>
          <p:cNvPicPr>
            <a:picLocks noChangeAspect="1"/>
          </p:cNvPicPr>
          <p:nvPr/>
        </p:nvPicPr>
        <p:blipFill>
          <a:blip r:embed="rId2"/>
          <a:stretch>
            <a:fillRect/>
          </a:stretch>
        </p:blipFill>
        <p:spPr>
          <a:xfrm>
            <a:off x="199412" y="1591275"/>
            <a:ext cx="4768004" cy="2384002"/>
          </a:xfrm>
          <a:prstGeom prst="rect">
            <a:avLst/>
          </a:prstGeom>
        </p:spPr>
      </p:pic>
      <p:pic>
        <p:nvPicPr>
          <p:cNvPr id="3" name="Picture 2">
            <a:extLst>
              <a:ext uri="{FF2B5EF4-FFF2-40B4-BE49-F238E27FC236}">
                <a16:creationId xmlns:a16="http://schemas.microsoft.com/office/drawing/2014/main" id="{FBBCF38E-62F8-199F-BE59-193B77EBE5A1}"/>
              </a:ext>
            </a:extLst>
          </p:cNvPr>
          <p:cNvPicPr>
            <a:picLocks noChangeAspect="1"/>
          </p:cNvPicPr>
          <p:nvPr/>
        </p:nvPicPr>
        <p:blipFill>
          <a:blip r:embed="rId3"/>
          <a:stretch>
            <a:fillRect/>
          </a:stretch>
        </p:blipFill>
        <p:spPr>
          <a:xfrm>
            <a:off x="88019" y="4057022"/>
            <a:ext cx="4879397" cy="2631724"/>
          </a:xfrm>
          <a:prstGeom prst="rect">
            <a:avLst/>
          </a:prstGeom>
        </p:spPr>
      </p:pic>
      <p:pic>
        <p:nvPicPr>
          <p:cNvPr id="4" name="Picture 3">
            <a:extLst>
              <a:ext uri="{FF2B5EF4-FFF2-40B4-BE49-F238E27FC236}">
                <a16:creationId xmlns:a16="http://schemas.microsoft.com/office/drawing/2014/main" id="{4E6F7A5E-776B-71B6-BDC5-3E99A42F5CD5}"/>
              </a:ext>
            </a:extLst>
          </p:cNvPr>
          <p:cNvPicPr>
            <a:picLocks noChangeAspect="1"/>
          </p:cNvPicPr>
          <p:nvPr/>
        </p:nvPicPr>
        <p:blipFill rotWithShape="1">
          <a:blip r:embed="rId4"/>
          <a:srcRect l="30572"/>
          <a:stretch/>
        </p:blipFill>
        <p:spPr>
          <a:xfrm>
            <a:off x="5496693" y="1806470"/>
            <a:ext cx="3005234" cy="1185527"/>
          </a:xfrm>
          <a:prstGeom prst="rect">
            <a:avLst/>
          </a:prstGeom>
        </p:spPr>
      </p:pic>
      <p:sp>
        <p:nvSpPr>
          <p:cNvPr id="5" name="Title 3">
            <a:extLst>
              <a:ext uri="{FF2B5EF4-FFF2-40B4-BE49-F238E27FC236}">
                <a16:creationId xmlns:a16="http://schemas.microsoft.com/office/drawing/2014/main" id="{6E5B9108-0CE6-EFBE-D023-3881FA3F6F8E}"/>
              </a:ext>
            </a:extLst>
          </p:cNvPr>
          <p:cNvSpPr txBox="1">
            <a:spLocks/>
          </p:cNvSpPr>
          <p:nvPr/>
        </p:nvSpPr>
        <p:spPr>
          <a:xfrm>
            <a:off x="5213131" y="3769537"/>
            <a:ext cx="3572359" cy="281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en-US" sz="2400" i="1" dirty="0" err="1">
                <a:latin typeface="Avenir Book" panose="02000503020000020003" pitchFamily="2" charset="0"/>
                <a:ea typeface="ＭＳ Ｐゴシック" charset="-128"/>
                <a:cs typeface="Arial" charset="0"/>
              </a:rPr>
              <a:t>minimise</a:t>
            </a:r>
            <a:r>
              <a:rPr lang="en-US" altLang="en-US" sz="2400" i="1" dirty="0">
                <a:latin typeface="Avenir Book" panose="02000503020000020003" pitchFamily="2" charset="0"/>
                <a:ea typeface="ＭＳ Ｐゴシック" charset="-128"/>
                <a:cs typeface="Arial" charset="0"/>
              </a:rPr>
              <a:t> RSS to find optimal parameter values</a:t>
            </a:r>
          </a:p>
          <a:p>
            <a:pPr>
              <a:defRPr/>
            </a:pPr>
            <a:endParaRPr lang="en-US" altLang="en-US" sz="2400" i="1" dirty="0">
              <a:latin typeface="Avenir Book" panose="02000503020000020003" pitchFamily="2" charset="0"/>
              <a:ea typeface="ＭＳ Ｐゴシック" charset="-128"/>
              <a:cs typeface="Arial" charset="0"/>
            </a:endParaRPr>
          </a:p>
          <a:p>
            <a:pPr marL="342900" indent="-342900">
              <a:buFont typeface="Wingdings" pitchFamily="2" charset="2"/>
              <a:buChar char="à"/>
              <a:defRPr/>
            </a:pPr>
            <a:r>
              <a:rPr lang="en-US" altLang="en-US" sz="2400" i="1" dirty="0" err="1">
                <a:latin typeface="Avenir Book" panose="02000503020000020003" pitchFamily="2" charset="0"/>
                <a:ea typeface="ＭＳ Ｐゴシック" charset="-128"/>
                <a:cs typeface="Arial" charset="0"/>
              </a:rPr>
              <a:t>fminsearch</a:t>
            </a:r>
            <a:r>
              <a:rPr lang="en-US" altLang="en-US" sz="2400" i="1" dirty="0">
                <a:latin typeface="Avenir Book" panose="02000503020000020003" pitchFamily="2" charset="0"/>
                <a:ea typeface="ＭＳ Ｐゴシック" charset="-128"/>
                <a:cs typeface="Arial" charset="0"/>
              </a:rPr>
              <a:t> in MATLAB</a:t>
            </a:r>
          </a:p>
          <a:p>
            <a:pPr marL="342900" indent="-342900">
              <a:buFont typeface="Wingdings" pitchFamily="2" charset="2"/>
              <a:buChar char="à"/>
              <a:defRPr/>
            </a:pPr>
            <a:r>
              <a:rPr lang="en-US" altLang="en-US" sz="2400" i="1" dirty="0">
                <a:latin typeface="Avenir Book" panose="02000503020000020003" pitchFamily="2" charset="0"/>
                <a:ea typeface="ＭＳ Ｐゴシック" charset="-128"/>
                <a:cs typeface="Arial" charset="0"/>
              </a:rPr>
              <a:t>(</a:t>
            </a:r>
            <a:r>
              <a:rPr lang="en-US" altLang="en-US" sz="2400" i="1" dirty="0" err="1">
                <a:latin typeface="Avenir Book" panose="02000503020000020003" pitchFamily="2" charset="0"/>
                <a:ea typeface="ＭＳ Ｐゴシック" charset="-128"/>
                <a:cs typeface="Arial" charset="0"/>
              </a:rPr>
              <a:t>optim</a:t>
            </a:r>
            <a:r>
              <a:rPr lang="en-US" altLang="en-US" sz="2400" i="1" dirty="0">
                <a:latin typeface="Avenir Book" panose="02000503020000020003" pitchFamily="2" charset="0"/>
                <a:ea typeface="ＭＳ Ｐゴシック" charset="-128"/>
                <a:cs typeface="Arial" charset="0"/>
              </a:rPr>
              <a:t> in R)</a:t>
            </a:r>
          </a:p>
        </p:txBody>
      </p:sp>
      <p:sp>
        <p:nvSpPr>
          <p:cNvPr id="6" name="Title 1">
            <a:extLst>
              <a:ext uri="{FF2B5EF4-FFF2-40B4-BE49-F238E27FC236}">
                <a16:creationId xmlns:a16="http://schemas.microsoft.com/office/drawing/2014/main" id="{C5734D81-D6DB-03FD-DAFC-3BAD9568B532}"/>
              </a:ext>
            </a:extLst>
          </p:cNvPr>
          <p:cNvSpPr txBox="1">
            <a:spLocks/>
          </p:cNvSpPr>
          <p:nvPr/>
        </p:nvSpPr>
        <p:spPr>
          <a:xfrm>
            <a:off x="450158" y="268863"/>
            <a:ext cx="8229600" cy="1143000"/>
          </a:xfrm>
          <a:prstGeom prst="rect">
            <a:avLst/>
          </a:prstGeom>
        </p:spPr>
        <p:txBody>
          <a:bodyPr vert="horz" lIns="91440" tIns="45720" rIns="91440" bIns="45720" rtlCol="0" anchor="ctr">
            <a:normAutofit fontScale="8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a:solidFill>
                  <a:srgbClr val="604A7B"/>
                </a:solidFill>
                <a:latin typeface="Avenir Book" panose="02000503020000020003" pitchFamily="2" charset="0"/>
              </a:rPr>
              <a:t>How do we fit models of ratings?</a:t>
            </a:r>
          </a:p>
          <a:p>
            <a:endParaRPr lang="en-US" sz="2700" b="1" dirty="0">
              <a:latin typeface="Avenir Book" panose="02000503020000020003" pitchFamily="2" charset="0"/>
            </a:endParaRPr>
          </a:p>
          <a:p>
            <a:r>
              <a:rPr lang="en-US" sz="2700" b="1" dirty="0">
                <a:latin typeface="Avenir Book" panose="02000503020000020003" pitchFamily="2" charset="0"/>
              </a:rPr>
              <a:t>An error minimizing function - Residual Sum of Squares</a:t>
            </a:r>
          </a:p>
        </p:txBody>
      </p:sp>
    </p:spTree>
    <p:extLst>
      <p:ext uri="{BB962C8B-B14F-4D97-AF65-F5344CB8AC3E}">
        <p14:creationId xmlns:p14="http://schemas.microsoft.com/office/powerpoint/2010/main" val="1919787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200" y="169254"/>
            <a:ext cx="8229600" cy="1506862"/>
          </a:xfrm>
          <a:prstGeom prst="rect">
            <a:avLst/>
          </a:prstGeom>
        </p:spPr>
        <p:txBody>
          <a:bodyPr vert="horz" lIns="91440" tIns="45720" rIns="91440" bIns="45720" rtlCol="0" anchor="ctr">
            <a:normAutofit fontScale="82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300" b="1" dirty="0">
                <a:solidFill>
                  <a:srgbClr val="604A7B"/>
                </a:solidFill>
                <a:latin typeface="Avenir Book" panose="02000503020000020003" pitchFamily="2" charset="0"/>
              </a:rPr>
              <a:t>How do we know which model is best?</a:t>
            </a:r>
          </a:p>
          <a:p>
            <a:endParaRPr lang="en-US" sz="2700" b="1" i="1" dirty="0">
              <a:latin typeface="Avenir Book" panose="02000503020000020003" pitchFamily="2" charset="0"/>
            </a:endParaRPr>
          </a:p>
          <a:p>
            <a:r>
              <a:rPr lang="en-US" sz="2900" b="1" dirty="0">
                <a:latin typeface="Avenir Book" panose="02000503020000020003" pitchFamily="2" charset="0"/>
              </a:rPr>
              <a:t>AIC &amp; BIC to check goodness-of-fit</a:t>
            </a:r>
            <a:endParaRPr lang="en-US" altLang="en-US" sz="2900" b="1" dirty="0">
              <a:latin typeface="Avenir Book" panose="02000503020000020003" pitchFamily="2" charset="0"/>
              <a:ea typeface="ＭＳ Ｐゴシック" charset="-128"/>
              <a:cs typeface="Arial" charset="0"/>
            </a:endParaRPr>
          </a:p>
          <a:p>
            <a:endParaRPr lang="en-US" sz="2700" b="1" i="1" dirty="0">
              <a:latin typeface="Avenir Book" panose="02000503020000020003" pitchFamily="2" charset="0"/>
            </a:endParaRPr>
          </a:p>
        </p:txBody>
      </p:sp>
      <p:sp>
        <p:nvSpPr>
          <p:cNvPr id="3" name="TextBox 2">
            <a:extLst>
              <a:ext uri="{FF2B5EF4-FFF2-40B4-BE49-F238E27FC236}">
                <a16:creationId xmlns:a16="http://schemas.microsoft.com/office/drawing/2014/main" id="{C7218269-F4C7-6DE6-256D-41BE1B446344}"/>
              </a:ext>
            </a:extLst>
          </p:cNvPr>
          <p:cNvSpPr txBox="1"/>
          <p:nvPr/>
        </p:nvSpPr>
        <p:spPr>
          <a:xfrm>
            <a:off x="834390" y="1884821"/>
            <a:ext cx="6457950" cy="584775"/>
          </a:xfrm>
          <a:prstGeom prst="rect">
            <a:avLst/>
          </a:prstGeom>
          <a:noFill/>
        </p:spPr>
        <p:txBody>
          <a:bodyPr wrap="square">
            <a:spAutoFit/>
          </a:bodyPr>
          <a:lstStyle/>
          <a:p>
            <a:r>
              <a:rPr lang="en-GB" sz="3200" b="1" dirty="0">
                <a:effectLst/>
                <a:latin typeface="Avenir Book" panose="02000503020000020003" pitchFamily="2" charset="0"/>
              </a:rPr>
              <a:t>AIC = 2</a:t>
            </a:r>
            <a:r>
              <a:rPr lang="en-GB" sz="3200" b="1" dirty="0">
                <a:solidFill>
                  <a:schemeClr val="accent2">
                    <a:lumMod val="75000"/>
                  </a:schemeClr>
                </a:solidFill>
                <a:effectLst/>
                <a:latin typeface="Avenir Book" panose="02000503020000020003" pitchFamily="2" charset="0"/>
              </a:rPr>
              <a:t>k</a:t>
            </a:r>
            <a:r>
              <a:rPr lang="en-GB" sz="3200" b="1" dirty="0">
                <a:solidFill>
                  <a:srgbClr val="028009"/>
                </a:solidFill>
                <a:effectLst/>
                <a:latin typeface="Avenir Book" panose="02000503020000020003" pitchFamily="2" charset="0"/>
              </a:rPr>
              <a:t> </a:t>
            </a:r>
            <a:r>
              <a:rPr lang="en-GB" sz="3200" b="1" dirty="0">
                <a:effectLst/>
                <a:latin typeface="Avenir Book" panose="02000503020000020003" pitchFamily="2" charset="0"/>
              </a:rPr>
              <a:t>+</a:t>
            </a:r>
            <a:r>
              <a:rPr lang="en-GB" sz="3200" b="1" dirty="0">
                <a:solidFill>
                  <a:srgbClr val="028009"/>
                </a:solidFill>
                <a:effectLst/>
                <a:latin typeface="Avenir Book" panose="02000503020000020003" pitchFamily="2" charset="0"/>
              </a:rPr>
              <a:t> </a:t>
            </a:r>
            <a:r>
              <a:rPr lang="en-GB" sz="3200" b="1" dirty="0">
                <a:solidFill>
                  <a:schemeClr val="accent4">
                    <a:lumMod val="75000"/>
                  </a:schemeClr>
                </a:solidFill>
                <a:effectLst/>
                <a:latin typeface="Avenir Book" panose="02000503020000020003" pitchFamily="2" charset="0"/>
              </a:rPr>
              <a:t>n</a:t>
            </a:r>
            <a:r>
              <a:rPr lang="en-GB" sz="3200" b="1" dirty="0">
                <a:solidFill>
                  <a:srgbClr val="028009"/>
                </a:solidFill>
                <a:effectLst/>
                <a:latin typeface="Avenir Book" panose="02000503020000020003" pitchFamily="2" charset="0"/>
              </a:rPr>
              <a:t> </a:t>
            </a:r>
            <a:r>
              <a:rPr lang="en-GB" sz="3200" b="1" dirty="0">
                <a:effectLst/>
                <a:latin typeface="Avenir Book" panose="02000503020000020003" pitchFamily="2" charset="0"/>
              </a:rPr>
              <a:t>* ln(</a:t>
            </a:r>
            <a:r>
              <a:rPr lang="en-GB" sz="3200" b="1" dirty="0">
                <a:solidFill>
                  <a:srgbClr val="028009"/>
                </a:solidFill>
                <a:effectLst/>
                <a:latin typeface="Avenir Book" panose="02000503020000020003" pitchFamily="2" charset="0"/>
              </a:rPr>
              <a:t>RSS</a:t>
            </a:r>
            <a:r>
              <a:rPr lang="en-GB" sz="3200" b="1" dirty="0">
                <a:effectLst/>
                <a:latin typeface="Avenir Book" panose="02000503020000020003" pitchFamily="2" charset="0"/>
              </a:rPr>
              <a:t>/</a:t>
            </a:r>
            <a:r>
              <a:rPr lang="en-GB" sz="3200" b="1" dirty="0">
                <a:solidFill>
                  <a:schemeClr val="accent4">
                    <a:lumMod val="75000"/>
                  </a:schemeClr>
                </a:solidFill>
                <a:effectLst/>
                <a:latin typeface="Avenir Book" panose="02000503020000020003" pitchFamily="2" charset="0"/>
              </a:rPr>
              <a:t>n</a:t>
            </a:r>
            <a:r>
              <a:rPr lang="en-GB" sz="3200" b="1" dirty="0">
                <a:effectLst/>
                <a:latin typeface="Avenir Book" panose="02000503020000020003" pitchFamily="2" charset="0"/>
              </a:rPr>
              <a:t>)</a:t>
            </a:r>
          </a:p>
        </p:txBody>
      </p:sp>
      <p:sp>
        <p:nvSpPr>
          <p:cNvPr id="5" name="TextBox 4">
            <a:extLst>
              <a:ext uri="{FF2B5EF4-FFF2-40B4-BE49-F238E27FC236}">
                <a16:creationId xmlns:a16="http://schemas.microsoft.com/office/drawing/2014/main" id="{BA0EC827-D3AE-5511-C9E6-522E03A53BBF}"/>
              </a:ext>
            </a:extLst>
          </p:cNvPr>
          <p:cNvSpPr txBox="1"/>
          <p:nvPr/>
        </p:nvSpPr>
        <p:spPr>
          <a:xfrm>
            <a:off x="834390" y="2633186"/>
            <a:ext cx="7783830" cy="584775"/>
          </a:xfrm>
          <a:prstGeom prst="rect">
            <a:avLst/>
          </a:prstGeom>
          <a:noFill/>
        </p:spPr>
        <p:txBody>
          <a:bodyPr wrap="square">
            <a:spAutoFit/>
          </a:bodyPr>
          <a:lstStyle/>
          <a:p>
            <a:r>
              <a:rPr lang="en-GB" sz="3200" b="1" dirty="0">
                <a:effectLst/>
                <a:latin typeface="Avenir Book" panose="02000503020000020003" pitchFamily="2" charset="0"/>
              </a:rPr>
              <a:t>BIC = </a:t>
            </a:r>
            <a:r>
              <a:rPr lang="en-GB" sz="3200" b="1" dirty="0">
                <a:solidFill>
                  <a:schemeClr val="accent4">
                    <a:lumMod val="75000"/>
                  </a:schemeClr>
                </a:solidFill>
                <a:effectLst/>
                <a:latin typeface="Avenir Book" panose="02000503020000020003" pitchFamily="2" charset="0"/>
              </a:rPr>
              <a:t>n</a:t>
            </a:r>
            <a:r>
              <a:rPr lang="en-GB" sz="3200" b="1" dirty="0">
                <a:solidFill>
                  <a:srgbClr val="028009"/>
                </a:solidFill>
                <a:effectLst/>
                <a:latin typeface="Avenir Book" panose="02000503020000020003" pitchFamily="2" charset="0"/>
              </a:rPr>
              <a:t> </a:t>
            </a:r>
            <a:r>
              <a:rPr lang="en-GB" sz="3200" b="1" dirty="0">
                <a:effectLst/>
                <a:latin typeface="Avenir Book" panose="02000503020000020003" pitchFamily="2" charset="0"/>
              </a:rPr>
              <a:t>* ln(</a:t>
            </a:r>
            <a:r>
              <a:rPr lang="en-GB" sz="3200" b="1" dirty="0">
                <a:solidFill>
                  <a:srgbClr val="028009"/>
                </a:solidFill>
                <a:effectLst/>
                <a:latin typeface="Avenir Book" panose="02000503020000020003" pitchFamily="2" charset="0"/>
              </a:rPr>
              <a:t>RSS</a:t>
            </a:r>
            <a:r>
              <a:rPr lang="en-GB" sz="3200" b="1" dirty="0">
                <a:effectLst/>
                <a:latin typeface="Avenir Book" panose="02000503020000020003" pitchFamily="2" charset="0"/>
              </a:rPr>
              <a:t>/</a:t>
            </a:r>
            <a:r>
              <a:rPr lang="en-GB" sz="3200" b="1" dirty="0">
                <a:solidFill>
                  <a:schemeClr val="accent4">
                    <a:lumMod val="75000"/>
                  </a:schemeClr>
                </a:solidFill>
                <a:latin typeface="Avenir Book" panose="02000503020000020003" pitchFamily="2" charset="0"/>
              </a:rPr>
              <a:t>n</a:t>
            </a:r>
            <a:r>
              <a:rPr lang="en-GB" sz="3200" b="1" dirty="0">
                <a:effectLst/>
                <a:latin typeface="Avenir Book" panose="02000503020000020003" pitchFamily="2" charset="0"/>
              </a:rPr>
              <a:t>)</a:t>
            </a:r>
            <a:r>
              <a:rPr lang="en-GB" sz="3200" b="1" dirty="0">
                <a:solidFill>
                  <a:srgbClr val="028009"/>
                </a:solidFill>
                <a:effectLst/>
                <a:latin typeface="Avenir Book" panose="02000503020000020003" pitchFamily="2" charset="0"/>
              </a:rPr>
              <a:t> </a:t>
            </a:r>
            <a:r>
              <a:rPr lang="en-GB" sz="3200" b="1" dirty="0">
                <a:effectLst/>
                <a:latin typeface="Avenir Book" panose="02000503020000020003" pitchFamily="2" charset="0"/>
              </a:rPr>
              <a:t>+ </a:t>
            </a:r>
            <a:r>
              <a:rPr lang="en-GB" sz="3200" b="1" dirty="0">
                <a:solidFill>
                  <a:schemeClr val="accent2">
                    <a:lumMod val="75000"/>
                  </a:schemeClr>
                </a:solidFill>
                <a:effectLst/>
                <a:latin typeface="Avenir Book" panose="02000503020000020003" pitchFamily="2" charset="0"/>
              </a:rPr>
              <a:t>k</a:t>
            </a:r>
            <a:r>
              <a:rPr lang="en-GB" sz="3200" b="1" dirty="0">
                <a:solidFill>
                  <a:srgbClr val="028009"/>
                </a:solidFill>
                <a:effectLst/>
                <a:latin typeface="Avenir Book" panose="02000503020000020003" pitchFamily="2" charset="0"/>
              </a:rPr>
              <a:t> </a:t>
            </a:r>
            <a:r>
              <a:rPr lang="en-GB" sz="3200" b="1" dirty="0">
                <a:effectLst/>
                <a:latin typeface="Avenir Book" panose="02000503020000020003" pitchFamily="2" charset="0"/>
              </a:rPr>
              <a:t>* ln(</a:t>
            </a:r>
            <a:r>
              <a:rPr lang="en-GB" sz="3200" b="1" dirty="0">
                <a:solidFill>
                  <a:schemeClr val="accent4">
                    <a:lumMod val="75000"/>
                  </a:schemeClr>
                </a:solidFill>
                <a:effectLst/>
                <a:latin typeface="Avenir Book" panose="02000503020000020003" pitchFamily="2" charset="0"/>
              </a:rPr>
              <a:t>n</a:t>
            </a:r>
            <a:r>
              <a:rPr lang="en-GB" sz="3200" b="1" dirty="0">
                <a:effectLst/>
                <a:latin typeface="Avenir Book" panose="02000503020000020003" pitchFamily="2" charset="0"/>
              </a:rPr>
              <a:t>)</a:t>
            </a:r>
          </a:p>
        </p:txBody>
      </p:sp>
      <p:grpSp>
        <p:nvGrpSpPr>
          <p:cNvPr id="12" name="Group 11">
            <a:extLst>
              <a:ext uri="{FF2B5EF4-FFF2-40B4-BE49-F238E27FC236}">
                <a16:creationId xmlns:a16="http://schemas.microsoft.com/office/drawing/2014/main" id="{59A5B37B-F3F9-99A2-9F50-0262456578E4}"/>
              </a:ext>
            </a:extLst>
          </p:cNvPr>
          <p:cNvGrpSpPr/>
          <p:nvPr/>
        </p:nvGrpSpPr>
        <p:grpSpPr>
          <a:xfrm>
            <a:off x="834390" y="4175031"/>
            <a:ext cx="4162862" cy="1539225"/>
            <a:chOff x="834390" y="4175031"/>
            <a:chExt cx="4572000" cy="1539225"/>
          </a:xfrm>
        </p:grpSpPr>
        <p:sp>
          <p:nvSpPr>
            <p:cNvPr id="7" name="TextBox 6">
              <a:extLst>
                <a:ext uri="{FF2B5EF4-FFF2-40B4-BE49-F238E27FC236}">
                  <a16:creationId xmlns:a16="http://schemas.microsoft.com/office/drawing/2014/main" id="{EEFD0243-8497-00B7-BCE0-58FE99481B3A}"/>
                </a:ext>
              </a:extLst>
            </p:cNvPr>
            <p:cNvSpPr txBox="1"/>
            <p:nvPr/>
          </p:nvSpPr>
          <p:spPr>
            <a:xfrm>
              <a:off x="834390" y="4175031"/>
              <a:ext cx="4572000" cy="400110"/>
            </a:xfrm>
            <a:prstGeom prst="rect">
              <a:avLst/>
            </a:prstGeom>
            <a:noFill/>
          </p:spPr>
          <p:txBody>
            <a:bodyPr wrap="square">
              <a:spAutoFit/>
            </a:bodyPr>
            <a:lstStyle/>
            <a:p>
              <a:r>
                <a:rPr lang="en-GB" sz="2000" b="1" dirty="0">
                  <a:solidFill>
                    <a:schemeClr val="accent2">
                      <a:lumMod val="75000"/>
                    </a:schemeClr>
                  </a:solidFill>
                  <a:effectLst/>
                  <a:latin typeface="Avenir Book" panose="02000503020000020003" pitchFamily="2" charset="0"/>
                </a:rPr>
                <a:t>k </a:t>
              </a:r>
              <a:r>
                <a:rPr lang="en-GB" sz="2000" b="1" dirty="0">
                  <a:solidFill>
                    <a:schemeClr val="accent2">
                      <a:lumMod val="75000"/>
                    </a:schemeClr>
                  </a:solidFill>
                  <a:effectLst/>
                  <a:latin typeface="Avenir Book" panose="02000503020000020003" pitchFamily="2" charset="0"/>
                  <a:sym typeface="Wingdings" pitchFamily="2" charset="2"/>
                </a:rPr>
                <a:t> number of free parameters</a:t>
              </a:r>
              <a:endParaRPr lang="en-US" sz="2000" dirty="0">
                <a:solidFill>
                  <a:schemeClr val="accent2">
                    <a:lumMod val="75000"/>
                  </a:schemeClr>
                </a:solidFill>
                <a:latin typeface="Avenir Book" panose="02000503020000020003" pitchFamily="2" charset="0"/>
              </a:endParaRPr>
            </a:p>
          </p:txBody>
        </p:sp>
        <p:sp>
          <p:nvSpPr>
            <p:cNvPr id="9" name="TextBox 8">
              <a:extLst>
                <a:ext uri="{FF2B5EF4-FFF2-40B4-BE49-F238E27FC236}">
                  <a16:creationId xmlns:a16="http://schemas.microsoft.com/office/drawing/2014/main" id="{D3D155A0-89AE-D1C3-2161-7268CA31AB8D}"/>
                </a:ext>
              </a:extLst>
            </p:cNvPr>
            <p:cNvSpPr txBox="1"/>
            <p:nvPr/>
          </p:nvSpPr>
          <p:spPr>
            <a:xfrm>
              <a:off x="834390" y="4744588"/>
              <a:ext cx="4572000" cy="400110"/>
            </a:xfrm>
            <a:prstGeom prst="rect">
              <a:avLst/>
            </a:prstGeom>
            <a:noFill/>
          </p:spPr>
          <p:txBody>
            <a:bodyPr wrap="square">
              <a:spAutoFit/>
            </a:bodyPr>
            <a:lstStyle/>
            <a:p>
              <a:r>
                <a:rPr lang="en-GB" sz="2000" b="1" dirty="0">
                  <a:solidFill>
                    <a:schemeClr val="accent4">
                      <a:lumMod val="75000"/>
                    </a:schemeClr>
                  </a:solidFill>
                  <a:effectLst/>
                  <a:latin typeface="Avenir Book" panose="02000503020000020003" pitchFamily="2" charset="0"/>
                </a:rPr>
                <a:t>n </a:t>
              </a:r>
              <a:r>
                <a:rPr lang="en-GB" sz="2000" b="1" dirty="0">
                  <a:solidFill>
                    <a:schemeClr val="accent4">
                      <a:lumMod val="75000"/>
                    </a:schemeClr>
                  </a:solidFill>
                  <a:effectLst/>
                  <a:latin typeface="Avenir Book" panose="02000503020000020003" pitchFamily="2" charset="0"/>
                  <a:sym typeface="Wingdings" pitchFamily="2" charset="2"/>
                </a:rPr>
                <a:t> number of data points</a:t>
              </a:r>
              <a:endParaRPr lang="en-US" sz="2000" dirty="0">
                <a:solidFill>
                  <a:schemeClr val="accent4">
                    <a:lumMod val="75000"/>
                  </a:schemeClr>
                </a:solidFill>
                <a:latin typeface="Avenir Book" panose="02000503020000020003" pitchFamily="2" charset="0"/>
              </a:endParaRPr>
            </a:p>
          </p:txBody>
        </p:sp>
        <p:sp>
          <p:nvSpPr>
            <p:cNvPr id="11" name="TextBox 10">
              <a:extLst>
                <a:ext uri="{FF2B5EF4-FFF2-40B4-BE49-F238E27FC236}">
                  <a16:creationId xmlns:a16="http://schemas.microsoft.com/office/drawing/2014/main" id="{6ADAD7B8-62B5-B5B6-0D1A-0FCB40900A55}"/>
                </a:ext>
              </a:extLst>
            </p:cNvPr>
            <p:cNvSpPr txBox="1"/>
            <p:nvPr/>
          </p:nvSpPr>
          <p:spPr>
            <a:xfrm>
              <a:off x="834390" y="5314146"/>
              <a:ext cx="4572000" cy="400110"/>
            </a:xfrm>
            <a:prstGeom prst="rect">
              <a:avLst/>
            </a:prstGeom>
            <a:noFill/>
          </p:spPr>
          <p:txBody>
            <a:bodyPr wrap="square">
              <a:spAutoFit/>
            </a:bodyPr>
            <a:lstStyle/>
            <a:p>
              <a:r>
                <a:rPr lang="en-GB" sz="2000" b="1" dirty="0">
                  <a:solidFill>
                    <a:srgbClr val="028009"/>
                  </a:solidFill>
                  <a:effectLst/>
                  <a:latin typeface="Avenir Book" panose="02000503020000020003" pitchFamily="2" charset="0"/>
                </a:rPr>
                <a:t>RSS </a:t>
              </a:r>
              <a:r>
                <a:rPr lang="en-GB" sz="2000" b="1" dirty="0">
                  <a:solidFill>
                    <a:srgbClr val="028009"/>
                  </a:solidFill>
                  <a:effectLst/>
                  <a:latin typeface="Avenir Book" panose="02000503020000020003" pitchFamily="2" charset="0"/>
                  <a:sym typeface="Wingdings" pitchFamily="2" charset="2"/>
                </a:rPr>
                <a:t> Residual Sum of Squares</a:t>
              </a:r>
              <a:endParaRPr lang="en-US" sz="2000" dirty="0">
                <a:latin typeface="Avenir Book" panose="02000503020000020003" pitchFamily="2" charset="0"/>
              </a:endParaRPr>
            </a:p>
          </p:txBody>
        </p:sp>
      </p:grpSp>
      <p:sp>
        <p:nvSpPr>
          <p:cNvPr id="14" name="TextBox 13">
            <a:extLst>
              <a:ext uri="{FF2B5EF4-FFF2-40B4-BE49-F238E27FC236}">
                <a16:creationId xmlns:a16="http://schemas.microsoft.com/office/drawing/2014/main" id="{7CAB3509-413A-7182-FE7D-AD8C7A1C7AFA}"/>
              </a:ext>
            </a:extLst>
          </p:cNvPr>
          <p:cNvSpPr txBox="1"/>
          <p:nvPr/>
        </p:nvSpPr>
        <p:spPr>
          <a:xfrm>
            <a:off x="6130977" y="3888205"/>
            <a:ext cx="2743200" cy="2677656"/>
          </a:xfrm>
          <a:prstGeom prst="rect">
            <a:avLst/>
          </a:prstGeom>
          <a:noFill/>
        </p:spPr>
        <p:txBody>
          <a:bodyPr wrap="square">
            <a:spAutoFit/>
          </a:bodyPr>
          <a:lstStyle/>
          <a:p>
            <a:pPr algn="r"/>
            <a:r>
              <a:rPr lang="en-GB" sz="2400" i="1" dirty="0">
                <a:highlight>
                  <a:srgbClr val="FFFFFF"/>
                </a:highlight>
                <a:latin typeface="Avenir Book" panose="02000503020000020003" pitchFamily="2" charset="0"/>
              </a:rPr>
              <a:t>T</a:t>
            </a:r>
            <a:r>
              <a:rPr lang="en-GB" sz="2400" b="0" i="1" dirty="0">
                <a:effectLst/>
                <a:highlight>
                  <a:srgbClr val="FFFFFF"/>
                </a:highlight>
                <a:latin typeface="Avenir Book" panose="02000503020000020003" pitchFamily="2" charset="0"/>
              </a:rPr>
              <a:t>rade-off between goodness of fit and simplicity.</a:t>
            </a:r>
          </a:p>
          <a:p>
            <a:pPr algn="r"/>
            <a:endParaRPr lang="en-GB" sz="2400" i="1" dirty="0">
              <a:highlight>
                <a:srgbClr val="FFFFFF"/>
              </a:highlight>
              <a:latin typeface="Avenir Book" panose="02000503020000020003" pitchFamily="2" charset="0"/>
            </a:endParaRPr>
          </a:p>
          <a:p>
            <a:pPr algn="r"/>
            <a:r>
              <a:rPr lang="en-GB" sz="2400" i="1" dirty="0">
                <a:highlight>
                  <a:srgbClr val="FFFFFF"/>
                </a:highlight>
                <a:latin typeface="Avenir Book" panose="02000503020000020003" pitchFamily="2" charset="0"/>
              </a:rPr>
              <a:t>Both penalise for model complexity, but BIC is stricter.</a:t>
            </a:r>
            <a:endParaRPr lang="en-US" sz="2400" i="1" dirty="0">
              <a:latin typeface="Avenir Book" panose="02000503020000020003" pitchFamily="2" charset="0"/>
            </a:endParaRPr>
          </a:p>
        </p:txBody>
      </p:sp>
    </p:spTree>
    <p:extLst>
      <p:ext uri="{BB962C8B-B14F-4D97-AF65-F5344CB8AC3E}">
        <p14:creationId xmlns:p14="http://schemas.microsoft.com/office/powerpoint/2010/main" val="230812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0762" y="-16489"/>
            <a:ext cx="8671970" cy="1325563"/>
          </a:xfrm>
        </p:spPr>
        <p:txBody>
          <a:bodyPr>
            <a:normAutofit/>
          </a:bodyPr>
          <a:lstStyle/>
          <a:p>
            <a:r>
              <a:rPr lang="en-US" sz="3600" b="1" dirty="0">
                <a:solidFill>
                  <a:schemeClr val="accent4">
                    <a:lumMod val="75000"/>
                  </a:schemeClr>
                </a:solidFill>
                <a:latin typeface="Avenir Book" panose="02000503020000020003" pitchFamily="2" charset="0"/>
              </a:rPr>
              <a:t>Project Aims</a:t>
            </a:r>
            <a:endParaRPr lang="en-US" sz="3600" b="1" dirty="0">
              <a:latin typeface="Avenir Book" panose="02000503020000020003" pitchFamily="2" charset="0"/>
            </a:endParaRPr>
          </a:p>
        </p:txBody>
      </p:sp>
      <p:sp>
        <p:nvSpPr>
          <p:cNvPr id="24" name="TextBox 23"/>
          <p:cNvSpPr txBox="1"/>
          <p:nvPr/>
        </p:nvSpPr>
        <p:spPr>
          <a:xfrm>
            <a:off x="929301" y="2311471"/>
            <a:ext cx="7414891" cy="3477875"/>
          </a:xfrm>
          <a:prstGeom prst="rect">
            <a:avLst/>
          </a:prstGeom>
          <a:noFill/>
        </p:spPr>
        <p:txBody>
          <a:bodyPr wrap="square" rtlCol="0">
            <a:spAutoFit/>
          </a:bodyPr>
          <a:lstStyle/>
          <a:p>
            <a:endParaRPr lang="en-US" sz="2000" i="1" dirty="0">
              <a:solidFill>
                <a:srgbClr val="000000"/>
              </a:solidFill>
              <a:latin typeface="Avenir Book" panose="02000503020000020003" pitchFamily="2" charset="0"/>
            </a:endParaRPr>
          </a:p>
          <a:p>
            <a:pPr marL="400050" indent="-400050">
              <a:buAutoNum type="romanLcParenBoth"/>
            </a:pPr>
            <a:r>
              <a:rPr lang="en-US" sz="2000" i="1" dirty="0">
                <a:solidFill>
                  <a:srgbClr val="000000"/>
                </a:solidFill>
                <a:latin typeface="Avenir Book" panose="02000503020000020003" pitchFamily="2" charset="0"/>
              </a:rPr>
              <a:t>Fitting a hypothesis-driven model to subjective ratings of fatigue, and how this differs from models of choice</a:t>
            </a:r>
          </a:p>
          <a:p>
            <a:pPr marL="400050" indent="-400050">
              <a:buAutoNum type="romanLcParenBoth"/>
            </a:pPr>
            <a:endParaRPr lang="en-US" sz="2000" i="1" dirty="0">
              <a:solidFill>
                <a:srgbClr val="000000"/>
              </a:solidFill>
              <a:latin typeface="Avenir Book" panose="02000503020000020003" pitchFamily="2" charset="0"/>
            </a:endParaRPr>
          </a:p>
          <a:p>
            <a:pPr marL="400050" indent="-400050">
              <a:buAutoNum type="romanLcParenBoth"/>
            </a:pPr>
            <a:endParaRPr lang="en-US" sz="2000" i="1" dirty="0">
              <a:solidFill>
                <a:srgbClr val="000000"/>
              </a:solidFill>
              <a:latin typeface="Avenir Book" panose="02000503020000020003" pitchFamily="2" charset="0"/>
            </a:endParaRPr>
          </a:p>
          <a:p>
            <a:pPr marL="400050" indent="-400050">
              <a:buAutoNum type="romanLcParenBoth"/>
            </a:pPr>
            <a:r>
              <a:rPr lang="en-US" sz="2000" i="1" dirty="0">
                <a:solidFill>
                  <a:srgbClr val="000000"/>
                </a:solidFill>
                <a:latin typeface="Avenir Book" panose="02000503020000020003" pitchFamily="2" charset="0"/>
              </a:rPr>
              <a:t>Defining alternative models and fitting them to data</a:t>
            </a:r>
          </a:p>
          <a:p>
            <a:pPr marL="400050" indent="-400050">
              <a:buAutoNum type="romanLcParenBoth"/>
            </a:pPr>
            <a:endParaRPr lang="en-US" sz="2000" i="1" dirty="0">
              <a:solidFill>
                <a:srgbClr val="000000"/>
              </a:solidFill>
              <a:latin typeface="Avenir Book" panose="02000503020000020003" pitchFamily="2" charset="0"/>
            </a:endParaRPr>
          </a:p>
          <a:p>
            <a:pPr marL="400050" indent="-400050">
              <a:buAutoNum type="romanLcParenBoth"/>
            </a:pPr>
            <a:endParaRPr lang="en-US" sz="2000" i="1" dirty="0">
              <a:solidFill>
                <a:srgbClr val="000000"/>
              </a:solidFill>
              <a:latin typeface="Avenir Book" panose="02000503020000020003" pitchFamily="2" charset="0"/>
            </a:endParaRPr>
          </a:p>
          <a:p>
            <a:pPr marL="400050" indent="-400050">
              <a:buAutoNum type="romanLcParenBoth"/>
            </a:pPr>
            <a:r>
              <a:rPr lang="en-US" sz="2000" i="1" dirty="0">
                <a:solidFill>
                  <a:srgbClr val="000000"/>
                </a:solidFill>
                <a:latin typeface="Avenir Book" panose="02000503020000020003" pitchFamily="2" charset="0"/>
              </a:rPr>
              <a:t>Plotting and testing how well the model fits the observed data. </a:t>
            </a:r>
          </a:p>
          <a:p>
            <a:pPr marL="400050" indent="-400050">
              <a:buAutoNum type="romanLcParenBoth"/>
            </a:pPr>
            <a:endParaRPr lang="en-US" sz="2000" i="1" dirty="0">
              <a:solidFill>
                <a:srgbClr val="000000"/>
              </a:solidFill>
              <a:latin typeface="Avenir Book" panose="02000503020000020003" pitchFamily="2" charset="0"/>
            </a:endParaRPr>
          </a:p>
        </p:txBody>
      </p:sp>
      <p:sp>
        <p:nvSpPr>
          <p:cNvPr id="5" name="TextBox 4">
            <a:extLst>
              <a:ext uri="{FF2B5EF4-FFF2-40B4-BE49-F238E27FC236}">
                <a16:creationId xmlns:a16="http://schemas.microsoft.com/office/drawing/2014/main" id="{110E65F4-6D62-98ED-DC37-EB751D73322C}"/>
              </a:ext>
            </a:extLst>
          </p:cNvPr>
          <p:cNvSpPr txBox="1"/>
          <p:nvPr/>
        </p:nvSpPr>
        <p:spPr>
          <a:xfrm>
            <a:off x="730332" y="985908"/>
            <a:ext cx="7683335" cy="830997"/>
          </a:xfrm>
          <a:prstGeom prst="rect">
            <a:avLst/>
          </a:prstGeom>
          <a:noFill/>
        </p:spPr>
        <p:txBody>
          <a:bodyPr wrap="square" rtlCol="0">
            <a:spAutoFit/>
          </a:bodyPr>
          <a:lstStyle/>
          <a:p>
            <a:pPr algn="ctr"/>
            <a:r>
              <a:rPr lang="en-US" sz="2400" b="1" dirty="0">
                <a:latin typeface="Avenir Book" panose="02000503020000020003" pitchFamily="2" charset="0"/>
              </a:rPr>
              <a:t>Understand how to model continuous ratings of subjective experiences</a:t>
            </a:r>
          </a:p>
        </p:txBody>
      </p:sp>
    </p:spTree>
    <p:extLst>
      <p:ext uri="{BB962C8B-B14F-4D97-AF65-F5344CB8AC3E}">
        <p14:creationId xmlns:p14="http://schemas.microsoft.com/office/powerpoint/2010/main" val="892128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200" y="169254"/>
            <a:ext cx="8229600" cy="1143000"/>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a:solidFill>
                  <a:srgbClr val="604A7B"/>
                </a:solidFill>
                <a:latin typeface="Avenir Book" panose="02000503020000020003" pitchFamily="2" charset="0"/>
              </a:rPr>
              <a:t>Your project</a:t>
            </a:r>
          </a:p>
          <a:p>
            <a:r>
              <a:rPr lang="en-US" sz="2700" b="1" i="1" dirty="0">
                <a:latin typeface="Avenir Book" panose="02000503020000020003" pitchFamily="2" charset="0"/>
              </a:rPr>
              <a:t>Data, scripts </a:t>
            </a:r>
            <a:endParaRPr lang="en-US" altLang="en-US" sz="2800" b="1" dirty="0">
              <a:latin typeface="Avenir Book" panose="02000503020000020003" pitchFamily="2" charset="0"/>
              <a:ea typeface="ＭＳ Ｐゴシック" charset="-128"/>
              <a:cs typeface="Arial" charset="0"/>
            </a:endParaRPr>
          </a:p>
        </p:txBody>
      </p:sp>
      <p:sp>
        <p:nvSpPr>
          <p:cNvPr id="5" name="TextBox 4">
            <a:extLst>
              <a:ext uri="{FF2B5EF4-FFF2-40B4-BE49-F238E27FC236}">
                <a16:creationId xmlns:a16="http://schemas.microsoft.com/office/drawing/2014/main" id="{A150E3C3-BDA9-A512-DE7E-B39FD6A3FEA6}"/>
              </a:ext>
            </a:extLst>
          </p:cNvPr>
          <p:cNvSpPr txBox="1"/>
          <p:nvPr/>
        </p:nvSpPr>
        <p:spPr>
          <a:xfrm>
            <a:off x="570186" y="1312254"/>
            <a:ext cx="8229600" cy="5201424"/>
          </a:xfrm>
          <a:prstGeom prst="rect">
            <a:avLst/>
          </a:prstGeom>
          <a:noFill/>
        </p:spPr>
        <p:txBody>
          <a:bodyPr wrap="square">
            <a:spAutoFit/>
          </a:bodyPr>
          <a:lstStyle/>
          <a:p>
            <a:r>
              <a:rPr lang="en-US" sz="2000" dirty="0">
                <a:latin typeface="Avenir Book" panose="02000503020000020003" pitchFamily="2" charset="0"/>
              </a:rPr>
              <a:t>To download data and scripts go to:</a:t>
            </a:r>
            <a:r>
              <a:rPr lang="en-GB" sz="2000" b="1" dirty="0">
                <a:effectLst/>
                <a:highlight>
                  <a:srgbClr val="FFFFFF"/>
                </a:highlight>
                <a:latin typeface="Avenir Book" panose="02000503020000020003" pitchFamily="2" charset="0"/>
              </a:rPr>
              <a:t> </a:t>
            </a:r>
            <a:r>
              <a:rPr lang="en-US" sz="2000" dirty="0">
                <a:latin typeface="Avenir Book" panose="02000503020000020003" pitchFamily="2" charset="0"/>
                <a:hlinkClick r:id="rId2"/>
              </a:rPr>
              <a:t>https://github.com/kdudzikowska/CSC_Birmingham2024_ModellingRatings</a:t>
            </a:r>
            <a:endParaRPr lang="en-US" sz="2000" dirty="0">
              <a:latin typeface="Avenir Book" panose="02000503020000020003" pitchFamily="2" charset="0"/>
            </a:endParaRPr>
          </a:p>
          <a:p>
            <a:endParaRPr lang="en-US" sz="2000" dirty="0">
              <a:latin typeface="Avenir Book" panose="02000503020000020003" pitchFamily="2" charset="0"/>
            </a:endParaRPr>
          </a:p>
          <a:p>
            <a:r>
              <a:rPr lang="en-US" sz="2000" dirty="0">
                <a:latin typeface="Avenir Book" panose="02000503020000020003" pitchFamily="2" charset="0"/>
              </a:rPr>
              <a:t>In the repository you should find:</a:t>
            </a:r>
          </a:p>
          <a:p>
            <a:endParaRPr lang="en-US" sz="2000" dirty="0">
              <a:latin typeface="Avenir Book" panose="02000503020000020003" pitchFamily="2" charset="0"/>
            </a:endParaRPr>
          </a:p>
          <a:p>
            <a:r>
              <a:rPr lang="en-US" sz="2000" dirty="0">
                <a:latin typeface="Avenir Book" panose="02000503020000020003" pitchFamily="2" charset="0"/>
              </a:rPr>
              <a:t>Main MATLAB script: </a:t>
            </a:r>
          </a:p>
          <a:p>
            <a:r>
              <a:rPr lang="en-US" i="1" dirty="0">
                <a:latin typeface="Avenir Book" panose="02000503020000020003" pitchFamily="2" charset="0"/>
              </a:rPr>
              <a:t>CSC_Birmingham2024_ModellingRatingsScript.m</a:t>
            </a:r>
          </a:p>
          <a:p>
            <a:endParaRPr lang="en-US" sz="2000" i="1" dirty="0">
              <a:latin typeface="Avenir Book" panose="02000503020000020003" pitchFamily="2" charset="0"/>
            </a:endParaRPr>
          </a:p>
          <a:p>
            <a:r>
              <a:rPr lang="en-US" sz="2000" dirty="0">
                <a:latin typeface="Avenir Book" panose="02000503020000020003" pitchFamily="2" charset="0"/>
              </a:rPr>
              <a:t>2 MATLAB scripts with functions:</a:t>
            </a:r>
          </a:p>
          <a:p>
            <a:r>
              <a:rPr lang="en-US" i="1" dirty="0" err="1">
                <a:latin typeface="Avenir Book" panose="02000503020000020003" pitchFamily="2" charset="0"/>
              </a:rPr>
              <a:t>fatigue_estimate_UfRfRr.m</a:t>
            </a:r>
            <a:r>
              <a:rPr lang="en-US" i="1" dirty="0">
                <a:latin typeface="Avenir Book" panose="02000503020000020003" pitchFamily="2" charset="0"/>
              </a:rPr>
              <a:t> &amp; </a:t>
            </a:r>
            <a:r>
              <a:rPr lang="en-US" i="1" dirty="0" err="1">
                <a:latin typeface="Avenir Book" panose="02000503020000020003" pitchFamily="2" charset="0"/>
              </a:rPr>
              <a:t>fatigue_estimate_RfRr.m</a:t>
            </a:r>
            <a:endParaRPr lang="en-US" i="1" dirty="0">
              <a:latin typeface="Avenir Book" panose="02000503020000020003" pitchFamily="2" charset="0"/>
            </a:endParaRPr>
          </a:p>
          <a:p>
            <a:endParaRPr lang="en-US" sz="2000" i="1" dirty="0">
              <a:latin typeface="Avenir Book" panose="02000503020000020003" pitchFamily="2" charset="0"/>
            </a:endParaRPr>
          </a:p>
          <a:p>
            <a:r>
              <a:rPr lang="en-US" sz="2000" dirty="0">
                <a:latin typeface="Avenir Book" panose="02000503020000020003" pitchFamily="2" charset="0"/>
              </a:rPr>
              <a:t>15 </a:t>
            </a:r>
            <a:r>
              <a:rPr lang="en-US" sz="2000" dirty="0" err="1">
                <a:latin typeface="Avenir Book" panose="02000503020000020003" pitchFamily="2" charset="0"/>
              </a:rPr>
              <a:t>MATfiles</a:t>
            </a:r>
            <a:r>
              <a:rPr lang="en-US" sz="2000" dirty="0">
                <a:latin typeface="Avenir Book" panose="02000503020000020003" pitchFamily="2" charset="0"/>
              </a:rPr>
              <a:t> with data from 15 participants</a:t>
            </a:r>
          </a:p>
          <a:p>
            <a:r>
              <a:rPr lang="en-US" i="1" dirty="0">
                <a:latin typeface="Avenir Book" panose="02000503020000020003" pitchFamily="2" charset="0"/>
              </a:rPr>
              <a:t>s1.mat - s15.mat</a:t>
            </a:r>
          </a:p>
          <a:p>
            <a:endParaRPr lang="en-US" sz="2000" i="1" dirty="0">
              <a:latin typeface="Avenir Book" panose="02000503020000020003" pitchFamily="2" charset="0"/>
            </a:endParaRPr>
          </a:p>
          <a:p>
            <a:r>
              <a:rPr lang="en-US" sz="2000" dirty="0">
                <a:latin typeface="Avenir Book" panose="02000503020000020003" pitchFamily="2" charset="0"/>
              </a:rPr>
              <a:t>These slides</a:t>
            </a:r>
          </a:p>
          <a:p>
            <a:r>
              <a:rPr lang="en-US" i="1" dirty="0">
                <a:latin typeface="Avenir Book" panose="02000503020000020003" pitchFamily="2" charset="0"/>
              </a:rPr>
              <a:t>CSC_Birmingham2024_ModellingRatingsSlides.pptx</a:t>
            </a:r>
          </a:p>
        </p:txBody>
      </p:sp>
    </p:spTree>
    <p:extLst>
      <p:ext uri="{BB962C8B-B14F-4D97-AF65-F5344CB8AC3E}">
        <p14:creationId xmlns:p14="http://schemas.microsoft.com/office/powerpoint/2010/main" val="1953898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200" y="169254"/>
            <a:ext cx="8229600" cy="1143000"/>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a:solidFill>
                  <a:srgbClr val="604A7B"/>
                </a:solidFill>
                <a:latin typeface="Avenir Book" panose="02000503020000020003" pitchFamily="2" charset="0"/>
              </a:rPr>
              <a:t>Your project</a:t>
            </a:r>
          </a:p>
          <a:p>
            <a:r>
              <a:rPr lang="en-US" sz="2700" b="1" i="1" dirty="0">
                <a:latin typeface="Avenir Book" panose="02000503020000020003" pitchFamily="2" charset="0"/>
              </a:rPr>
              <a:t>Fitting, comparing and testing models</a:t>
            </a:r>
            <a:endParaRPr lang="en-US" altLang="en-US" sz="2800" b="1" dirty="0">
              <a:latin typeface="Avenir Book" panose="02000503020000020003" pitchFamily="2" charset="0"/>
              <a:ea typeface="ＭＳ Ｐゴシック" charset="-128"/>
              <a:cs typeface="Arial" charset="0"/>
            </a:endParaRPr>
          </a:p>
        </p:txBody>
      </p:sp>
      <p:sp>
        <p:nvSpPr>
          <p:cNvPr id="2" name="TextBox 1">
            <a:extLst>
              <a:ext uri="{FF2B5EF4-FFF2-40B4-BE49-F238E27FC236}">
                <a16:creationId xmlns:a16="http://schemas.microsoft.com/office/drawing/2014/main" id="{B320CE1C-4E4E-BC4B-2108-39C24897850A}"/>
              </a:ext>
            </a:extLst>
          </p:cNvPr>
          <p:cNvSpPr txBox="1"/>
          <p:nvPr/>
        </p:nvSpPr>
        <p:spPr>
          <a:xfrm>
            <a:off x="570186" y="1312254"/>
            <a:ext cx="8458200" cy="5016758"/>
          </a:xfrm>
          <a:prstGeom prst="rect">
            <a:avLst/>
          </a:prstGeom>
          <a:noFill/>
        </p:spPr>
        <p:txBody>
          <a:bodyPr wrap="square">
            <a:spAutoFit/>
          </a:bodyPr>
          <a:lstStyle/>
          <a:p>
            <a:pPr marL="400050" indent="-400050">
              <a:buFont typeface="+mj-lt"/>
              <a:buAutoNum type="romanUcPeriod"/>
            </a:pPr>
            <a:r>
              <a:rPr lang="en-GB" sz="2000" dirty="0">
                <a:effectLst/>
                <a:highlight>
                  <a:srgbClr val="FFFFFF"/>
                </a:highlight>
                <a:latin typeface="Avenir Book" panose="02000503020000020003" pitchFamily="2" charset="0"/>
              </a:rPr>
              <a:t>Understand </a:t>
            </a:r>
            <a:r>
              <a:rPr lang="en-GB" sz="2000" dirty="0">
                <a:highlight>
                  <a:srgbClr val="FFFFFF"/>
                </a:highlight>
                <a:latin typeface="Avenir Book" panose="02000503020000020003" pitchFamily="2" charset="0"/>
              </a:rPr>
              <a:t>data (15 subjects)</a:t>
            </a:r>
          </a:p>
          <a:p>
            <a:pPr marL="857250" lvl="1" indent="-400050">
              <a:buFont typeface="+mj-lt"/>
              <a:buAutoNum type="romanUcPeriod"/>
            </a:pPr>
            <a:r>
              <a:rPr lang="en-GB" sz="2000" dirty="0">
                <a:effectLst/>
                <a:highlight>
                  <a:srgbClr val="FFFFFF"/>
                </a:highlight>
                <a:latin typeface="Avenir Book" panose="02000503020000020003" pitchFamily="2" charset="0"/>
              </a:rPr>
              <a:t>Plot ratings</a:t>
            </a:r>
          </a:p>
          <a:p>
            <a:pPr marL="857250" lvl="1" indent="-400050">
              <a:buFont typeface="+mj-lt"/>
              <a:buAutoNum type="romanUcPeriod"/>
            </a:pPr>
            <a:r>
              <a:rPr lang="en-GB" sz="2000" dirty="0">
                <a:highlight>
                  <a:srgbClr val="FFFFFF"/>
                </a:highlight>
                <a:latin typeface="Avenir Book" panose="02000503020000020003" pitchFamily="2" charset="0"/>
              </a:rPr>
              <a:t>Plot changes between ratings (as a function of effort on that trial)</a:t>
            </a:r>
          </a:p>
          <a:p>
            <a:pPr marL="857250" lvl="1" indent="-400050">
              <a:buFont typeface="+mj-lt"/>
              <a:buAutoNum type="romanUcPeriod"/>
            </a:pPr>
            <a:endParaRPr lang="en-GB" sz="2000" dirty="0">
              <a:effectLst/>
              <a:highlight>
                <a:srgbClr val="FFFFFF"/>
              </a:highlight>
              <a:latin typeface="Avenir Book" panose="02000503020000020003" pitchFamily="2" charset="0"/>
            </a:endParaRPr>
          </a:p>
          <a:p>
            <a:pPr marL="400050" indent="-400050">
              <a:buFont typeface="+mj-lt"/>
              <a:buAutoNum type="romanUcPeriod"/>
            </a:pPr>
            <a:r>
              <a:rPr lang="en-GB" sz="2000" dirty="0">
                <a:effectLst/>
                <a:highlight>
                  <a:srgbClr val="FFFFFF"/>
                </a:highlight>
                <a:latin typeface="Avenir Book" panose="02000503020000020003" pitchFamily="2" charset="0"/>
              </a:rPr>
              <a:t>Run a script to estimate parameters for the hypothesised-model</a:t>
            </a:r>
          </a:p>
          <a:p>
            <a:pPr marL="857250" lvl="1" indent="-400050">
              <a:buFont typeface="+mj-lt"/>
              <a:buAutoNum type="romanUcPeriod"/>
            </a:pPr>
            <a:r>
              <a:rPr lang="en-GB" sz="2000" dirty="0">
                <a:highlight>
                  <a:srgbClr val="FFFFFF"/>
                </a:highlight>
                <a:latin typeface="Avenir Book" panose="02000503020000020003" pitchFamily="2" charset="0"/>
              </a:rPr>
              <a:t>Plot model fit compared to observed data</a:t>
            </a:r>
          </a:p>
          <a:p>
            <a:pPr marL="857250" lvl="1" indent="-400050">
              <a:buFont typeface="+mj-lt"/>
              <a:buAutoNum type="romanUcPeriod"/>
            </a:pPr>
            <a:r>
              <a:rPr lang="en-GB" sz="2000" dirty="0">
                <a:highlight>
                  <a:srgbClr val="FFFFFF"/>
                </a:highlight>
                <a:latin typeface="Avenir Book" panose="02000503020000020003" pitchFamily="2" charset="0"/>
              </a:rPr>
              <a:t>Plot changes between ratings in model vs data</a:t>
            </a:r>
          </a:p>
          <a:p>
            <a:pPr marL="857250" lvl="1" indent="-400050">
              <a:buFont typeface="+mj-lt"/>
              <a:buAutoNum type="romanUcPeriod"/>
            </a:pPr>
            <a:endParaRPr lang="en-GB" sz="2000" dirty="0">
              <a:effectLst/>
              <a:highlight>
                <a:srgbClr val="FFFFFF"/>
              </a:highlight>
              <a:latin typeface="Avenir Book" panose="02000503020000020003" pitchFamily="2" charset="0"/>
            </a:endParaRPr>
          </a:p>
          <a:p>
            <a:pPr marL="400050" indent="-400050">
              <a:buFont typeface="+mj-lt"/>
              <a:buAutoNum type="romanUcPeriod"/>
            </a:pPr>
            <a:r>
              <a:rPr lang="en-GB" sz="2000" dirty="0">
                <a:highlight>
                  <a:srgbClr val="FFFFFF"/>
                </a:highlight>
                <a:latin typeface="Avenir Book" panose="02000503020000020003" pitchFamily="2" charset="0"/>
              </a:rPr>
              <a:t>Run alternative models from scripts</a:t>
            </a:r>
          </a:p>
          <a:p>
            <a:pPr marL="400050" indent="-400050">
              <a:buFont typeface="+mj-lt"/>
              <a:buAutoNum type="romanUcPeriod"/>
            </a:pPr>
            <a:endParaRPr lang="en-GB" sz="2000" dirty="0">
              <a:highlight>
                <a:srgbClr val="FFFFFF"/>
              </a:highlight>
              <a:latin typeface="Avenir Book" panose="02000503020000020003" pitchFamily="2" charset="0"/>
            </a:endParaRPr>
          </a:p>
          <a:p>
            <a:pPr marL="400050" indent="-400050">
              <a:buFont typeface="+mj-lt"/>
              <a:buAutoNum type="romanUcPeriod"/>
            </a:pPr>
            <a:r>
              <a:rPr lang="en-GB" sz="2000" dirty="0">
                <a:effectLst/>
                <a:highlight>
                  <a:srgbClr val="FFFFFF"/>
                </a:highlight>
                <a:latin typeface="Avenir Book" panose="02000503020000020003" pitchFamily="2" charset="0"/>
              </a:rPr>
              <a:t>Compare and plot the BIC</a:t>
            </a:r>
          </a:p>
          <a:p>
            <a:pPr marL="400050" indent="-400050">
              <a:buFont typeface="+mj-lt"/>
              <a:buAutoNum type="romanUcPeriod"/>
            </a:pPr>
            <a:endParaRPr lang="en-GB" sz="2000" dirty="0">
              <a:highlight>
                <a:srgbClr val="FFFFFF"/>
              </a:highlight>
              <a:latin typeface="Avenir Book" panose="02000503020000020003" pitchFamily="2" charset="0"/>
            </a:endParaRPr>
          </a:p>
          <a:p>
            <a:pPr marL="400050" indent="-400050">
              <a:buFont typeface="+mj-lt"/>
              <a:buAutoNum type="romanUcPeriod"/>
            </a:pPr>
            <a:r>
              <a:rPr lang="en-GB" sz="2000" dirty="0">
                <a:highlight>
                  <a:srgbClr val="FFFFFF"/>
                </a:highlight>
                <a:latin typeface="Avenir Book" panose="02000503020000020003" pitchFamily="2" charset="0"/>
              </a:rPr>
              <a:t>[BONUS] Run a quadratic model (Adding in a new model yourselves</a:t>
            </a:r>
          </a:p>
          <a:p>
            <a:pPr marL="400050" indent="-400050">
              <a:buFont typeface="+mj-lt"/>
              <a:buAutoNum type="romanUcPeriod"/>
            </a:pPr>
            <a:endParaRPr lang="en-GB" sz="2000" b="1" dirty="0">
              <a:effectLst/>
              <a:highlight>
                <a:srgbClr val="FFFFFF"/>
              </a:highlight>
              <a:latin typeface="Avenir Book" panose="02000503020000020003" pitchFamily="2" charset="0"/>
            </a:endParaRPr>
          </a:p>
          <a:p>
            <a:pPr marL="400050" indent="-400050">
              <a:buFont typeface="+mj-lt"/>
              <a:buAutoNum type="romanUcPeriod"/>
            </a:pPr>
            <a:endParaRPr lang="en-GB" sz="2000" dirty="0">
              <a:highlight>
                <a:srgbClr val="FFFFFF"/>
              </a:highlight>
              <a:latin typeface="Avenir Book" panose="02000503020000020003" pitchFamily="2" charset="0"/>
            </a:endParaRPr>
          </a:p>
          <a:p>
            <a:endParaRPr lang="en-GB" sz="2000" dirty="0">
              <a:effectLst/>
              <a:highlight>
                <a:srgbClr val="FFFFFF"/>
              </a:highlight>
              <a:latin typeface="Avenir Book" panose="02000503020000020003" pitchFamily="2" charset="0"/>
            </a:endParaRPr>
          </a:p>
        </p:txBody>
      </p:sp>
    </p:spTree>
    <p:extLst>
      <p:ext uri="{BB962C8B-B14F-4D97-AF65-F5344CB8AC3E}">
        <p14:creationId xmlns:p14="http://schemas.microsoft.com/office/powerpoint/2010/main" val="3523918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200" y="169254"/>
            <a:ext cx="8229600" cy="1143000"/>
          </a:xfrm>
          <a:prstGeom prst="rect">
            <a:avLst/>
          </a:prstGeom>
        </p:spPr>
        <p:txBody>
          <a:bodyPr vert="horz" lIns="91440" tIns="45720" rIns="91440" bIns="45720" rtlCol="0" anchor="ctr">
            <a:normAutofit fontScale="97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a:solidFill>
                  <a:srgbClr val="604A7B"/>
                </a:solidFill>
                <a:latin typeface="Avenir Book" panose="02000503020000020003" pitchFamily="2" charset="0"/>
              </a:rPr>
              <a:t>Your project</a:t>
            </a:r>
          </a:p>
          <a:p>
            <a:r>
              <a:rPr lang="en-US" sz="2800" b="1" i="1" dirty="0">
                <a:latin typeface="Avenir Book" panose="02000503020000020003" pitchFamily="2" charset="0"/>
              </a:rPr>
              <a:t>Section I. Load the data</a:t>
            </a:r>
            <a:endParaRPr lang="en-GB" sz="2800" dirty="0">
              <a:effectLst/>
              <a:latin typeface="Avenir Book" panose="02000503020000020003" pitchFamily="2" charset="0"/>
            </a:endParaRPr>
          </a:p>
        </p:txBody>
      </p:sp>
      <p:sp>
        <p:nvSpPr>
          <p:cNvPr id="2" name="TextBox 1">
            <a:extLst>
              <a:ext uri="{FF2B5EF4-FFF2-40B4-BE49-F238E27FC236}">
                <a16:creationId xmlns:a16="http://schemas.microsoft.com/office/drawing/2014/main" id="{B320CE1C-4E4E-BC4B-2108-39C24897850A}"/>
              </a:ext>
            </a:extLst>
          </p:cNvPr>
          <p:cNvSpPr txBox="1"/>
          <p:nvPr/>
        </p:nvSpPr>
        <p:spPr>
          <a:xfrm>
            <a:off x="570186" y="1690062"/>
            <a:ext cx="8116614" cy="3170099"/>
          </a:xfrm>
          <a:prstGeom prst="rect">
            <a:avLst/>
          </a:prstGeom>
          <a:noFill/>
        </p:spPr>
        <p:txBody>
          <a:bodyPr wrap="square">
            <a:spAutoFit/>
          </a:bodyPr>
          <a:lstStyle/>
          <a:p>
            <a:endParaRPr lang="en-GB" sz="2000" dirty="0">
              <a:effectLst/>
              <a:latin typeface="Avenir Book" panose="02000503020000020003" pitchFamily="2" charset="0"/>
            </a:endParaRPr>
          </a:p>
          <a:p>
            <a:r>
              <a:rPr lang="en-GB" sz="2000" dirty="0">
                <a:effectLst/>
                <a:latin typeface="Avenir Book" panose="02000503020000020003" pitchFamily="2" charset="0"/>
              </a:rPr>
              <a:t>Finding your way around MATLAB data structures is not the purpose of this workshop, so all the code to read in the data is provided for you in this section. You're welcome :D </a:t>
            </a:r>
          </a:p>
          <a:p>
            <a:endParaRPr lang="en-GB" sz="2000" dirty="0">
              <a:latin typeface="Avenir Book" panose="02000503020000020003" pitchFamily="2" charset="0"/>
            </a:endParaRPr>
          </a:p>
          <a:p>
            <a:r>
              <a:rPr lang="en-GB" sz="2000" dirty="0">
                <a:effectLst/>
                <a:latin typeface="Avenir Book" panose="02000503020000020003" pitchFamily="2" charset="0"/>
              </a:rPr>
              <a:t>The only thing you should need to do here is set </a:t>
            </a:r>
            <a:r>
              <a:rPr lang="en-GB" sz="2000" i="1" dirty="0" err="1">
                <a:effectLst/>
                <a:latin typeface="Avenir Book" panose="02000503020000020003" pitchFamily="2" charset="0"/>
              </a:rPr>
              <a:t>datadir</a:t>
            </a:r>
            <a:r>
              <a:rPr lang="en-GB" sz="2000" dirty="0">
                <a:effectLst/>
                <a:latin typeface="Avenir Book" panose="02000503020000020003" pitchFamily="2" charset="0"/>
              </a:rPr>
              <a:t> to the directory where you saved the provided files.</a:t>
            </a:r>
          </a:p>
          <a:p>
            <a:endParaRPr lang="en-GB" sz="2000" dirty="0">
              <a:latin typeface="Avenir Book" panose="02000503020000020003" pitchFamily="2" charset="0"/>
            </a:endParaRPr>
          </a:p>
          <a:p>
            <a:r>
              <a:rPr lang="en-GB" sz="2000" dirty="0">
                <a:effectLst/>
                <a:latin typeface="Avenir Book" panose="02000503020000020003" pitchFamily="2" charset="0"/>
              </a:rPr>
              <a:t>But before you run the code read through it carefully to know how the data is organised.</a:t>
            </a:r>
          </a:p>
        </p:txBody>
      </p:sp>
    </p:spTree>
    <p:extLst>
      <p:ext uri="{BB962C8B-B14F-4D97-AF65-F5344CB8AC3E}">
        <p14:creationId xmlns:p14="http://schemas.microsoft.com/office/powerpoint/2010/main" val="1198128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200" y="169254"/>
            <a:ext cx="8229600" cy="1143000"/>
          </a:xfrm>
          <a:prstGeom prst="rect">
            <a:avLst/>
          </a:prstGeom>
        </p:spPr>
        <p:txBody>
          <a:bodyPr vert="horz" lIns="91440" tIns="45720" rIns="91440" bIns="45720" rtlCol="0" anchor="ctr">
            <a:normAutofit fontScale="97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a:solidFill>
                  <a:srgbClr val="604A7B"/>
                </a:solidFill>
                <a:latin typeface="Avenir Book" panose="02000503020000020003" pitchFamily="2" charset="0"/>
              </a:rPr>
              <a:t>Your project</a:t>
            </a:r>
          </a:p>
          <a:p>
            <a:r>
              <a:rPr lang="en-US" sz="2800" b="1" i="1" dirty="0">
                <a:latin typeface="Avenir Book" panose="02000503020000020003" pitchFamily="2" charset="0"/>
              </a:rPr>
              <a:t>Section II. </a:t>
            </a:r>
            <a:r>
              <a:rPr lang="en-GB" sz="2800" b="1" i="1" dirty="0">
                <a:latin typeface="Avenir Book" panose="02000503020000020003" pitchFamily="2" charset="0"/>
              </a:rPr>
              <a:t>Visualise the data</a:t>
            </a:r>
            <a:endParaRPr lang="en-GB" sz="2800" dirty="0">
              <a:effectLst/>
              <a:latin typeface="Avenir Book" panose="02000503020000020003" pitchFamily="2" charset="0"/>
            </a:endParaRPr>
          </a:p>
        </p:txBody>
      </p:sp>
      <p:sp>
        <p:nvSpPr>
          <p:cNvPr id="2" name="TextBox 1">
            <a:extLst>
              <a:ext uri="{FF2B5EF4-FFF2-40B4-BE49-F238E27FC236}">
                <a16:creationId xmlns:a16="http://schemas.microsoft.com/office/drawing/2014/main" id="{B320CE1C-4E4E-BC4B-2108-39C24897850A}"/>
              </a:ext>
            </a:extLst>
          </p:cNvPr>
          <p:cNvSpPr txBox="1"/>
          <p:nvPr/>
        </p:nvSpPr>
        <p:spPr>
          <a:xfrm>
            <a:off x="570186" y="1598004"/>
            <a:ext cx="8116614" cy="4832092"/>
          </a:xfrm>
          <a:prstGeom prst="rect">
            <a:avLst/>
          </a:prstGeom>
          <a:noFill/>
        </p:spPr>
        <p:txBody>
          <a:bodyPr wrap="square">
            <a:spAutoFit/>
          </a:bodyPr>
          <a:lstStyle/>
          <a:p>
            <a:r>
              <a:rPr lang="en-GB" sz="2000" dirty="0">
                <a:effectLst/>
                <a:latin typeface="Avenir Book" panose="02000503020000020003" pitchFamily="2" charset="0"/>
              </a:rPr>
              <a:t>Learn about the data that you're working with by plotting it.</a:t>
            </a:r>
          </a:p>
          <a:p>
            <a:endParaRPr lang="en-GB" sz="2000" dirty="0">
              <a:effectLst/>
              <a:latin typeface="Avenir Book" panose="02000503020000020003" pitchFamily="2" charset="0"/>
            </a:endParaRPr>
          </a:p>
          <a:p>
            <a:r>
              <a:rPr lang="en-GB" sz="2000" dirty="0">
                <a:effectLst/>
                <a:latin typeface="Avenir Book" panose="02000503020000020003" pitchFamily="2" charset="0"/>
              </a:rPr>
              <a:t>Task 1) Plot fatigue ratings over trials for each participant.</a:t>
            </a:r>
          </a:p>
          <a:p>
            <a:endParaRPr lang="en-GB" sz="1600" i="1" dirty="0">
              <a:effectLst/>
              <a:latin typeface="Avenir Book" panose="02000503020000020003" pitchFamily="2" charset="0"/>
            </a:endParaRPr>
          </a:p>
          <a:p>
            <a:r>
              <a:rPr lang="en-GB" sz="1600" i="1" dirty="0">
                <a:effectLst/>
                <a:latin typeface="Avenir Book" panose="02000503020000020003" pitchFamily="2" charset="0"/>
              </a:rPr>
              <a:t>Hint: Use </a:t>
            </a:r>
            <a:r>
              <a:rPr lang="en-GB" sz="1600" i="1" dirty="0" err="1">
                <a:effectLst/>
                <a:latin typeface="Avenir Book" panose="02000503020000020003" pitchFamily="2" charset="0"/>
              </a:rPr>
              <a:t>tiledlayout</a:t>
            </a:r>
            <a:r>
              <a:rPr lang="en-GB" sz="1600" i="1" dirty="0">
                <a:effectLst/>
                <a:latin typeface="Avenir Book" panose="02000503020000020003" pitchFamily="2" charset="0"/>
              </a:rPr>
              <a:t>() or subplot() to display multiple plots in a single</a:t>
            </a:r>
          </a:p>
          <a:p>
            <a:r>
              <a:rPr lang="en-GB" sz="1600" i="1" dirty="0">
                <a:effectLst/>
                <a:latin typeface="Avenir Book" panose="02000503020000020003" pitchFamily="2" charset="0"/>
              </a:rPr>
              <a:t>figure.</a:t>
            </a:r>
          </a:p>
          <a:p>
            <a:endParaRPr lang="en-GB" sz="2000" i="1" dirty="0">
              <a:latin typeface="Avenir Book" panose="02000503020000020003" pitchFamily="2" charset="0"/>
            </a:endParaRPr>
          </a:p>
          <a:p>
            <a:r>
              <a:rPr lang="en-GB" sz="2000" dirty="0">
                <a:latin typeface="Avenir Book" panose="02000503020000020003" pitchFamily="2" charset="0"/>
              </a:rPr>
              <a:t>Task 2) Plot average change in fatigue ratings for each effort level (with error bars). Code to calculate mean and se is provided.</a:t>
            </a:r>
          </a:p>
          <a:p>
            <a:endParaRPr lang="en-GB" sz="2000" dirty="0">
              <a:latin typeface="Avenir Book" panose="02000503020000020003" pitchFamily="2" charset="0"/>
            </a:endParaRPr>
          </a:p>
          <a:p>
            <a:r>
              <a:rPr lang="en-GB" sz="2000" dirty="0">
                <a:effectLst/>
                <a:latin typeface="Avenir Book" panose="02000503020000020003" pitchFamily="2" charset="0"/>
              </a:rPr>
              <a:t>What trends are you seeing?</a:t>
            </a:r>
          </a:p>
          <a:p>
            <a:endParaRPr lang="en-GB" sz="2000" dirty="0">
              <a:effectLst/>
              <a:latin typeface="Avenir Book" panose="02000503020000020003" pitchFamily="2" charset="0"/>
            </a:endParaRPr>
          </a:p>
          <a:p>
            <a:r>
              <a:rPr lang="en-GB" sz="2000" dirty="0">
                <a:effectLst/>
                <a:latin typeface="Avenir Book" panose="02000503020000020003" pitchFamily="2" charset="0"/>
              </a:rPr>
              <a:t>How would you analyse this data without computational modelling? </a:t>
            </a:r>
          </a:p>
          <a:p>
            <a:endParaRPr lang="en-GB" sz="2000" dirty="0">
              <a:effectLst/>
              <a:latin typeface="Avenir Book" panose="02000503020000020003" pitchFamily="2" charset="0"/>
            </a:endParaRPr>
          </a:p>
          <a:p>
            <a:r>
              <a:rPr lang="en-GB" sz="2000" dirty="0">
                <a:effectLst/>
                <a:latin typeface="Avenir Book" panose="02000503020000020003" pitchFamily="2" charset="0"/>
              </a:rPr>
              <a:t>What is the added value of computational modelling that these methods don't provide?</a:t>
            </a:r>
          </a:p>
        </p:txBody>
      </p:sp>
    </p:spTree>
    <p:extLst>
      <p:ext uri="{BB962C8B-B14F-4D97-AF65-F5344CB8AC3E}">
        <p14:creationId xmlns:p14="http://schemas.microsoft.com/office/powerpoint/2010/main" val="2028490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200" y="169254"/>
            <a:ext cx="8229600" cy="1143000"/>
          </a:xfrm>
          <a:prstGeom prst="rect">
            <a:avLst/>
          </a:prstGeom>
        </p:spPr>
        <p:txBody>
          <a:bodyPr vert="horz" lIns="91440" tIns="45720" rIns="91440" bIns="45720" rtlCol="0" anchor="ctr">
            <a:normAutofit fontScale="97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a:solidFill>
                  <a:srgbClr val="604A7B"/>
                </a:solidFill>
                <a:latin typeface="Avenir Book" panose="02000503020000020003" pitchFamily="2" charset="0"/>
              </a:rPr>
              <a:t>Your project</a:t>
            </a:r>
          </a:p>
          <a:p>
            <a:r>
              <a:rPr lang="en-US" sz="2800" b="1" i="1" dirty="0">
                <a:latin typeface="Avenir Book" panose="02000503020000020003" pitchFamily="2" charset="0"/>
              </a:rPr>
              <a:t>Section III. </a:t>
            </a:r>
            <a:r>
              <a:rPr lang="en-GB" sz="2800" b="1" i="1" dirty="0">
                <a:latin typeface="Avenir Book" panose="02000503020000020003" pitchFamily="2" charset="0"/>
              </a:rPr>
              <a:t>Standardise the ratings</a:t>
            </a:r>
          </a:p>
        </p:txBody>
      </p:sp>
      <p:sp>
        <p:nvSpPr>
          <p:cNvPr id="2" name="TextBox 1">
            <a:extLst>
              <a:ext uri="{FF2B5EF4-FFF2-40B4-BE49-F238E27FC236}">
                <a16:creationId xmlns:a16="http://schemas.microsoft.com/office/drawing/2014/main" id="{B320CE1C-4E4E-BC4B-2108-39C24897850A}"/>
              </a:ext>
            </a:extLst>
          </p:cNvPr>
          <p:cNvSpPr txBox="1"/>
          <p:nvPr/>
        </p:nvSpPr>
        <p:spPr>
          <a:xfrm>
            <a:off x="570186" y="2151727"/>
            <a:ext cx="8116614" cy="2554545"/>
          </a:xfrm>
          <a:prstGeom prst="rect">
            <a:avLst/>
          </a:prstGeom>
          <a:noFill/>
        </p:spPr>
        <p:txBody>
          <a:bodyPr wrap="square">
            <a:spAutoFit/>
          </a:bodyPr>
          <a:lstStyle/>
          <a:p>
            <a:r>
              <a:rPr lang="en-GB" sz="2000" dirty="0">
                <a:effectLst/>
                <a:latin typeface="Avenir Book" panose="02000503020000020003" pitchFamily="2" charset="0"/>
              </a:rPr>
              <a:t>When working with rating data it is useful to adjust the range and distribution of the ratings per individual to</a:t>
            </a:r>
            <a:r>
              <a:rPr lang="en-GB" sz="2000" dirty="0">
                <a:latin typeface="Avenir Book" panose="02000503020000020003" pitchFamily="2" charset="0"/>
              </a:rPr>
              <a:t> </a:t>
            </a:r>
            <a:r>
              <a:rPr lang="en-GB" sz="2000" dirty="0">
                <a:effectLst/>
                <a:latin typeface="Avenir Book" panose="02000503020000020003" pitchFamily="2" charset="0"/>
              </a:rPr>
              <a:t>account for idiosyncratic ways people use the rating scale. </a:t>
            </a:r>
          </a:p>
          <a:p>
            <a:endParaRPr lang="en-GB" sz="2000" dirty="0">
              <a:effectLst/>
              <a:latin typeface="Avenir Book" panose="02000503020000020003" pitchFamily="2" charset="0"/>
            </a:endParaRPr>
          </a:p>
          <a:p>
            <a:endParaRPr lang="en-GB" sz="2000" dirty="0">
              <a:latin typeface="Avenir Book" panose="02000503020000020003" pitchFamily="2" charset="0"/>
            </a:endParaRPr>
          </a:p>
          <a:p>
            <a:endParaRPr lang="en-GB" sz="2000" dirty="0">
              <a:effectLst/>
              <a:latin typeface="Avenir Book" panose="02000503020000020003" pitchFamily="2" charset="0"/>
            </a:endParaRPr>
          </a:p>
          <a:p>
            <a:r>
              <a:rPr lang="en-GB" sz="2000" dirty="0">
                <a:effectLst/>
                <a:latin typeface="Avenir Book" panose="02000503020000020003" pitchFamily="2" charset="0"/>
              </a:rPr>
              <a:t>Think what standardisation method is best suited for this type of data and apply it to the ratings.</a:t>
            </a:r>
          </a:p>
        </p:txBody>
      </p:sp>
    </p:spTree>
    <p:extLst>
      <p:ext uri="{BB962C8B-B14F-4D97-AF65-F5344CB8AC3E}">
        <p14:creationId xmlns:p14="http://schemas.microsoft.com/office/powerpoint/2010/main" val="489913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200" y="169254"/>
            <a:ext cx="8229600" cy="1143000"/>
          </a:xfrm>
          <a:prstGeom prst="rect">
            <a:avLst/>
          </a:prstGeom>
        </p:spPr>
        <p:txBody>
          <a:bodyPr vert="horz" lIns="91440" tIns="45720" rIns="91440" bIns="45720" rtlCol="0" anchor="ctr">
            <a:normAutofit fontScale="97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a:solidFill>
                  <a:srgbClr val="604A7B"/>
                </a:solidFill>
                <a:latin typeface="Avenir Book" panose="02000503020000020003" pitchFamily="2" charset="0"/>
              </a:rPr>
              <a:t>Your project</a:t>
            </a:r>
          </a:p>
          <a:p>
            <a:r>
              <a:rPr lang="en-US" sz="2800" b="1" i="1" dirty="0">
                <a:latin typeface="Avenir Book" panose="02000503020000020003" pitchFamily="2" charset="0"/>
              </a:rPr>
              <a:t>Section IV. </a:t>
            </a:r>
            <a:r>
              <a:rPr lang="en-GB" sz="2800" b="1" i="1" dirty="0">
                <a:latin typeface="Avenir Book" panose="02000503020000020003" pitchFamily="2" charset="0"/>
              </a:rPr>
              <a:t>Hypothesised model</a:t>
            </a:r>
          </a:p>
        </p:txBody>
      </p:sp>
      <p:sp>
        <p:nvSpPr>
          <p:cNvPr id="2" name="TextBox 1">
            <a:extLst>
              <a:ext uri="{FF2B5EF4-FFF2-40B4-BE49-F238E27FC236}">
                <a16:creationId xmlns:a16="http://schemas.microsoft.com/office/drawing/2014/main" id="{B320CE1C-4E4E-BC4B-2108-39C24897850A}"/>
              </a:ext>
            </a:extLst>
          </p:cNvPr>
          <p:cNvSpPr txBox="1"/>
          <p:nvPr/>
        </p:nvSpPr>
        <p:spPr>
          <a:xfrm>
            <a:off x="570186" y="1312254"/>
            <a:ext cx="8116614" cy="5201424"/>
          </a:xfrm>
          <a:prstGeom prst="rect">
            <a:avLst/>
          </a:prstGeom>
          <a:noFill/>
        </p:spPr>
        <p:txBody>
          <a:bodyPr wrap="square">
            <a:spAutoFit/>
          </a:bodyPr>
          <a:lstStyle/>
          <a:p>
            <a:endParaRPr lang="en-GB" sz="2000" dirty="0">
              <a:latin typeface="Avenir Book" panose="02000503020000020003" pitchFamily="2" charset="0"/>
            </a:endParaRPr>
          </a:p>
          <a:p>
            <a:r>
              <a:rPr lang="en-GB" sz="2000" dirty="0">
                <a:effectLst/>
                <a:latin typeface="Avenir Book" panose="02000503020000020003" pitchFamily="2" charset="0"/>
              </a:rPr>
              <a:t>Here you will define the model that you want to fit. We will start with the hypothesised model. All we are doing in this section of the main script is refer to the model function defined elsewhere, in </a:t>
            </a:r>
            <a:r>
              <a:rPr lang="en-GB" sz="2000" i="1" dirty="0" err="1">
                <a:latin typeface="Avenir Book" panose="02000503020000020003" pitchFamily="2" charset="0"/>
              </a:rPr>
              <a:t>fatigue_estimate_UfRfRr.m</a:t>
            </a:r>
            <a:endParaRPr lang="en-GB" sz="2000" dirty="0">
              <a:effectLst/>
              <a:latin typeface="Avenir Book" panose="02000503020000020003" pitchFamily="2" charset="0"/>
            </a:endParaRPr>
          </a:p>
          <a:p>
            <a:endParaRPr lang="en-GB" sz="2000" dirty="0">
              <a:latin typeface="Avenir Book" panose="02000503020000020003" pitchFamily="2" charset="0"/>
            </a:endParaRPr>
          </a:p>
          <a:p>
            <a:r>
              <a:rPr lang="en-GB" sz="1600" dirty="0">
                <a:effectLst/>
                <a:latin typeface="Avenir Book" panose="02000503020000020003" pitchFamily="2" charset="0"/>
              </a:rPr>
              <a:t>Hint: the @ sign is used here to create a function handle that makes it easy to pass a predefined function to another function (like the all-important </a:t>
            </a:r>
            <a:r>
              <a:rPr lang="en-GB" sz="1600" i="1" dirty="0" err="1">
                <a:effectLst/>
                <a:latin typeface="Avenir Book" panose="02000503020000020003" pitchFamily="2" charset="0"/>
              </a:rPr>
              <a:t>fminsearch</a:t>
            </a:r>
            <a:r>
              <a:rPr lang="en-GB" sz="1600" dirty="0">
                <a:effectLst/>
                <a:latin typeface="Avenir Book" panose="02000503020000020003" pitchFamily="2" charset="0"/>
              </a:rPr>
              <a:t>)</a:t>
            </a:r>
          </a:p>
          <a:p>
            <a:endParaRPr lang="en-GB" sz="2000" dirty="0">
              <a:latin typeface="Avenir Book" panose="02000503020000020003" pitchFamily="2" charset="0"/>
            </a:endParaRPr>
          </a:p>
          <a:p>
            <a:r>
              <a:rPr lang="en-GB" sz="2000" dirty="0">
                <a:effectLst/>
                <a:latin typeface="Avenir Book" panose="02000503020000020003" pitchFamily="2" charset="0"/>
              </a:rPr>
              <a:t>Check out </a:t>
            </a:r>
            <a:r>
              <a:rPr lang="en-GB" sz="2000" i="1" dirty="0" err="1">
                <a:latin typeface="Avenir Book" panose="02000503020000020003" pitchFamily="2" charset="0"/>
              </a:rPr>
              <a:t>fatigue_estimate_UfRfRr.m</a:t>
            </a:r>
            <a:r>
              <a:rPr lang="en-GB" sz="2000" i="1" dirty="0">
                <a:latin typeface="Avenir Book" panose="02000503020000020003" pitchFamily="2" charset="0"/>
              </a:rPr>
              <a:t> </a:t>
            </a:r>
            <a:r>
              <a:rPr lang="en-GB" sz="2000" dirty="0">
                <a:latin typeface="Avenir Book" panose="02000503020000020003" pitchFamily="2" charset="0"/>
              </a:rPr>
              <a:t>where the model is formulated</a:t>
            </a:r>
            <a:r>
              <a:rPr lang="en-GB" sz="2000" i="1" dirty="0">
                <a:latin typeface="Avenir Book" panose="02000503020000020003" pitchFamily="2" charset="0"/>
              </a:rPr>
              <a:t>. </a:t>
            </a:r>
            <a:r>
              <a:rPr lang="en-GB" sz="2000" dirty="0">
                <a:latin typeface="Avenir Book" panose="02000503020000020003" pitchFamily="2" charset="0"/>
              </a:rPr>
              <a:t>That’s the cool bit! BTW, </a:t>
            </a:r>
            <a:r>
              <a:rPr lang="en-GB" sz="2000" dirty="0" err="1">
                <a:effectLst/>
                <a:latin typeface="Avenir Book" panose="02000503020000020003" pitchFamily="2" charset="0"/>
              </a:rPr>
              <a:t>UfRfRr</a:t>
            </a:r>
            <a:r>
              <a:rPr lang="en-GB" sz="2000" dirty="0">
                <a:effectLst/>
                <a:latin typeface="Avenir Book" panose="02000503020000020003" pitchFamily="2" charset="0"/>
              </a:rPr>
              <a:t> stands for Unrecoverable fatigue, Recoverable </a:t>
            </a:r>
            <a:r>
              <a:rPr lang="en-GB" sz="2000" dirty="0">
                <a:latin typeface="Avenir Book" panose="02000503020000020003" pitchFamily="2" charset="0"/>
              </a:rPr>
              <a:t>fatigue and Rest recovery. Catchy, I know!</a:t>
            </a:r>
            <a:endParaRPr lang="en-GB" sz="2000" dirty="0">
              <a:effectLst/>
              <a:latin typeface="Avenir Book" panose="02000503020000020003" pitchFamily="2" charset="0"/>
            </a:endParaRPr>
          </a:p>
          <a:p>
            <a:endParaRPr lang="en-GB" sz="2000" dirty="0">
              <a:effectLst/>
              <a:latin typeface="Avenir Book" panose="02000503020000020003" pitchFamily="2" charset="0"/>
            </a:endParaRPr>
          </a:p>
          <a:p>
            <a:r>
              <a:rPr lang="en-GB" sz="2000" dirty="0">
                <a:latin typeface="Avenir Book" panose="02000503020000020003" pitchFamily="2" charset="0"/>
              </a:rPr>
              <a:t>See </a:t>
            </a:r>
            <a:r>
              <a:rPr lang="en-GB" sz="2000" dirty="0">
                <a:effectLst/>
                <a:latin typeface="Avenir Book" panose="02000503020000020003" pitchFamily="2" charset="0"/>
              </a:rPr>
              <a:t>how well you can understand, step by step, what the script does. What are the assumptions of the model?</a:t>
            </a:r>
          </a:p>
          <a:p>
            <a:r>
              <a:rPr lang="en-GB" sz="2000" dirty="0">
                <a:effectLst/>
                <a:latin typeface="Avenir Book" panose="02000503020000020003" pitchFamily="2" charset="0"/>
              </a:rPr>
              <a:t>Can you see how these functions relate to the formula I showed you before? </a:t>
            </a:r>
            <a:r>
              <a:rPr lang="en-GB" sz="2000" b="1" dirty="0">
                <a:effectLst/>
                <a:latin typeface="Avenir Book" panose="02000503020000020003" pitchFamily="2" charset="0"/>
              </a:rPr>
              <a:t>If anything is unclear, ask! :)</a:t>
            </a:r>
          </a:p>
        </p:txBody>
      </p:sp>
    </p:spTree>
    <p:extLst>
      <p:ext uri="{BB962C8B-B14F-4D97-AF65-F5344CB8AC3E}">
        <p14:creationId xmlns:p14="http://schemas.microsoft.com/office/powerpoint/2010/main" val="2404230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200" y="169254"/>
            <a:ext cx="8229600" cy="1143000"/>
          </a:xfrm>
          <a:prstGeom prst="rect">
            <a:avLst/>
          </a:prstGeom>
        </p:spPr>
        <p:txBody>
          <a:bodyPr vert="horz" lIns="91440" tIns="45720" rIns="91440" bIns="45720" rtlCol="0" anchor="ctr">
            <a:normAutofit fontScale="97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a:solidFill>
                  <a:srgbClr val="604A7B"/>
                </a:solidFill>
                <a:latin typeface="Avenir Book" panose="02000503020000020003" pitchFamily="2" charset="0"/>
              </a:rPr>
              <a:t>Your project</a:t>
            </a:r>
          </a:p>
          <a:p>
            <a:r>
              <a:rPr lang="en-US" sz="2800" b="1" i="1" dirty="0">
                <a:latin typeface="Avenir Book" panose="02000503020000020003" pitchFamily="2" charset="0"/>
              </a:rPr>
              <a:t>Section V. Model fitting.</a:t>
            </a:r>
            <a:endParaRPr lang="en-US" sz="2700" b="1" i="1" dirty="0">
              <a:latin typeface="Avenir Book" panose="02000503020000020003" pitchFamily="2" charset="0"/>
            </a:endParaRPr>
          </a:p>
        </p:txBody>
      </p:sp>
      <p:sp>
        <p:nvSpPr>
          <p:cNvPr id="2" name="TextBox 1">
            <a:extLst>
              <a:ext uri="{FF2B5EF4-FFF2-40B4-BE49-F238E27FC236}">
                <a16:creationId xmlns:a16="http://schemas.microsoft.com/office/drawing/2014/main" id="{B320CE1C-4E4E-BC4B-2108-39C24897850A}"/>
              </a:ext>
            </a:extLst>
          </p:cNvPr>
          <p:cNvSpPr txBox="1"/>
          <p:nvPr/>
        </p:nvSpPr>
        <p:spPr>
          <a:xfrm>
            <a:off x="570186" y="1312254"/>
            <a:ext cx="8116614" cy="4647426"/>
          </a:xfrm>
          <a:prstGeom prst="rect">
            <a:avLst/>
          </a:prstGeom>
          <a:noFill/>
        </p:spPr>
        <p:txBody>
          <a:bodyPr wrap="square">
            <a:spAutoFit/>
          </a:bodyPr>
          <a:lstStyle/>
          <a:p>
            <a:r>
              <a:rPr lang="en-US" sz="2000" b="1" i="1" dirty="0">
                <a:latin typeface="Avenir Book" panose="02000503020000020003" pitchFamily="2" charset="0"/>
              </a:rPr>
              <a:t>Section Va. Use </a:t>
            </a:r>
            <a:r>
              <a:rPr lang="en-US" sz="2000" b="1" i="1" dirty="0" err="1">
                <a:latin typeface="Avenir Book" panose="02000503020000020003" pitchFamily="2" charset="0"/>
              </a:rPr>
              <a:t>fminsearch</a:t>
            </a:r>
            <a:r>
              <a:rPr lang="en-US" sz="2000" b="1" i="1" dirty="0">
                <a:latin typeface="Avenir Book" panose="02000503020000020003" pitchFamily="2" charset="0"/>
              </a:rPr>
              <a:t> to estimate best model parameters for each participant.</a:t>
            </a:r>
          </a:p>
          <a:p>
            <a:endParaRPr lang="en-GB" sz="2000" dirty="0">
              <a:effectLst/>
              <a:latin typeface="Avenir Book" panose="02000503020000020003" pitchFamily="2" charset="0"/>
            </a:endParaRPr>
          </a:p>
          <a:p>
            <a:r>
              <a:rPr lang="en-GB" sz="2000" dirty="0">
                <a:effectLst/>
                <a:latin typeface="Avenir Book" panose="02000503020000020003" pitchFamily="2" charset="0"/>
              </a:rPr>
              <a:t>Quite a lot is going to happen </a:t>
            </a:r>
            <a:r>
              <a:rPr lang="en-GB" sz="2000" dirty="0">
                <a:latin typeface="Avenir Book" panose="02000503020000020003" pitchFamily="2" charset="0"/>
              </a:rPr>
              <a:t>i</a:t>
            </a:r>
            <a:r>
              <a:rPr lang="en-GB" sz="2000" dirty="0">
                <a:effectLst/>
                <a:latin typeface="Avenir Book" panose="02000503020000020003" pitchFamily="2" charset="0"/>
              </a:rPr>
              <a:t>n this </a:t>
            </a:r>
            <a:r>
              <a:rPr lang="en-GB" sz="2000" i="1" dirty="0">
                <a:effectLst/>
                <a:latin typeface="Avenir Book" panose="02000503020000020003" pitchFamily="2" charset="0"/>
              </a:rPr>
              <a:t>for</a:t>
            </a:r>
            <a:r>
              <a:rPr lang="en-GB" sz="2000" dirty="0">
                <a:effectLst/>
                <a:latin typeface="Avenir Book" panose="02000503020000020003" pitchFamily="2" charset="0"/>
              </a:rPr>
              <a:t> loop, so start with carefully reading through the code in the whole section.</a:t>
            </a:r>
          </a:p>
          <a:p>
            <a:endParaRPr lang="en-GB" sz="2000" dirty="0">
              <a:latin typeface="Avenir Book" panose="02000503020000020003" pitchFamily="2" charset="0"/>
            </a:endParaRPr>
          </a:p>
          <a:p>
            <a:r>
              <a:rPr lang="en-GB" sz="2000" dirty="0">
                <a:effectLst/>
                <a:latin typeface="Avenir Book" panose="02000503020000020003" pitchFamily="2" charset="0"/>
              </a:rPr>
              <a:t>See if you can answer the following</a:t>
            </a:r>
          </a:p>
          <a:p>
            <a:endParaRPr lang="en-GB" sz="2000" dirty="0">
              <a:effectLst/>
              <a:latin typeface="Avenir Book" panose="02000503020000020003" pitchFamily="2" charset="0"/>
            </a:endParaRPr>
          </a:p>
          <a:p>
            <a:r>
              <a:rPr lang="en-GB" sz="2000" dirty="0">
                <a:effectLst/>
                <a:latin typeface="Avenir Book" panose="02000503020000020003" pitchFamily="2" charset="0"/>
              </a:rPr>
              <a:t>a) what is the purpose of </a:t>
            </a:r>
            <a:r>
              <a:rPr lang="en-GB" sz="2000" i="1" dirty="0" err="1">
                <a:latin typeface="Avenir Book" panose="02000503020000020003" pitchFamily="2" charset="0"/>
              </a:rPr>
              <a:t>nRuns</a:t>
            </a:r>
            <a:r>
              <a:rPr lang="en-GB" sz="2000" dirty="0">
                <a:latin typeface="Avenir Book" panose="02000503020000020003" pitchFamily="2" charset="0"/>
              </a:rPr>
              <a:t> = </a:t>
            </a:r>
            <a:r>
              <a:rPr lang="en-GB" sz="2000" dirty="0">
                <a:effectLst/>
                <a:latin typeface="Avenir Book" panose="02000503020000020003" pitchFamily="2" charset="0"/>
              </a:rPr>
              <a:t>50 in the </a:t>
            </a:r>
            <a:r>
              <a:rPr lang="en-GB" sz="2000" i="1" dirty="0">
                <a:effectLst/>
                <a:latin typeface="Avenir Book" panose="02000503020000020003" pitchFamily="2" charset="0"/>
              </a:rPr>
              <a:t>while</a:t>
            </a:r>
            <a:r>
              <a:rPr lang="en-GB" sz="2000" dirty="0">
                <a:effectLst/>
                <a:latin typeface="Avenir Book" panose="02000503020000020003" pitchFamily="2" charset="0"/>
              </a:rPr>
              <a:t> loop? What difference would it make if it was </a:t>
            </a:r>
            <a:r>
              <a:rPr lang="en-GB" sz="2000" i="1" dirty="0" err="1">
                <a:latin typeface="Avenir Book" panose="02000503020000020003" pitchFamily="2" charset="0"/>
              </a:rPr>
              <a:t>nRuns</a:t>
            </a:r>
            <a:r>
              <a:rPr lang="en-GB" sz="2000" dirty="0">
                <a:effectLst/>
                <a:latin typeface="Avenir Book" panose="02000503020000020003" pitchFamily="2" charset="0"/>
              </a:rPr>
              <a:t> = 5 or </a:t>
            </a:r>
            <a:r>
              <a:rPr lang="en-GB" sz="2000" i="1" dirty="0" err="1">
                <a:latin typeface="Avenir Book" panose="02000503020000020003" pitchFamily="2" charset="0"/>
              </a:rPr>
              <a:t>nRuns</a:t>
            </a:r>
            <a:r>
              <a:rPr lang="en-GB" sz="2000" dirty="0">
                <a:effectLst/>
                <a:latin typeface="Avenir Book" panose="02000503020000020003" pitchFamily="2" charset="0"/>
              </a:rPr>
              <a:t> = 500?</a:t>
            </a:r>
            <a:endParaRPr lang="en-GB" sz="2000" dirty="0">
              <a:latin typeface="Avenir Book" panose="02000503020000020003" pitchFamily="2" charset="0"/>
            </a:endParaRPr>
          </a:p>
          <a:p>
            <a:r>
              <a:rPr lang="en-GB" sz="2000" dirty="0">
                <a:effectLst/>
                <a:latin typeface="Avenir Book" panose="02000503020000020003" pitchFamily="2" charset="0"/>
              </a:rPr>
              <a:t>b) what are we defining in </a:t>
            </a:r>
            <a:r>
              <a:rPr lang="en-GB" sz="2000" i="1" dirty="0" err="1">
                <a:effectLst/>
                <a:latin typeface="Avenir Book" panose="02000503020000020003" pitchFamily="2" charset="0"/>
              </a:rPr>
              <a:t>startp</a:t>
            </a:r>
            <a:r>
              <a:rPr lang="en-GB" sz="2000" dirty="0">
                <a:effectLst/>
                <a:latin typeface="Avenir Book" panose="02000503020000020003" pitchFamily="2" charset="0"/>
              </a:rPr>
              <a:t> ?</a:t>
            </a:r>
            <a:endParaRPr lang="en-GB" sz="2000" dirty="0">
              <a:latin typeface="Avenir Book" panose="02000503020000020003" pitchFamily="2" charset="0"/>
            </a:endParaRPr>
          </a:p>
          <a:p>
            <a:r>
              <a:rPr lang="en-GB" sz="2000" dirty="0">
                <a:effectLst/>
                <a:latin typeface="Avenir Book" panose="02000503020000020003" pitchFamily="2" charset="0"/>
              </a:rPr>
              <a:t>c) what is the purpose of </a:t>
            </a:r>
            <a:r>
              <a:rPr lang="en-GB" sz="2000" i="1" dirty="0" err="1">
                <a:effectLst/>
                <a:latin typeface="Avenir Book" panose="02000503020000020003" pitchFamily="2" charset="0"/>
              </a:rPr>
              <a:t>constrained_fit</a:t>
            </a:r>
            <a:r>
              <a:rPr lang="en-GB" sz="2000" dirty="0">
                <a:effectLst/>
                <a:latin typeface="Avenir Book" panose="02000503020000020003" pitchFamily="2" charset="0"/>
              </a:rPr>
              <a:t>?</a:t>
            </a:r>
            <a:endParaRPr lang="en-GB" sz="2000" dirty="0">
              <a:latin typeface="Avenir Book" panose="02000503020000020003" pitchFamily="2" charset="0"/>
            </a:endParaRPr>
          </a:p>
          <a:p>
            <a:r>
              <a:rPr lang="en-GB" sz="2000" dirty="0">
                <a:effectLst/>
                <a:latin typeface="Avenir Book" panose="02000503020000020003" pitchFamily="2" charset="0"/>
              </a:rPr>
              <a:t>d) what do </a:t>
            </a:r>
            <a:r>
              <a:rPr lang="en-GB" sz="2000" i="1" dirty="0" err="1">
                <a:effectLst/>
                <a:latin typeface="Avenir Book" panose="02000503020000020003" pitchFamily="2" charset="0"/>
              </a:rPr>
              <a:t>MaxFunEvals</a:t>
            </a:r>
            <a:r>
              <a:rPr lang="en-GB" sz="2000" dirty="0">
                <a:effectLst/>
                <a:latin typeface="Avenir Book" panose="02000503020000020003" pitchFamily="2" charset="0"/>
              </a:rPr>
              <a:t> and </a:t>
            </a:r>
            <a:r>
              <a:rPr lang="en-GB" sz="2000" i="1" dirty="0" err="1">
                <a:effectLst/>
                <a:latin typeface="Avenir Book" panose="02000503020000020003" pitchFamily="2" charset="0"/>
              </a:rPr>
              <a:t>MaxIter</a:t>
            </a:r>
            <a:r>
              <a:rPr lang="en-GB" sz="2000" i="1" dirty="0">
                <a:effectLst/>
                <a:latin typeface="Avenir Book" panose="02000503020000020003" pitchFamily="2" charset="0"/>
              </a:rPr>
              <a:t> do in </a:t>
            </a:r>
            <a:r>
              <a:rPr lang="en-GB" sz="2000" i="1" dirty="0" err="1">
                <a:effectLst/>
                <a:latin typeface="Avenir Book" panose="02000503020000020003" pitchFamily="2" charset="0"/>
              </a:rPr>
              <a:t>fminsearch</a:t>
            </a:r>
            <a:r>
              <a:rPr lang="en-GB" sz="2000" i="1" dirty="0">
                <a:effectLst/>
                <a:latin typeface="Avenir Book" panose="02000503020000020003" pitchFamily="2" charset="0"/>
              </a:rPr>
              <a:t>?</a:t>
            </a:r>
          </a:p>
          <a:p>
            <a:endParaRPr lang="en-GB" sz="2000" i="1" dirty="0">
              <a:latin typeface="Avenir Book" panose="02000503020000020003" pitchFamily="2" charset="0"/>
            </a:endParaRPr>
          </a:p>
          <a:p>
            <a:r>
              <a:rPr lang="en-GB" sz="1600" i="1" dirty="0">
                <a:effectLst/>
                <a:latin typeface="Avenir Book" panose="02000503020000020003" pitchFamily="2" charset="0"/>
              </a:rPr>
              <a:t>Hint: </a:t>
            </a:r>
            <a:r>
              <a:rPr lang="en-GB" sz="1600" dirty="0">
                <a:effectLst/>
                <a:latin typeface="Avenir Book" panose="02000503020000020003" pitchFamily="2" charset="0"/>
              </a:rPr>
              <a:t>MATLAB </a:t>
            </a:r>
            <a:r>
              <a:rPr lang="en-GB" sz="1600" i="1" dirty="0">
                <a:effectLst/>
                <a:latin typeface="Avenir Book" panose="02000503020000020003" pitchFamily="2" charset="0"/>
              </a:rPr>
              <a:t>help </a:t>
            </a:r>
            <a:r>
              <a:rPr lang="en-GB" sz="1600" dirty="0">
                <a:effectLst/>
                <a:latin typeface="Avenir Book" panose="02000503020000020003" pitchFamily="2" charset="0"/>
              </a:rPr>
              <a:t>can be a friend. Or even </a:t>
            </a:r>
            <a:r>
              <a:rPr lang="en-GB" sz="1600" dirty="0" err="1">
                <a:effectLst/>
                <a:latin typeface="Avenir Book" panose="02000503020000020003" pitchFamily="2" charset="0"/>
              </a:rPr>
              <a:t>chatGPT</a:t>
            </a:r>
            <a:r>
              <a:rPr lang="en-GB" sz="1600" dirty="0">
                <a:effectLst/>
                <a:latin typeface="Avenir Book" panose="02000503020000020003" pitchFamily="2" charset="0"/>
              </a:rPr>
              <a:t>?</a:t>
            </a:r>
            <a:endParaRPr lang="en-GB" sz="1600" i="1" dirty="0">
              <a:effectLst/>
              <a:latin typeface="Avenir Book" panose="02000503020000020003" pitchFamily="2" charset="0"/>
            </a:endParaRPr>
          </a:p>
        </p:txBody>
      </p:sp>
    </p:spTree>
    <p:extLst>
      <p:ext uri="{BB962C8B-B14F-4D97-AF65-F5344CB8AC3E}">
        <p14:creationId xmlns:p14="http://schemas.microsoft.com/office/powerpoint/2010/main" val="61402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200" y="169254"/>
            <a:ext cx="8229600" cy="1143000"/>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a:solidFill>
                  <a:srgbClr val="604A7B"/>
                </a:solidFill>
                <a:latin typeface="Avenir Book" panose="02000503020000020003" pitchFamily="2" charset="0"/>
              </a:rPr>
              <a:t>Your project</a:t>
            </a:r>
          </a:p>
          <a:p>
            <a:r>
              <a:rPr lang="en-US" sz="2400" b="1" i="1" dirty="0">
                <a:latin typeface="Avenir Book" panose="02000503020000020003" pitchFamily="2" charset="0"/>
              </a:rPr>
              <a:t>Section V. Model fitting.</a:t>
            </a:r>
          </a:p>
        </p:txBody>
      </p:sp>
      <p:sp>
        <p:nvSpPr>
          <p:cNvPr id="2" name="TextBox 1">
            <a:extLst>
              <a:ext uri="{FF2B5EF4-FFF2-40B4-BE49-F238E27FC236}">
                <a16:creationId xmlns:a16="http://schemas.microsoft.com/office/drawing/2014/main" id="{B320CE1C-4E4E-BC4B-2108-39C24897850A}"/>
              </a:ext>
            </a:extLst>
          </p:cNvPr>
          <p:cNvSpPr txBox="1"/>
          <p:nvPr/>
        </p:nvSpPr>
        <p:spPr>
          <a:xfrm>
            <a:off x="570186" y="1312254"/>
            <a:ext cx="8116614" cy="2554545"/>
          </a:xfrm>
          <a:prstGeom prst="rect">
            <a:avLst/>
          </a:prstGeom>
          <a:noFill/>
        </p:spPr>
        <p:txBody>
          <a:bodyPr wrap="square">
            <a:spAutoFit/>
          </a:bodyPr>
          <a:lstStyle/>
          <a:p>
            <a:r>
              <a:rPr lang="en-US" sz="2000" b="1" i="1" dirty="0">
                <a:latin typeface="Avenir Book" panose="02000503020000020003" pitchFamily="2" charset="0"/>
              </a:rPr>
              <a:t>Section Vb. Fit the model with </a:t>
            </a:r>
            <a:r>
              <a:rPr lang="en-US" sz="2000" b="1" i="1" dirty="0" err="1">
                <a:latin typeface="Avenir Book" panose="02000503020000020003" pitchFamily="2" charset="0"/>
              </a:rPr>
              <a:t>optimised</a:t>
            </a:r>
            <a:r>
              <a:rPr lang="en-US" sz="2000" b="1" i="1" dirty="0">
                <a:latin typeface="Avenir Book" panose="02000503020000020003" pitchFamily="2" charset="0"/>
              </a:rPr>
              <a:t> parameters.</a:t>
            </a:r>
          </a:p>
          <a:p>
            <a:endParaRPr lang="en-GB" sz="2000" dirty="0">
              <a:effectLst/>
              <a:latin typeface="Avenir Book" panose="02000503020000020003" pitchFamily="2" charset="0"/>
            </a:endParaRPr>
          </a:p>
          <a:p>
            <a:r>
              <a:rPr lang="en-GB" sz="2000" dirty="0">
                <a:effectLst/>
                <a:latin typeface="Avenir Book" panose="02000503020000020003" pitchFamily="2" charset="0"/>
              </a:rPr>
              <a:t>At this point, if MATLAB is kind, you should have the best estimates of model parameters for each participant!</a:t>
            </a:r>
          </a:p>
          <a:p>
            <a:endParaRPr lang="en-GB" sz="2000" dirty="0">
              <a:latin typeface="Avenir Book" panose="02000503020000020003" pitchFamily="2" charset="0"/>
            </a:endParaRPr>
          </a:p>
          <a:p>
            <a:r>
              <a:rPr lang="en-GB" sz="2000" dirty="0">
                <a:effectLst/>
                <a:latin typeface="Avenir Book" panose="02000503020000020003" pitchFamily="2" charset="0"/>
              </a:rPr>
              <a:t>Use them to obtain the RSS for the optimised model and the estimated values of fatigue (</a:t>
            </a:r>
            <a:r>
              <a:rPr lang="en-GB" sz="2000" dirty="0">
                <a:latin typeface="Avenir Book" panose="02000503020000020003" pitchFamily="2" charset="0"/>
              </a:rPr>
              <a:t>+ estimates of latent </a:t>
            </a:r>
            <a:r>
              <a:rPr lang="en-GB" sz="2000" dirty="0">
                <a:effectLst/>
                <a:latin typeface="Avenir Book" panose="02000503020000020003" pitchFamily="2" charset="0"/>
              </a:rPr>
              <a:t>unrecoverable and recoverable fatigue). </a:t>
            </a:r>
          </a:p>
        </p:txBody>
      </p:sp>
    </p:spTree>
    <p:extLst>
      <p:ext uri="{BB962C8B-B14F-4D97-AF65-F5344CB8AC3E}">
        <p14:creationId xmlns:p14="http://schemas.microsoft.com/office/powerpoint/2010/main" val="22002886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200" y="169254"/>
            <a:ext cx="8229600" cy="1405890"/>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a:solidFill>
                  <a:srgbClr val="604A7B"/>
                </a:solidFill>
                <a:latin typeface="Avenir Book" panose="02000503020000020003" pitchFamily="2" charset="0"/>
              </a:rPr>
              <a:t>Your project</a:t>
            </a:r>
          </a:p>
          <a:p>
            <a:r>
              <a:rPr lang="en-US" sz="2800" b="1" i="1" dirty="0">
                <a:latin typeface="Avenir Book" panose="02000503020000020003" pitchFamily="2" charset="0"/>
              </a:rPr>
              <a:t>Section V. Model fitting.</a:t>
            </a:r>
          </a:p>
        </p:txBody>
      </p:sp>
      <p:sp>
        <p:nvSpPr>
          <p:cNvPr id="2" name="TextBox 1">
            <a:extLst>
              <a:ext uri="{FF2B5EF4-FFF2-40B4-BE49-F238E27FC236}">
                <a16:creationId xmlns:a16="http://schemas.microsoft.com/office/drawing/2014/main" id="{B320CE1C-4E4E-BC4B-2108-39C24897850A}"/>
              </a:ext>
            </a:extLst>
          </p:cNvPr>
          <p:cNvSpPr txBox="1"/>
          <p:nvPr/>
        </p:nvSpPr>
        <p:spPr>
          <a:xfrm>
            <a:off x="570186" y="1575144"/>
            <a:ext cx="8116614" cy="4585871"/>
          </a:xfrm>
          <a:prstGeom prst="rect">
            <a:avLst/>
          </a:prstGeom>
          <a:noFill/>
        </p:spPr>
        <p:txBody>
          <a:bodyPr wrap="square">
            <a:spAutoFit/>
          </a:bodyPr>
          <a:lstStyle/>
          <a:p>
            <a:r>
              <a:rPr lang="en-US" sz="2000" b="1" i="1" dirty="0">
                <a:latin typeface="Avenir Book" panose="02000503020000020003" pitchFamily="2" charset="0"/>
              </a:rPr>
              <a:t>Section </a:t>
            </a:r>
            <a:r>
              <a:rPr lang="en-US" sz="2000" b="1" i="1" dirty="0" err="1">
                <a:latin typeface="Avenir Book" panose="02000503020000020003" pitchFamily="2" charset="0"/>
              </a:rPr>
              <a:t>Vc</a:t>
            </a:r>
            <a:r>
              <a:rPr lang="en-US" sz="2000" b="1" i="1" dirty="0">
                <a:latin typeface="Avenir Book" panose="02000503020000020003" pitchFamily="2" charset="0"/>
              </a:rPr>
              <a:t>. Calculate the model metrics, AIC and BIC, for this model for each participant</a:t>
            </a:r>
          </a:p>
          <a:p>
            <a:endParaRPr lang="en-GB" sz="2000" dirty="0">
              <a:effectLst/>
              <a:latin typeface="Avenir Book" panose="02000503020000020003" pitchFamily="2" charset="0"/>
            </a:endParaRPr>
          </a:p>
          <a:p>
            <a:r>
              <a:rPr lang="en-GB" sz="2000" dirty="0">
                <a:latin typeface="Avenir Book" panose="02000503020000020003" pitchFamily="2" charset="0"/>
              </a:rPr>
              <a:t>Here we determine the goodness of model fit for each participant (while rewarding simpler models). Use the below formulas to calculate both metrics. First you need to define </a:t>
            </a:r>
            <a:r>
              <a:rPr lang="en-GB" sz="2000" i="1" dirty="0">
                <a:latin typeface="Avenir Book" panose="02000503020000020003" pitchFamily="2" charset="0"/>
              </a:rPr>
              <a:t>k, n </a:t>
            </a:r>
            <a:r>
              <a:rPr lang="en-GB" sz="2000" dirty="0">
                <a:latin typeface="Avenir Book" panose="02000503020000020003" pitchFamily="2" charset="0"/>
              </a:rPr>
              <a:t>and </a:t>
            </a:r>
            <a:r>
              <a:rPr lang="en-GB" sz="2000" i="1" dirty="0">
                <a:latin typeface="Avenir Book" panose="02000503020000020003" pitchFamily="2" charset="0"/>
              </a:rPr>
              <a:t>RSS</a:t>
            </a:r>
            <a:r>
              <a:rPr lang="en-GB" sz="2000" dirty="0">
                <a:latin typeface="Avenir Book" panose="02000503020000020003" pitchFamily="2" charset="0"/>
              </a:rPr>
              <a:t>.</a:t>
            </a:r>
          </a:p>
          <a:p>
            <a:endParaRPr lang="en-GB" sz="2000" dirty="0">
              <a:latin typeface="Avenir Book" panose="02000503020000020003" pitchFamily="2" charset="0"/>
            </a:endParaRPr>
          </a:p>
          <a:p>
            <a:r>
              <a:rPr lang="en-GB" sz="1600" dirty="0">
                <a:latin typeface="Avenir Book" panose="02000503020000020003" pitchFamily="2" charset="0"/>
              </a:rPr>
              <a:t>Hint: Be mindful when defining your </a:t>
            </a:r>
            <a:r>
              <a:rPr lang="en-GB" sz="1600" i="1" dirty="0">
                <a:latin typeface="Avenir Book" panose="02000503020000020003" pitchFamily="2" charset="0"/>
              </a:rPr>
              <a:t>n. </a:t>
            </a:r>
            <a:r>
              <a:rPr lang="en-GB" sz="1600" dirty="0">
                <a:latin typeface="Avenir Book" panose="02000503020000020003" pitchFamily="2" charset="0"/>
              </a:rPr>
              <a:t>How many observations do we actually have?</a:t>
            </a:r>
          </a:p>
          <a:p>
            <a:r>
              <a:rPr lang="en-GB" sz="1600" dirty="0">
                <a:latin typeface="Avenir Book" panose="02000503020000020003" pitchFamily="2" charset="0"/>
              </a:rPr>
              <a:t>Natural log</a:t>
            </a:r>
            <a:r>
              <a:rPr lang="en-GB" sz="1600" i="1" dirty="0">
                <a:latin typeface="Avenir Book" panose="02000503020000020003" pitchFamily="2" charset="0"/>
              </a:rPr>
              <a:t> </a:t>
            </a:r>
            <a:r>
              <a:rPr lang="en-GB" sz="1600" dirty="0">
                <a:latin typeface="Avenir Book" panose="02000503020000020003" pitchFamily="2" charset="0"/>
              </a:rPr>
              <a:t>in MATLAB is </a:t>
            </a:r>
            <a:r>
              <a:rPr lang="en-GB" sz="1600" i="1" dirty="0">
                <a:latin typeface="Avenir Book" panose="02000503020000020003" pitchFamily="2" charset="0"/>
              </a:rPr>
              <a:t>log()</a:t>
            </a:r>
          </a:p>
          <a:p>
            <a:endParaRPr lang="en-GB" sz="2000" dirty="0">
              <a:latin typeface="Avenir Book" panose="02000503020000020003" pitchFamily="2" charset="0"/>
            </a:endParaRPr>
          </a:p>
          <a:p>
            <a:r>
              <a:rPr lang="en-GB" sz="2000" dirty="0">
                <a:effectLst/>
                <a:latin typeface="Courier" panose="02070309020205020404" pitchFamily="49" charset="0"/>
              </a:rPr>
              <a:t>AIC = 2k + n * ln(RSS/n)</a:t>
            </a:r>
          </a:p>
          <a:p>
            <a:r>
              <a:rPr lang="en-GB" sz="2000" dirty="0">
                <a:effectLst/>
                <a:latin typeface="Courier" panose="02070309020205020404" pitchFamily="49" charset="0"/>
              </a:rPr>
              <a:t>BIC = n * ln(RSS/n) + k * ln(n)</a:t>
            </a:r>
          </a:p>
          <a:p>
            <a:endParaRPr lang="en-GB" sz="2000" dirty="0">
              <a:effectLst/>
              <a:latin typeface="Avenir Book" panose="02000503020000020003" pitchFamily="2" charset="0"/>
            </a:endParaRPr>
          </a:p>
          <a:p>
            <a:r>
              <a:rPr lang="en-GB" sz="2000" dirty="0">
                <a:latin typeface="Avenir Book" panose="02000503020000020003" pitchFamily="2" charset="0"/>
              </a:rPr>
              <a:t>These metrics are useless though without having anything to compare them to. We’ll turn to this next.</a:t>
            </a:r>
            <a:endParaRPr lang="en-GB" sz="2000" dirty="0">
              <a:effectLst/>
              <a:latin typeface="Avenir Book" panose="02000503020000020003" pitchFamily="2" charset="0"/>
            </a:endParaRPr>
          </a:p>
        </p:txBody>
      </p:sp>
    </p:spTree>
    <p:extLst>
      <p:ext uri="{BB962C8B-B14F-4D97-AF65-F5344CB8AC3E}">
        <p14:creationId xmlns:p14="http://schemas.microsoft.com/office/powerpoint/2010/main" val="37852084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200" y="169254"/>
            <a:ext cx="8229600" cy="1143000"/>
          </a:xfrm>
          <a:prstGeom prst="rect">
            <a:avLst/>
          </a:prstGeom>
        </p:spPr>
        <p:txBody>
          <a:bodyPr vert="horz" lIns="91440" tIns="45720" rIns="91440" bIns="45720" rtlCol="0" anchor="ctr">
            <a:normAutofit fontScale="97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a:solidFill>
                  <a:srgbClr val="604A7B"/>
                </a:solidFill>
                <a:latin typeface="Avenir Book" panose="02000503020000020003" pitchFamily="2" charset="0"/>
              </a:rPr>
              <a:t>Your project</a:t>
            </a:r>
          </a:p>
          <a:p>
            <a:r>
              <a:rPr lang="en-US" sz="2800" b="1" i="1" dirty="0">
                <a:latin typeface="Avenir Book" panose="02000503020000020003" pitchFamily="2" charset="0"/>
              </a:rPr>
              <a:t>Section VI. </a:t>
            </a:r>
            <a:r>
              <a:rPr lang="en-GB" sz="2800" b="1" i="1" dirty="0">
                <a:latin typeface="Avenir Book" panose="02000503020000020003" pitchFamily="2" charset="0"/>
              </a:rPr>
              <a:t>Alternative model</a:t>
            </a:r>
            <a:endParaRPr lang="en-US" sz="2700" b="1" i="1" dirty="0">
              <a:latin typeface="Avenir Book" panose="02000503020000020003" pitchFamily="2" charset="0"/>
            </a:endParaRPr>
          </a:p>
        </p:txBody>
      </p:sp>
      <p:sp>
        <p:nvSpPr>
          <p:cNvPr id="2" name="TextBox 1">
            <a:extLst>
              <a:ext uri="{FF2B5EF4-FFF2-40B4-BE49-F238E27FC236}">
                <a16:creationId xmlns:a16="http://schemas.microsoft.com/office/drawing/2014/main" id="{B320CE1C-4E4E-BC4B-2108-39C24897850A}"/>
              </a:ext>
            </a:extLst>
          </p:cNvPr>
          <p:cNvSpPr txBox="1"/>
          <p:nvPr/>
        </p:nvSpPr>
        <p:spPr>
          <a:xfrm>
            <a:off x="570186" y="1312254"/>
            <a:ext cx="8116614" cy="4955203"/>
          </a:xfrm>
          <a:prstGeom prst="rect">
            <a:avLst/>
          </a:prstGeom>
          <a:noFill/>
        </p:spPr>
        <p:txBody>
          <a:bodyPr wrap="square">
            <a:spAutoFit/>
          </a:bodyPr>
          <a:lstStyle/>
          <a:p>
            <a:pPr algn="ctr"/>
            <a:r>
              <a:rPr lang="en-GB" sz="2000" b="1" i="1" dirty="0">
                <a:latin typeface="Avenir Book" panose="02000503020000020003" pitchFamily="2" charset="0"/>
              </a:rPr>
              <a:t>with provided model function</a:t>
            </a:r>
          </a:p>
          <a:p>
            <a:endParaRPr lang="en-GB" sz="2000" dirty="0">
              <a:effectLst/>
              <a:latin typeface="Avenir Book" panose="02000503020000020003" pitchFamily="2" charset="0"/>
            </a:endParaRPr>
          </a:p>
          <a:p>
            <a:r>
              <a:rPr lang="en-GB" sz="2000" dirty="0">
                <a:effectLst/>
                <a:latin typeface="Avenir Book" panose="02000503020000020003" pitchFamily="2" charset="0"/>
              </a:rPr>
              <a:t>You were also provided with script </a:t>
            </a:r>
            <a:r>
              <a:rPr lang="en-GB" sz="2000" i="1" dirty="0" err="1">
                <a:effectLst/>
                <a:latin typeface="Avenir Book" panose="02000503020000020003" pitchFamily="2" charset="0"/>
              </a:rPr>
              <a:t>fatigue_estimate_RfRr.m</a:t>
            </a:r>
            <a:r>
              <a:rPr lang="en-GB" sz="2000" i="1" dirty="0">
                <a:effectLst/>
                <a:latin typeface="Avenir Book" panose="02000503020000020003" pitchFamily="2" charset="0"/>
              </a:rPr>
              <a:t> </a:t>
            </a:r>
            <a:r>
              <a:rPr lang="en-GB" sz="2000" dirty="0">
                <a:effectLst/>
                <a:latin typeface="Avenir Book" panose="02000503020000020003" pitchFamily="2" charset="0"/>
              </a:rPr>
              <a:t>This script defines an alternative model without unrecoverable fatigue state (with 2 parameters). </a:t>
            </a:r>
          </a:p>
          <a:p>
            <a:endParaRPr lang="en-GB" sz="2000" dirty="0">
              <a:latin typeface="Avenir Book" panose="02000503020000020003" pitchFamily="2" charset="0"/>
            </a:endParaRPr>
          </a:p>
          <a:p>
            <a:r>
              <a:rPr lang="en-GB" sz="2000" dirty="0">
                <a:effectLst/>
                <a:latin typeface="Avenir Book" panose="02000503020000020003" pitchFamily="2" charset="0"/>
              </a:rPr>
              <a:t>Check out the function first, then copy-paste the code from sections V and VI and amend to repeat the process of parameter estimation, obtaining fatigue estimates and calculating goodness-of-fit metrics for the </a:t>
            </a:r>
            <a:r>
              <a:rPr lang="en-GB" sz="2000" dirty="0" err="1">
                <a:effectLst/>
                <a:latin typeface="Avenir Book" panose="02000503020000020003" pitchFamily="2" charset="0"/>
              </a:rPr>
              <a:t>RfRr</a:t>
            </a:r>
            <a:r>
              <a:rPr lang="en-GB" sz="2000" dirty="0">
                <a:effectLst/>
                <a:latin typeface="Avenir Book" panose="02000503020000020003" pitchFamily="2" charset="0"/>
              </a:rPr>
              <a:t> (Recoverable </a:t>
            </a:r>
            <a:r>
              <a:rPr lang="en-GB" sz="2000" dirty="0">
                <a:latin typeface="Avenir Book" panose="02000503020000020003" pitchFamily="2" charset="0"/>
              </a:rPr>
              <a:t>fatigue and Rest recovery) </a:t>
            </a:r>
            <a:r>
              <a:rPr lang="en-GB" sz="2000" dirty="0">
                <a:effectLst/>
                <a:latin typeface="Avenir Book" panose="02000503020000020003" pitchFamily="2" charset="0"/>
              </a:rPr>
              <a:t>model.</a:t>
            </a:r>
          </a:p>
          <a:p>
            <a:endParaRPr lang="en-GB" sz="2000" dirty="0">
              <a:latin typeface="Avenir Book" panose="02000503020000020003" pitchFamily="2" charset="0"/>
            </a:endParaRPr>
          </a:p>
          <a:p>
            <a:r>
              <a:rPr lang="en-GB" sz="1600" dirty="0">
                <a:latin typeface="Avenir Book" panose="02000503020000020003" pitchFamily="2" charset="0"/>
              </a:rPr>
              <a:t>Hint: You will need to adjust </a:t>
            </a:r>
            <a:r>
              <a:rPr lang="en-GB" sz="1600" i="1" dirty="0" err="1">
                <a:latin typeface="Avenir Book" panose="02000503020000020003" pitchFamily="2" charset="0"/>
              </a:rPr>
              <a:t>constrained_fit</a:t>
            </a:r>
            <a:r>
              <a:rPr lang="en-GB" sz="1600" i="1" dirty="0">
                <a:latin typeface="Avenir Book" panose="02000503020000020003" pitchFamily="2" charset="0"/>
              </a:rPr>
              <a:t> </a:t>
            </a:r>
            <a:r>
              <a:rPr lang="en-GB" sz="1600" dirty="0">
                <a:latin typeface="Avenir Book" panose="02000503020000020003" pitchFamily="2" charset="0"/>
              </a:rPr>
              <a:t>for different number of parameters.</a:t>
            </a:r>
          </a:p>
          <a:p>
            <a:endParaRPr lang="en-GB" sz="2000" i="1" dirty="0">
              <a:latin typeface="Avenir Book" panose="02000503020000020003" pitchFamily="2" charset="0"/>
            </a:endParaRPr>
          </a:p>
          <a:p>
            <a:r>
              <a:rPr lang="en-GB" sz="2000" dirty="0">
                <a:latin typeface="Avenir Book" panose="02000503020000020003" pitchFamily="2" charset="0"/>
              </a:rPr>
              <a:t>Did you run into any issues when trying to run your code? Modelling is 99% troubleshooting :D So, any idea what went wrong? </a:t>
            </a:r>
            <a:endParaRPr lang="en-GB" sz="2000" dirty="0">
              <a:effectLst/>
              <a:latin typeface="Avenir Book" panose="02000503020000020003" pitchFamily="2" charset="0"/>
            </a:endParaRPr>
          </a:p>
          <a:p>
            <a:endParaRPr lang="en-GB" sz="2000" i="1" dirty="0">
              <a:latin typeface="Avenir Book" panose="02000503020000020003" pitchFamily="2" charset="0"/>
            </a:endParaRPr>
          </a:p>
        </p:txBody>
      </p:sp>
    </p:spTree>
    <p:extLst>
      <p:ext uri="{BB962C8B-B14F-4D97-AF65-F5344CB8AC3E}">
        <p14:creationId xmlns:p14="http://schemas.microsoft.com/office/powerpoint/2010/main" val="137819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200" y="367776"/>
            <a:ext cx="8229600" cy="1685875"/>
          </a:xfrm>
          <a:prstGeom prst="rect">
            <a:avLst/>
          </a:prstGeom>
        </p:spPr>
        <p:txBody>
          <a:bodyPr vert="horz" lIns="91440" tIns="45720" rIns="91440" bIns="45720" rtlCol="0" anchor="ctr">
            <a:normAutofit fontScale="4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6000" b="1" dirty="0">
                <a:solidFill>
                  <a:srgbClr val="604A7B"/>
                </a:solidFill>
                <a:latin typeface="Avenir Book" panose="02000503020000020003" pitchFamily="2" charset="0"/>
              </a:rPr>
              <a:t>Why model momentary changes in subjective experience?</a:t>
            </a:r>
          </a:p>
          <a:p>
            <a:endParaRPr lang="en-US" sz="3700" b="1" dirty="0">
              <a:solidFill>
                <a:srgbClr val="604A7B"/>
              </a:solidFill>
              <a:latin typeface="Avenir Book" panose="02000503020000020003" pitchFamily="2" charset="0"/>
            </a:endParaRPr>
          </a:p>
          <a:p>
            <a:r>
              <a:rPr lang="en-US" sz="5300" b="1" dirty="0">
                <a:latin typeface="Avenir Book" panose="02000503020000020003" pitchFamily="2" charset="0"/>
              </a:rPr>
              <a:t>How people feel might matter as much as </a:t>
            </a:r>
            <a:r>
              <a:rPr lang="en-US" sz="5300" b="1" dirty="0" err="1">
                <a:latin typeface="Avenir Book" panose="02000503020000020003" pitchFamily="2" charset="0"/>
              </a:rPr>
              <a:t>behaviour</a:t>
            </a:r>
            <a:r>
              <a:rPr lang="en-US" sz="5300" b="1" dirty="0">
                <a:latin typeface="Avenir Book" panose="02000503020000020003" pitchFamily="2" charset="0"/>
              </a:rPr>
              <a:t>!</a:t>
            </a:r>
            <a:endParaRPr lang="en-US" sz="5300" b="1" dirty="0">
              <a:solidFill>
                <a:srgbClr val="000000"/>
              </a:solidFill>
              <a:latin typeface="Avenir Book" panose="02000503020000020003" pitchFamily="2" charset="0"/>
            </a:endParaRPr>
          </a:p>
        </p:txBody>
      </p:sp>
      <p:sp>
        <p:nvSpPr>
          <p:cNvPr id="19" name="TextBox 18">
            <a:extLst>
              <a:ext uri="{FF2B5EF4-FFF2-40B4-BE49-F238E27FC236}">
                <a16:creationId xmlns:a16="http://schemas.microsoft.com/office/drawing/2014/main" id="{7DB2962B-E4ED-AB46-8CE4-A73A2F8521CE}"/>
              </a:ext>
            </a:extLst>
          </p:cNvPr>
          <p:cNvSpPr txBox="1"/>
          <p:nvPr/>
        </p:nvSpPr>
        <p:spPr>
          <a:xfrm>
            <a:off x="864554" y="2264918"/>
            <a:ext cx="7414891" cy="3416320"/>
          </a:xfrm>
          <a:prstGeom prst="rect">
            <a:avLst/>
          </a:prstGeom>
          <a:noFill/>
        </p:spPr>
        <p:txBody>
          <a:bodyPr wrap="square" rtlCol="0">
            <a:spAutoFit/>
          </a:bodyPr>
          <a:lstStyle/>
          <a:p>
            <a:r>
              <a:rPr lang="en-US" i="1" dirty="0">
                <a:solidFill>
                  <a:srgbClr val="000000"/>
                </a:solidFill>
                <a:latin typeface="Avenir Book" panose="02000503020000020003" pitchFamily="2" charset="0"/>
              </a:rPr>
              <a:t>Disentangle the impact of various external variables on affective and cognitive states.</a:t>
            </a:r>
          </a:p>
          <a:p>
            <a:endParaRPr lang="en-US" i="1" dirty="0">
              <a:solidFill>
                <a:srgbClr val="000000"/>
              </a:solidFill>
              <a:latin typeface="Avenir Book" panose="02000503020000020003" pitchFamily="2" charset="0"/>
            </a:endParaRPr>
          </a:p>
          <a:p>
            <a:r>
              <a:rPr lang="en-US" i="1" dirty="0">
                <a:solidFill>
                  <a:srgbClr val="000000"/>
                </a:solidFill>
                <a:latin typeface="Avenir Book" panose="02000503020000020003" pitchFamily="2" charset="0"/>
              </a:rPr>
              <a:t>Investigate the dynamics of changes in phenomenal states that are not always directly apparent in </a:t>
            </a:r>
            <a:r>
              <a:rPr lang="en-US" i="1" dirty="0" err="1">
                <a:solidFill>
                  <a:srgbClr val="000000"/>
                </a:solidFill>
                <a:latin typeface="Avenir Book" panose="02000503020000020003" pitchFamily="2" charset="0"/>
              </a:rPr>
              <a:t>behaviour</a:t>
            </a:r>
            <a:r>
              <a:rPr lang="en-US" i="1" dirty="0">
                <a:solidFill>
                  <a:srgbClr val="000000"/>
                </a:solidFill>
                <a:latin typeface="Avenir Book" panose="02000503020000020003" pitchFamily="2" charset="0"/>
              </a:rPr>
              <a:t>.</a:t>
            </a:r>
          </a:p>
          <a:p>
            <a:endParaRPr lang="en-US" i="1" dirty="0">
              <a:solidFill>
                <a:srgbClr val="000000"/>
              </a:solidFill>
              <a:latin typeface="Avenir Book" panose="02000503020000020003" pitchFamily="2" charset="0"/>
            </a:endParaRPr>
          </a:p>
          <a:p>
            <a:r>
              <a:rPr lang="en-US" i="1" dirty="0">
                <a:solidFill>
                  <a:srgbClr val="000000"/>
                </a:solidFill>
                <a:latin typeface="Avenir Book" panose="02000503020000020003" pitchFamily="2" charset="0"/>
              </a:rPr>
              <a:t>Understand the effect of context on latent processes underlying subjective feelings (e.g., social vs non-social context).</a:t>
            </a:r>
          </a:p>
          <a:p>
            <a:endParaRPr lang="en-US" i="1" dirty="0">
              <a:solidFill>
                <a:srgbClr val="000000"/>
              </a:solidFill>
              <a:latin typeface="Avenir Book" panose="02000503020000020003" pitchFamily="2" charset="0"/>
            </a:endParaRPr>
          </a:p>
          <a:p>
            <a:r>
              <a:rPr lang="en-US" i="1" dirty="0">
                <a:solidFill>
                  <a:srgbClr val="000000"/>
                </a:solidFill>
                <a:latin typeface="Avenir Book" panose="02000503020000020003" pitchFamily="2" charset="0"/>
              </a:rPr>
              <a:t>Quantify individual differences in parameters that guide development of subjective states (e.g., psychopathology/computational psychiatry).</a:t>
            </a:r>
          </a:p>
          <a:p>
            <a:endParaRPr lang="en-US" i="1" dirty="0">
              <a:solidFill>
                <a:srgbClr val="000000"/>
              </a:solidFill>
              <a:latin typeface="Avenir Book" panose="02000503020000020003" pitchFamily="2" charset="0"/>
            </a:endParaRPr>
          </a:p>
        </p:txBody>
      </p:sp>
      <p:sp>
        <p:nvSpPr>
          <p:cNvPr id="3" name="TextBox 2">
            <a:extLst>
              <a:ext uri="{FF2B5EF4-FFF2-40B4-BE49-F238E27FC236}">
                <a16:creationId xmlns:a16="http://schemas.microsoft.com/office/drawing/2014/main" id="{37DDF43D-866B-ED09-01DE-FB32B47AB02B}"/>
              </a:ext>
            </a:extLst>
          </p:cNvPr>
          <p:cNvSpPr txBox="1"/>
          <p:nvPr/>
        </p:nvSpPr>
        <p:spPr>
          <a:xfrm>
            <a:off x="864553" y="5681238"/>
            <a:ext cx="6945321" cy="461665"/>
          </a:xfrm>
          <a:prstGeom prst="rect">
            <a:avLst/>
          </a:prstGeom>
          <a:noFill/>
        </p:spPr>
        <p:txBody>
          <a:bodyPr wrap="square">
            <a:spAutoFit/>
          </a:bodyPr>
          <a:lstStyle/>
          <a:p>
            <a:r>
              <a:rPr lang="en-US" sz="2400" b="1" dirty="0">
                <a:solidFill>
                  <a:srgbClr val="000000"/>
                </a:solidFill>
                <a:latin typeface="Avenir Book" panose="02000503020000020003" pitchFamily="2" charset="0"/>
              </a:rPr>
              <a:t>Why are YOU interested in this project?</a:t>
            </a:r>
          </a:p>
        </p:txBody>
      </p:sp>
    </p:spTree>
    <p:extLst>
      <p:ext uri="{BB962C8B-B14F-4D97-AF65-F5344CB8AC3E}">
        <p14:creationId xmlns:p14="http://schemas.microsoft.com/office/powerpoint/2010/main" val="28740571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200" y="169254"/>
            <a:ext cx="8229600" cy="1143000"/>
          </a:xfrm>
          <a:prstGeom prst="rect">
            <a:avLst/>
          </a:prstGeom>
        </p:spPr>
        <p:txBody>
          <a:bodyPr vert="horz" lIns="91440" tIns="45720" rIns="91440" bIns="45720" rtlCol="0" anchor="ctr">
            <a:normAutofit fontScale="97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a:solidFill>
                  <a:srgbClr val="604A7B"/>
                </a:solidFill>
                <a:latin typeface="Avenir Book" panose="02000503020000020003" pitchFamily="2" charset="0"/>
              </a:rPr>
              <a:t>Your project</a:t>
            </a:r>
          </a:p>
          <a:p>
            <a:r>
              <a:rPr lang="en-US" sz="2800" b="1" i="1" dirty="0">
                <a:latin typeface="Avenir Book" panose="02000503020000020003" pitchFamily="2" charset="0"/>
              </a:rPr>
              <a:t>Section VII. </a:t>
            </a:r>
            <a:r>
              <a:rPr lang="en-GB" sz="2800" b="1" i="1" dirty="0">
                <a:latin typeface="Avenir Book" panose="02000503020000020003" pitchFamily="2" charset="0"/>
              </a:rPr>
              <a:t>Alternative model</a:t>
            </a:r>
            <a:endParaRPr lang="en-US" sz="2700" b="1" i="1" dirty="0">
              <a:latin typeface="Avenir Book" panose="02000503020000020003" pitchFamily="2" charset="0"/>
            </a:endParaRPr>
          </a:p>
        </p:txBody>
      </p:sp>
      <p:sp>
        <p:nvSpPr>
          <p:cNvPr id="2" name="TextBox 1">
            <a:extLst>
              <a:ext uri="{FF2B5EF4-FFF2-40B4-BE49-F238E27FC236}">
                <a16:creationId xmlns:a16="http://schemas.microsoft.com/office/drawing/2014/main" id="{B320CE1C-4E4E-BC4B-2108-39C24897850A}"/>
              </a:ext>
            </a:extLst>
          </p:cNvPr>
          <p:cNvSpPr txBox="1"/>
          <p:nvPr/>
        </p:nvSpPr>
        <p:spPr>
          <a:xfrm>
            <a:off x="570186" y="1289030"/>
            <a:ext cx="8116614" cy="5386090"/>
          </a:xfrm>
          <a:prstGeom prst="rect">
            <a:avLst/>
          </a:prstGeom>
          <a:noFill/>
        </p:spPr>
        <p:txBody>
          <a:bodyPr wrap="square">
            <a:spAutoFit/>
          </a:bodyPr>
          <a:lstStyle/>
          <a:p>
            <a:pPr algn="ctr"/>
            <a:r>
              <a:rPr lang="en-GB" sz="2000" b="1" i="1" dirty="0">
                <a:latin typeface="Avenir Book" panose="02000503020000020003" pitchFamily="2" charset="0"/>
              </a:rPr>
              <a:t>define your own model</a:t>
            </a:r>
          </a:p>
          <a:p>
            <a:endParaRPr lang="en-GB" sz="2000" dirty="0">
              <a:latin typeface="Avenir Book" panose="02000503020000020003" pitchFamily="2" charset="0"/>
            </a:endParaRPr>
          </a:p>
          <a:p>
            <a:r>
              <a:rPr lang="en-GB" sz="2000" dirty="0">
                <a:effectLst/>
                <a:latin typeface="Avenir Book" panose="02000503020000020003" pitchFamily="2" charset="0"/>
              </a:rPr>
              <a:t>This is where you practice defining alternative models: </a:t>
            </a:r>
          </a:p>
          <a:p>
            <a:r>
              <a:rPr lang="en-GB" sz="2000" dirty="0">
                <a:effectLst/>
                <a:latin typeface="Avenir Book" panose="02000503020000020003" pitchFamily="2" charset="0"/>
              </a:rPr>
              <a:t>write a script which formulates a model with a single, unrecoverable fatigue state with 1 parameter (fatigue increases as a function of effort level but doesn’t dissipate with rest). Name the function </a:t>
            </a:r>
            <a:r>
              <a:rPr lang="en-GB" sz="2000" i="1" dirty="0" err="1">
                <a:effectLst/>
                <a:latin typeface="Avenir Book" panose="02000503020000020003" pitchFamily="2" charset="0"/>
              </a:rPr>
              <a:t>fatigue_estimate_Uf</a:t>
            </a:r>
            <a:r>
              <a:rPr lang="en-GB" sz="2000" dirty="0">
                <a:effectLst/>
                <a:latin typeface="Avenir Book" panose="02000503020000020003" pitchFamily="2" charset="0"/>
              </a:rPr>
              <a:t> and save in </a:t>
            </a:r>
            <a:r>
              <a:rPr lang="en-GB" sz="2000" i="1" dirty="0" err="1">
                <a:effectLst/>
                <a:latin typeface="Avenir Book" panose="02000503020000020003" pitchFamily="2" charset="0"/>
              </a:rPr>
              <a:t>fatigue_estimate_Uf.m</a:t>
            </a:r>
            <a:endParaRPr lang="en-GB" sz="2000" i="1" dirty="0">
              <a:effectLst/>
              <a:latin typeface="Avenir Book" panose="02000503020000020003" pitchFamily="2" charset="0"/>
            </a:endParaRPr>
          </a:p>
          <a:p>
            <a:endParaRPr lang="en-GB" sz="2000" dirty="0">
              <a:effectLst/>
              <a:latin typeface="Avenir Book" panose="02000503020000020003" pitchFamily="2" charset="0"/>
            </a:endParaRPr>
          </a:p>
          <a:p>
            <a:r>
              <a:rPr lang="en-GB" sz="2000" dirty="0">
                <a:effectLst/>
                <a:latin typeface="Avenir Book" panose="02000503020000020003" pitchFamily="2" charset="0"/>
              </a:rPr>
              <a:t>Make sure it has the same inputs (</a:t>
            </a:r>
            <a:r>
              <a:rPr lang="en-GB" sz="2000" i="1" dirty="0">
                <a:effectLst/>
                <a:latin typeface="Avenir Book" panose="02000503020000020003" pitchFamily="2" charset="0"/>
              </a:rPr>
              <a:t>params, E, ratings, baseline</a:t>
            </a:r>
            <a:r>
              <a:rPr lang="en-GB" sz="2000" dirty="0">
                <a:effectLst/>
                <a:latin typeface="Avenir Book" panose="02000503020000020003" pitchFamily="2" charset="0"/>
              </a:rPr>
              <a:t>) and outputs (</a:t>
            </a:r>
            <a:r>
              <a:rPr lang="en-GB" sz="2000" i="1" dirty="0">
                <a:effectLst/>
                <a:latin typeface="Avenir Book" panose="02000503020000020003" pitchFamily="2" charset="0"/>
              </a:rPr>
              <a:t>ERR, Fat, </a:t>
            </a:r>
            <a:r>
              <a:rPr lang="en-GB" sz="2000" i="1" dirty="0" err="1">
                <a:effectLst/>
                <a:latin typeface="Avenir Book" panose="02000503020000020003" pitchFamily="2" charset="0"/>
              </a:rPr>
              <a:t>Rfat</a:t>
            </a:r>
            <a:r>
              <a:rPr lang="en-GB" sz="2000" i="1" dirty="0">
                <a:effectLst/>
                <a:latin typeface="Avenir Book" panose="02000503020000020003" pitchFamily="2" charset="0"/>
              </a:rPr>
              <a:t>, </a:t>
            </a:r>
            <a:r>
              <a:rPr lang="en-GB" sz="2000" i="1" dirty="0" err="1">
                <a:effectLst/>
                <a:latin typeface="Avenir Book" panose="02000503020000020003" pitchFamily="2" charset="0"/>
              </a:rPr>
              <a:t>Ufat</a:t>
            </a:r>
            <a:r>
              <a:rPr lang="en-GB" sz="2000" dirty="0">
                <a:effectLst/>
                <a:latin typeface="Avenir Book" panose="02000503020000020003" pitchFamily="2" charset="0"/>
              </a:rPr>
              <a:t>) as the other two functions.</a:t>
            </a:r>
          </a:p>
          <a:p>
            <a:endParaRPr lang="en-GB" sz="2000" dirty="0">
              <a:latin typeface="Avenir Book" panose="02000503020000020003" pitchFamily="2" charset="0"/>
            </a:endParaRPr>
          </a:p>
          <a:p>
            <a:r>
              <a:rPr lang="en-GB" sz="2000" dirty="0">
                <a:latin typeface="Avenir Book" panose="02000503020000020003" pitchFamily="2" charset="0"/>
              </a:rPr>
              <a:t>Once your function is ready </a:t>
            </a:r>
            <a:r>
              <a:rPr lang="en-GB" sz="2000" dirty="0" err="1">
                <a:latin typeface="Avenir Book" panose="02000503020000020003" pitchFamily="2" charset="0"/>
              </a:rPr>
              <a:t>c</a:t>
            </a:r>
            <a:r>
              <a:rPr lang="en-GB" sz="2000" dirty="0" err="1">
                <a:effectLst/>
                <a:latin typeface="Avenir Book" panose="02000503020000020003" pitchFamily="2" charset="0"/>
              </a:rPr>
              <a:t>opy&amp;paste</a:t>
            </a:r>
            <a:r>
              <a:rPr lang="en-GB" sz="2000" dirty="0">
                <a:effectLst/>
                <a:latin typeface="Avenir Book" panose="02000503020000020003" pitchFamily="2" charset="0"/>
              </a:rPr>
              <a:t> the code from sections V and VI and amend to repeat the process for the new model.</a:t>
            </a:r>
          </a:p>
          <a:p>
            <a:endParaRPr lang="en-GB" sz="2000" dirty="0">
              <a:latin typeface="Avenir Book" panose="02000503020000020003" pitchFamily="2" charset="0"/>
            </a:endParaRPr>
          </a:p>
          <a:p>
            <a:r>
              <a:rPr lang="en-GB" sz="1600" dirty="0">
                <a:effectLst/>
                <a:latin typeface="Avenir Book" panose="02000503020000020003" pitchFamily="2" charset="0"/>
              </a:rPr>
              <a:t>Hint: You can first test if your function works well by plugging in observed values and random parameters. </a:t>
            </a:r>
          </a:p>
          <a:p>
            <a:r>
              <a:rPr lang="en-GB" sz="1600" dirty="0">
                <a:effectLst/>
                <a:latin typeface="Avenir Book" panose="02000503020000020003" pitchFamily="2" charset="0"/>
              </a:rPr>
              <a:t>You can also skip this section for now, try running the script with just the 2 models and return to this step later.</a:t>
            </a:r>
          </a:p>
        </p:txBody>
      </p:sp>
    </p:spTree>
    <p:extLst>
      <p:ext uri="{BB962C8B-B14F-4D97-AF65-F5344CB8AC3E}">
        <p14:creationId xmlns:p14="http://schemas.microsoft.com/office/powerpoint/2010/main" val="4270947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200" y="169254"/>
            <a:ext cx="8229600" cy="1568106"/>
          </a:xfrm>
          <a:prstGeom prst="rect">
            <a:avLst/>
          </a:prstGeom>
        </p:spPr>
        <p:txBody>
          <a:bodyPr vert="horz" lIns="91440" tIns="45720" rIns="91440" bIns="45720" rtlCol="0" anchor="ctr">
            <a:normAutofit fontScale="97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a:solidFill>
                  <a:srgbClr val="604A7B"/>
                </a:solidFill>
                <a:latin typeface="Avenir Book" panose="02000503020000020003" pitchFamily="2" charset="0"/>
              </a:rPr>
              <a:t>Your project</a:t>
            </a:r>
          </a:p>
          <a:p>
            <a:r>
              <a:rPr lang="en-US" sz="2800" b="1" i="1" dirty="0">
                <a:latin typeface="Avenir Book" panose="02000503020000020003" pitchFamily="2" charset="0"/>
              </a:rPr>
              <a:t>Section VIII. Determine the winning model for each participant.</a:t>
            </a:r>
            <a:endParaRPr lang="en-GB" sz="2800" b="1" i="1" dirty="0">
              <a:latin typeface="Avenir Book" panose="02000503020000020003" pitchFamily="2" charset="0"/>
            </a:endParaRPr>
          </a:p>
        </p:txBody>
      </p:sp>
      <p:sp>
        <p:nvSpPr>
          <p:cNvPr id="2" name="TextBox 1">
            <a:extLst>
              <a:ext uri="{FF2B5EF4-FFF2-40B4-BE49-F238E27FC236}">
                <a16:creationId xmlns:a16="http://schemas.microsoft.com/office/drawing/2014/main" id="{B320CE1C-4E4E-BC4B-2108-39C24897850A}"/>
              </a:ext>
            </a:extLst>
          </p:cNvPr>
          <p:cNvSpPr txBox="1"/>
          <p:nvPr/>
        </p:nvSpPr>
        <p:spPr>
          <a:xfrm>
            <a:off x="570186" y="2078064"/>
            <a:ext cx="8116614" cy="1938992"/>
          </a:xfrm>
          <a:prstGeom prst="rect">
            <a:avLst/>
          </a:prstGeom>
          <a:noFill/>
        </p:spPr>
        <p:txBody>
          <a:bodyPr wrap="square">
            <a:spAutoFit/>
          </a:bodyPr>
          <a:lstStyle/>
          <a:p>
            <a:endParaRPr lang="en-GB" sz="2000" b="1" i="1" dirty="0">
              <a:latin typeface="Avenir Book" panose="02000503020000020003" pitchFamily="2" charset="0"/>
            </a:endParaRPr>
          </a:p>
          <a:p>
            <a:r>
              <a:rPr lang="en-GB" sz="2000" dirty="0">
                <a:latin typeface="Avenir Book" panose="02000503020000020003" pitchFamily="2" charset="0"/>
              </a:rPr>
              <a:t>You have already calculated AIC and BIC for each model for each participant. </a:t>
            </a:r>
          </a:p>
          <a:p>
            <a:endParaRPr lang="en-GB" sz="2000" dirty="0">
              <a:latin typeface="Avenir Book" panose="02000503020000020003" pitchFamily="2" charset="0"/>
            </a:endParaRPr>
          </a:p>
          <a:p>
            <a:r>
              <a:rPr lang="en-GB" sz="2000" dirty="0">
                <a:latin typeface="Avenir Book" panose="02000503020000020003" pitchFamily="2" charset="0"/>
              </a:rPr>
              <a:t>Here find the best AIC and BIC scores per participant (best = the lowest). </a:t>
            </a:r>
            <a:endParaRPr lang="en-US" sz="2000" dirty="0">
              <a:latin typeface="Avenir Book" panose="02000503020000020003" pitchFamily="2" charset="0"/>
            </a:endParaRPr>
          </a:p>
        </p:txBody>
      </p:sp>
    </p:spTree>
    <p:extLst>
      <p:ext uri="{BB962C8B-B14F-4D97-AF65-F5344CB8AC3E}">
        <p14:creationId xmlns:p14="http://schemas.microsoft.com/office/powerpoint/2010/main" val="8486384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200" y="169254"/>
            <a:ext cx="8229600" cy="1417320"/>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a:solidFill>
                  <a:srgbClr val="604A7B"/>
                </a:solidFill>
                <a:latin typeface="Avenir Book" panose="02000503020000020003" pitchFamily="2" charset="0"/>
              </a:rPr>
              <a:t>Your project</a:t>
            </a:r>
          </a:p>
          <a:p>
            <a:r>
              <a:rPr lang="en-US" sz="2800" b="1" i="1" dirty="0">
                <a:latin typeface="Avenir Book" panose="02000503020000020003" pitchFamily="2" charset="0"/>
              </a:rPr>
              <a:t>Section IX. Determine the winning model across participants.</a:t>
            </a:r>
          </a:p>
        </p:txBody>
      </p:sp>
      <p:sp>
        <p:nvSpPr>
          <p:cNvPr id="2" name="TextBox 1">
            <a:extLst>
              <a:ext uri="{FF2B5EF4-FFF2-40B4-BE49-F238E27FC236}">
                <a16:creationId xmlns:a16="http://schemas.microsoft.com/office/drawing/2014/main" id="{B320CE1C-4E4E-BC4B-2108-39C24897850A}"/>
              </a:ext>
            </a:extLst>
          </p:cNvPr>
          <p:cNvSpPr txBox="1"/>
          <p:nvPr/>
        </p:nvSpPr>
        <p:spPr>
          <a:xfrm>
            <a:off x="570186" y="1586574"/>
            <a:ext cx="8116614" cy="4093428"/>
          </a:xfrm>
          <a:prstGeom prst="rect">
            <a:avLst/>
          </a:prstGeom>
          <a:noFill/>
        </p:spPr>
        <p:txBody>
          <a:bodyPr wrap="square">
            <a:spAutoFit/>
          </a:bodyPr>
          <a:lstStyle/>
          <a:p>
            <a:endParaRPr lang="en-GB" sz="2000" b="1" i="1" dirty="0">
              <a:latin typeface="Avenir Book" panose="02000503020000020003" pitchFamily="2" charset="0"/>
            </a:endParaRPr>
          </a:p>
          <a:p>
            <a:r>
              <a:rPr lang="en-GB" sz="2000" dirty="0">
                <a:latin typeface="Avenir Book" panose="02000503020000020003" pitchFamily="2" charset="0"/>
              </a:rPr>
              <a:t>People can be wonderfully idiosyncratic so the same model might not be the best fit for all participants. To determine best overall model we can look at:</a:t>
            </a:r>
          </a:p>
          <a:p>
            <a:endParaRPr lang="en-GB" sz="2000" dirty="0">
              <a:latin typeface="Avenir Book" panose="02000503020000020003" pitchFamily="2" charset="0"/>
            </a:endParaRPr>
          </a:p>
          <a:p>
            <a:pPr marL="457200" indent="-457200">
              <a:buAutoNum type="alphaLcParenR"/>
            </a:pPr>
            <a:r>
              <a:rPr lang="en-GB" sz="2000" dirty="0">
                <a:latin typeface="Avenir Book" panose="02000503020000020003" pitchFamily="2" charset="0"/>
              </a:rPr>
              <a:t>sum of AIC/BIC scores across participants</a:t>
            </a:r>
          </a:p>
          <a:p>
            <a:pPr marL="457200" indent="-457200">
              <a:buAutoNum type="alphaLcParenR"/>
            </a:pPr>
            <a:r>
              <a:rPr lang="en-GB" sz="2000" dirty="0">
                <a:latin typeface="Avenir Book" panose="02000503020000020003" pitchFamily="2" charset="0"/>
              </a:rPr>
              <a:t>which model has the highest proportion of wins across participants.</a:t>
            </a:r>
          </a:p>
          <a:p>
            <a:pPr marL="457200" indent="-457200">
              <a:buAutoNum type="alphaLcParenR"/>
            </a:pPr>
            <a:endParaRPr lang="en-GB" sz="2000" dirty="0">
              <a:latin typeface="Avenir Book" panose="02000503020000020003" pitchFamily="2" charset="0"/>
            </a:endParaRPr>
          </a:p>
          <a:p>
            <a:r>
              <a:rPr lang="en-GB" sz="2000" dirty="0">
                <a:latin typeface="Avenir Book" panose="02000503020000020003" pitchFamily="2" charset="0"/>
              </a:rPr>
              <a:t>Try to do this in this section.</a:t>
            </a:r>
          </a:p>
          <a:p>
            <a:endParaRPr lang="en-GB" sz="2000" dirty="0">
              <a:latin typeface="Avenir Book" panose="02000503020000020003" pitchFamily="2" charset="0"/>
            </a:endParaRPr>
          </a:p>
          <a:p>
            <a:r>
              <a:rPr lang="en-GB" sz="2000" dirty="0">
                <a:latin typeface="Avenir Book" panose="02000503020000020003" pitchFamily="2" charset="0"/>
              </a:rPr>
              <a:t>Which goodness-of-fit metric do you think is more appropriate here? AIC or BIC? </a:t>
            </a:r>
            <a:endParaRPr lang="en-US" sz="2000" dirty="0">
              <a:latin typeface="Avenir Book" panose="02000503020000020003" pitchFamily="2" charset="0"/>
            </a:endParaRPr>
          </a:p>
        </p:txBody>
      </p:sp>
    </p:spTree>
    <p:extLst>
      <p:ext uri="{BB962C8B-B14F-4D97-AF65-F5344CB8AC3E}">
        <p14:creationId xmlns:p14="http://schemas.microsoft.com/office/powerpoint/2010/main" val="39739955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200" y="169254"/>
            <a:ext cx="8229600" cy="1143000"/>
          </a:xfrm>
          <a:prstGeom prst="rect">
            <a:avLst/>
          </a:prstGeom>
        </p:spPr>
        <p:txBody>
          <a:bodyPr vert="horz" lIns="91440" tIns="45720" rIns="91440" bIns="45720" rtlCol="0" anchor="ctr">
            <a:normAutofit fontScale="97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a:solidFill>
                  <a:srgbClr val="604A7B"/>
                </a:solidFill>
                <a:latin typeface="Avenir Book" panose="02000503020000020003" pitchFamily="2" charset="0"/>
              </a:rPr>
              <a:t>Your project</a:t>
            </a:r>
          </a:p>
          <a:p>
            <a:r>
              <a:rPr lang="en-US" sz="2800" b="1" i="1" dirty="0">
                <a:latin typeface="Avenir Book" panose="02000503020000020003" pitchFamily="2" charset="0"/>
              </a:rPr>
              <a:t>Section XI. </a:t>
            </a:r>
            <a:r>
              <a:rPr lang="en-US" sz="2800" b="1" i="1" dirty="0" err="1">
                <a:latin typeface="Avenir Book" panose="02000503020000020003" pitchFamily="2" charset="0"/>
              </a:rPr>
              <a:t>Visualise</a:t>
            </a:r>
            <a:r>
              <a:rPr lang="en-US" sz="2800" b="1" i="1" dirty="0">
                <a:latin typeface="Avenir Book" panose="02000503020000020003" pitchFamily="2" charset="0"/>
              </a:rPr>
              <a:t> the results.</a:t>
            </a:r>
          </a:p>
        </p:txBody>
      </p:sp>
      <p:sp>
        <p:nvSpPr>
          <p:cNvPr id="2" name="TextBox 1">
            <a:extLst>
              <a:ext uri="{FF2B5EF4-FFF2-40B4-BE49-F238E27FC236}">
                <a16:creationId xmlns:a16="http://schemas.microsoft.com/office/drawing/2014/main" id="{B320CE1C-4E4E-BC4B-2108-39C24897850A}"/>
              </a:ext>
            </a:extLst>
          </p:cNvPr>
          <p:cNvSpPr txBox="1"/>
          <p:nvPr/>
        </p:nvSpPr>
        <p:spPr>
          <a:xfrm>
            <a:off x="570186" y="1312254"/>
            <a:ext cx="8116614" cy="3785652"/>
          </a:xfrm>
          <a:prstGeom prst="rect">
            <a:avLst/>
          </a:prstGeom>
          <a:noFill/>
        </p:spPr>
        <p:txBody>
          <a:bodyPr wrap="square">
            <a:spAutoFit/>
          </a:bodyPr>
          <a:lstStyle/>
          <a:p>
            <a:endParaRPr lang="en-US" sz="2000" b="1" i="1" dirty="0">
              <a:latin typeface="Avenir Book" panose="02000503020000020003" pitchFamily="2" charset="0"/>
            </a:endParaRPr>
          </a:p>
          <a:p>
            <a:r>
              <a:rPr lang="en-GB" sz="2000" dirty="0">
                <a:latin typeface="Avenir Book" panose="02000503020000020003" pitchFamily="2" charset="0"/>
              </a:rPr>
              <a:t>Think about the best ways to visualise your results. Some suggestions: </a:t>
            </a:r>
          </a:p>
          <a:p>
            <a:endParaRPr lang="en-GB" sz="2000" dirty="0">
              <a:latin typeface="Avenir Book" panose="02000503020000020003" pitchFamily="2" charset="0"/>
            </a:endParaRPr>
          </a:p>
          <a:p>
            <a:pPr marL="342900" indent="-342900">
              <a:buFont typeface="Arial" panose="020B0604020202020204" pitchFamily="34" charset="0"/>
              <a:buChar char="•"/>
            </a:pPr>
            <a:r>
              <a:rPr lang="en-GB" sz="2000" dirty="0" err="1">
                <a:latin typeface="Avenir Book" panose="02000503020000020003" pitchFamily="2" charset="0"/>
              </a:rPr>
              <a:t>barplots</a:t>
            </a:r>
            <a:r>
              <a:rPr lang="en-GB" sz="2000" dirty="0">
                <a:latin typeface="Avenir Book" panose="02000503020000020003" pitchFamily="2" charset="0"/>
              </a:rPr>
              <a:t> of model comparison results</a:t>
            </a:r>
          </a:p>
          <a:p>
            <a:endParaRPr lang="en-GB" sz="2000" dirty="0">
              <a:latin typeface="Avenir Book" panose="02000503020000020003" pitchFamily="2" charset="0"/>
            </a:endParaRPr>
          </a:p>
          <a:p>
            <a:pPr marL="342900" indent="-342900">
              <a:buFont typeface="Arial" panose="020B0604020202020204" pitchFamily="34" charset="0"/>
              <a:buChar char="•"/>
            </a:pPr>
            <a:r>
              <a:rPr lang="en-GB" sz="2000" dirty="0">
                <a:latin typeface="Avenir Book" panose="02000503020000020003" pitchFamily="2" charset="0"/>
              </a:rPr>
              <a:t>plot of observed fatigue values vs fatigue estimates obtained from the winning model</a:t>
            </a:r>
          </a:p>
          <a:p>
            <a:pPr marL="342900" indent="-342900">
              <a:buFont typeface="Arial" panose="020B0604020202020204" pitchFamily="34" charset="0"/>
              <a:buChar char="•"/>
            </a:pPr>
            <a:endParaRPr lang="en-GB" sz="2000" dirty="0">
              <a:latin typeface="Avenir Book" panose="02000503020000020003" pitchFamily="2" charset="0"/>
            </a:endParaRPr>
          </a:p>
          <a:p>
            <a:pPr marL="342900" indent="-342900">
              <a:buFont typeface="Arial" panose="020B0604020202020204" pitchFamily="34" charset="0"/>
              <a:buChar char="•"/>
            </a:pPr>
            <a:r>
              <a:rPr lang="en-GB" sz="2000" dirty="0">
                <a:latin typeface="Avenir Book" panose="02000503020000020003" pitchFamily="2" charset="0"/>
              </a:rPr>
              <a:t>plots comparing model fits from competing models</a:t>
            </a:r>
          </a:p>
          <a:p>
            <a:pPr marL="342900" indent="-342900">
              <a:buFont typeface="Arial" panose="020B0604020202020204" pitchFamily="34" charset="0"/>
              <a:buChar char="•"/>
            </a:pPr>
            <a:endParaRPr lang="en-GB" sz="2000" dirty="0">
              <a:latin typeface="Avenir Book" panose="02000503020000020003" pitchFamily="2" charset="0"/>
            </a:endParaRPr>
          </a:p>
          <a:p>
            <a:pPr marL="342900" indent="-342900">
              <a:buFont typeface="Arial" panose="020B0604020202020204" pitchFamily="34" charset="0"/>
              <a:buChar char="•"/>
            </a:pPr>
            <a:r>
              <a:rPr lang="en-GB" sz="2000" dirty="0">
                <a:latin typeface="Avenir Book" panose="02000503020000020003" pitchFamily="2" charset="0"/>
              </a:rPr>
              <a:t>plot the obtained parameter values</a:t>
            </a:r>
          </a:p>
        </p:txBody>
      </p:sp>
    </p:spTree>
    <p:extLst>
      <p:ext uri="{BB962C8B-B14F-4D97-AF65-F5344CB8AC3E}">
        <p14:creationId xmlns:p14="http://schemas.microsoft.com/office/powerpoint/2010/main" val="29880225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200" y="169254"/>
            <a:ext cx="8229600" cy="1143000"/>
          </a:xfrm>
          <a:prstGeom prst="rect">
            <a:avLst/>
          </a:prstGeom>
        </p:spPr>
        <p:txBody>
          <a:bodyPr vert="horz" lIns="91440" tIns="45720" rIns="91440" bIns="45720" rtlCol="0" anchor="ctr">
            <a:normAutofit fontScale="97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a:solidFill>
                  <a:srgbClr val="604A7B"/>
                </a:solidFill>
                <a:latin typeface="Avenir Book" panose="02000503020000020003" pitchFamily="2" charset="0"/>
              </a:rPr>
              <a:t>Your project</a:t>
            </a:r>
          </a:p>
          <a:p>
            <a:r>
              <a:rPr lang="en-US" sz="2800" b="1" i="1" dirty="0">
                <a:latin typeface="Avenir Book" panose="02000503020000020003" pitchFamily="2" charset="0"/>
              </a:rPr>
              <a:t>Section XII. BONUS</a:t>
            </a:r>
          </a:p>
        </p:txBody>
      </p:sp>
      <p:sp>
        <p:nvSpPr>
          <p:cNvPr id="2" name="TextBox 1">
            <a:extLst>
              <a:ext uri="{FF2B5EF4-FFF2-40B4-BE49-F238E27FC236}">
                <a16:creationId xmlns:a16="http://schemas.microsoft.com/office/drawing/2014/main" id="{B320CE1C-4E4E-BC4B-2108-39C24897850A}"/>
              </a:ext>
            </a:extLst>
          </p:cNvPr>
          <p:cNvSpPr txBox="1"/>
          <p:nvPr/>
        </p:nvSpPr>
        <p:spPr>
          <a:xfrm>
            <a:off x="570186" y="1312254"/>
            <a:ext cx="8116614" cy="5016758"/>
          </a:xfrm>
          <a:prstGeom prst="rect">
            <a:avLst/>
          </a:prstGeom>
          <a:noFill/>
        </p:spPr>
        <p:txBody>
          <a:bodyPr wrap="square">
            <a:spAutoFit/>
          </a:bodyPr>
          <a:lstStyle/>
          <a:p>
            <a:endParaRPr lang="en-US" sz="2000" b="1" i="1" dirty="0">
              <a:latin typeface="Avenir Book" panose="02000503020000020003" pitchFamily="2" charset="0"/>
            </a:endParaRPr>
          </a:p>
          <a:p>
            <a:r>
              <a:rPr lang="en-GB" sz="2000" dirty="0">
                <a:latin typeface="Avenir Book" panose="02000503020000020003" pitchFamily="2" charset="0"/>
              </a:rPr>
              <a:t>Can you think of any alternative models that make theoretical sense and you could compare with these models?</a:t>
            </a:r>
          </a:p>
          <a:p>
            <a:endParaRPr lang="en-GB" sz="2000" dirty="0">
              <a:latin typeface="Avenir Book" panose="02000503020000020003" pitchFamily="2" charset="0"/>
            </a:endParaRPr>
          </a:p>
          <a:p>
            <a:r>
              <a:rPr lang="en-GB" sz="2000" dirty="0">
                <a:latin typeface="Avenir Book" panose="02000503020000020003" pitchFamily="2" charset="0"/>
              </a:rPr>
              <a:t>Are there any variables in the dataset that could help explain fatigue dynamics?</a:t>
            </a:r>
          </a:p>
          <a:p>
            <a:endParaRPr lang="en-GB" sz="2000" dirty="0">
              <a:latin typeface="Avenir Book" panose="02000503020000020003" pitchFamily="2" charset="0"/>
            </a:endParaRPr>
          </a:p>
          <a:p>
            <a:r>
              <a:rPr lang="en-GB" sz="2000" dirty="0">
                <a:latin typeface="Avenir Book" panose="02000503020000020003" pitchFamily="2" charset="0"/>
              </a:rPr>
              <a:t>Could the relationship between effort and fatigue be non-linear?</a:t>
            </a:r>
          </a:p>
          <a:p>
            <a:endParaRPr lang="en-GB" sz="2000" dirty="0">
              <a:latin typeface="Avenir Book" panose="02000503020000020003" pitchFamily="2" charset="0"/>
            </a:endParaRPr>
          </a:p>
          <a:p>
            <a:r>
              <a:rPr lang="en-GB" sz="2000" dirty="0">
                <a:latin typeface="Avenir Book" panose="02000503020000020003" pitchFamily="2" charset="0"/>
              </a:rPr>
              <a:t>What would be the best null model to which you can compare the proposed models?</a:t>
            </a:r>
          </a:p>
          <a:p>
            <a:endParaRPr lang="en-GB" sz="2000" dirty="0">
              <a:latin typeface="Avenir Book" panose="02000503020000020003" pitchFamily="2" charset="0"/>
            </a:endParaRPr>
          </a:p>
          <a:p>
            <a:r>
              <a:rPr lang="en-GB" sz="2000" dirty="0">
                <a:latin typeface="Avenir Book" panose="02000503020000020003" pitchFamily="2" charset="0"/>
              </a:rPr>
              <a:t>If you have the time, first give yourself a massive pat on the back and then you can try to write a function for an alternative model. Otherwise just thinking about it and coming up with ideas is a massive part of the job!</a:t>
            </a:r>
          </a:p>
        </p:txBody>
      </p:sp>
    </p:spTree>
    <p:extLst>
      <p:ext uri="{BB962C8B-B14F-4D97-AF65-F5344CB8AC3E}">
        <p14:creationId xmlns:p14="http://schemas.microsoft.com/office/powerpoint/2010/main" val="4219066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93745EE2-4C96-42A6-4B96-5FF72DD9B124}"/>
              </a:ext>
            </a:extLst>
          </p:cNvPr>
          <p:cNvSpPr txBox="1"/>
          <p:nvPr/>
        </p:nvSpPr>
        <p:spPr>
          <a:xfrm>
            <a:off x="2286000" y="199973"/>
            <a:ext cx="4572000" cy="923330"/>
          </a:xfrm>
          <a:prstGeom prst="rect">
            <a:avLst/>
          </a:prstGeom>
          <a:noFill/>
        </p:spPr>
        <p:txBody>
          <a:bodyPr wrap="square">
            <a:spAutoFit/>
          </a:bodyPr>
          <a:lstStyle/>
          <a:p>
            <a:endParaRPr lang="en-US" dirty="0"/>
          </a:p>
          <a:p>
            <a:endParaRPr lang="en-US" dirty="0"/>
          </a:p>
          <a:p>
            <a:endParaRPr lang="en-US" dirty="0"/>
          </a:p>
        </p:txBody>
      </p:sp>
      <p:sp>
        <p:nvSpPr>
          <p:cNvPr id="19" name="TextBox 18">
            <a:extLst>
              <a:ext uri="{FF2B5EF4-FFF2-40B4-BE49-F238E27FC236}">
                <a16:creationId xmlns:a16="http://schemas.microsoft.com/office/drawing/2014/main" id="{7DB2962B-E4ED-AB46-8CE4-A73A2F8521CE}"/>
              </a:ext>
            </a:extLst>
          </p:cNvPr>
          <p:cNvSpPr txBox="1"/>
          <p:nvPr/>
        </p:nvSpPr>
        <p:spPr>
          <a:xfrm>
            <a:off x="929301" y="1899158"/>
            <a:ext cx="7414891" cy="4401205"/>
          </a:xfrm>
          <a:prstGeom prst="rect">
            <a:avLst/>
          </a:prstGeom>
          <a:noFill/>
        </p:spPr>
        <p:txBody>
          <a:bodyPr wrap="square" rtlCol="0">
            <a:spAutoFit/>
          </a:bodyPr>
          <a:lstStyle/>
          <a:p>
            <a:r>
              <a:rPr lang="en-US" sz="2000" i="1" dirty="0">
                <a:solidFill>
                  <a:srgbClr val="000000"/>
                </a:solidFill>
                <a:latin typeface="Avenir Book" panose="02000503020000020003" pitchFamily="2" charset="0"/>
              </a:rPr>
              <a:t>Happiness ratings (Rutledge et al., 2014; within social context: Rutledge et al., 2016)</a:t>
            </a:r>
          </a:p>
          <a:p>
            <a:endParaRPr lang="en-US" sz="2000" i="1" dirty="0">
              <a:solidFill>
                <a:srgbClr val="000000"/>
              </a:solidFill>
              <a:latin typeface="Avenir Book" panose="02000503020000020003" pitchFamily="2" charset="0"/>
            </a:endParaRPr>
          </a:p>
          <a:p>
            <a:r>
              <a:rPr lang="en-US" sz="2000" i="1" dirty="0">
                <a:solidFill>
                  <a:srgbClr val="000000"/>
                </a:solidFill>
                <a:latin typeface="Avenir Book" panose="02000503020000020003" pitchFamily="2" charset="0"/>
              </a:rPr>
              <a:t>Feelings of self-worth in social context (Will et al., 2017)</a:t>
            </a:r>
          </a:p>
          <a:p>
            <a:endParaRPr lang="en-US" sz="2000" i="1" dirty="0">
              <a:solidFill>
                <a:srgbClr val="000000"/>
              </a:solidFill>
              <a:latin typeface="Avenir Book" panose="02000503020000020003" pitchFamily="2" charset="0"/>
            </a:endParaRPr>
          </a:p>
          <a:p>
            <a:r>
              <a:rPr lang="en-US" sz="2000" i="1" dirty="0">
                <a:solidFill>
                  <a:srgbClr val="000000"/>
                </a:solidFill>
                <a:latin typeface="Avenir Book" panose="02000503020000020003" pitchFamily="2" charset="0"/>
              </a:rPr>
              <a:t>Confidence/evaluation of performance (Rouault et al., 2019)</a:t>
            </a:r>
          </a:p>
          <a:p>
            <a:endParaRPr lang="en-US" sz="2000" i="1" dirty="0">
              <a:solidFill>
                <a:srgbClr val="000000"/>
              </a:solidFill>
              <a:latin typeface="Avenir Book" panose="02000503020000020003" pitchFamily="2" charset="0"/>
            </a:endParaRPr>
          </a:p>
          <a:p>
            <a:r>
              <a:rPr lang="en-US" sz="2000" i="1" dirty="0">
                <a:solidFill>
                  <a:srgbClr val="000000"/>
                </a:solidFill>
                <a:latin typeface="Avenir Book" panose="02000503020000020003" pitchFamily="2" charset="0"/>
              </a:rPr>
              <a:t>Liking ratings (e.g., aesthetic value; </a:t>
            </a:r>
            <a:r>
              <a:rPr lang="en-US" sz="2000" i="1" dirty="0" err="1">
                <a:solidFill>
                  <a:srgbClr val="000000"/>
                </a:solidFill>
                <a:latin typeface="Avenir Book" panose="02000503020000020003" pitchFamily="2" charset="0"/>
              </a:rPr>
              <a:t>Brielmann</a:t>
            </a:r>
            <a:r>
              <a:rPr lang="en-US" sz="2000" i="1" dirty="0">
                <a:solidFill>
                  <a:srgbClr val="000000"/>
                </a:solidFill>
                <a:latin typeface="Avenir Book" panose="02000503020000020003" pitchFamily="2" charset="0"/>
              </a:rPr>
              <a:t> et al., 2024)</a:t>
            </a:r>
          </a:p>
          <a:p>
            <a:endParaRPr lang="en-US" sz="2000" i="1" dirty="0">
              <a:solidFill>
                <a:srgbClr val="000000"/>
              </a:solidFill>
              <a:latin typeface="Avenir Book" panose="02000503020000020003" pitchFamily="2" charset="0"/>
            </a:endParaRPr>
          </a:p>
          <a:p>
            <a:r>
              <a:rPr lang="en-US" sz="2000" i="1" dirty="0">
                <a:solidFill>
                  <a:srgbClr val="000000"/>
                </a:solidFill>
                <a:latin typeface="Avenir Book" panose="02000503020000020003" pitchFamily="2" charset="0"/>
              </a:rPr>
              <a:t>Perception of efficacy (</a:t>
            </a:r>
            <a:r>
              <a:rPr lang="en-US" sz="2000" i="1" dirty="0" err="1">
                <a:solidFill>
                  <a:srgbClr val="000000"/>
                </a:solidFill>
                <a:latin typeface="Avenir Book" panose="02000503020000020003" pitchFamily="2" charset="0"/>
              </a:rPr>
              <a:t>Grahek</a:t>
            </a:r>
            <a:r>
              <a:rPr lang="en-US" sz="2000" i="1" dirty="0">
                <a:solidFill>
                  <a:srgbClr val="000000"/>
                </a:solidFill>
                <a:latin typeface="Avenir Book" panose="02000503020000020003" pitchFamily="2" charset="0"/>
              </a:rPr>
              <a:t> et al., 2023)</a:t>
            </a:r>
          </a:p>
          <a:p>
            <a:endParaRPr lang="en-US" sz="2000" i="1" dirty="0">
              <a:solidFill>
                <a:srgbClr val="000000"/>
              </a:solidFill>
              <a:latin typeface="Avenir Book" panose="02000503020000020003" pitchFamily="2" charset="0"/>
            </a:endParaRPr>
          </a:p>
          <a:p>
            <a:r>
              <a:rPr lang="en-US" sz="2000" i="1" dirty="0">
                <a:solidFill>
                  <a:srgbClr val="000000"/>
                </a:solidFill>
                <a:latin typeface="Avenir Book" panose="02000503020000020003" pitchFamily="2" charset="0"/>
              </a:rPr>
              <a:t>Momentary fatigue (Müller et al., 2021; Matthews et al., 2023)</a:t>
            </a:r>
          </a:p>
          <a:p>
            <a:endParaRPr lang="en-US" sz="2000" i="1" dirty="0">
              <a:solidFill>
                <a:srgbClr val="000000"/>
              </a:solidFill>
              <a:latin typeface="Avenir Book" panose="02000503020000020003" pitchFamily="2" charset="0"/>
            </a:endParaRPr>
          </a:p>
          <a:p>
            <a:endParaRPr lang="en-US" sz="2000" i="1" dirty="0">
              <a:solidFill>
                <a:srgbClr val="000000"/>
              </a:solidFill>
              <a:latin typeface="Avenir Book" panose="02000503020000020003" pitchFamily="2" charset="0"/>
            </a:endParaRPr>
          </a:p>
        </p:txBody>
      </p:sp>
      <p:sp>
        <p:nvSpPr>
          <p:cNvPr id="2" name="Title 1">
            <a:extLst>
              <a:ext uri="{FF2B5EF4-FFF2-40B4-BE49-F238E27FC236}">
                <a16:creationId xmlns:a16="http://schemas.microsoft.com/office/drawing/2014/main" id="{07A3E6FF-C756-6DF6-9387-C611DAD38CD4}"/>
              </a:ext>
            </a:extLst>
          </p:cNvPr>
          <p:cNvSpPr txBox="1">
            <a:spLocks/>
          </p:cNvSpPr>
          <p:nvPr/>
        </p:nvSpPr>
        <p:spPr>
          <a:xfrm>
            <a:off x="457200" y="367777"/>
            <a:ext cx="8229600" cy="1143000"/>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b="1" dirty="0">
                <a:solidFill>
                  <a:srgbClr val="604A7B"/>
                </a:solidFill>
                <a:latin typeface="Avenir Book" panose="02000503020000020003" pitchFamily="2" charset="0"/>
              </a:rPr>
              <a:t>A growing research area</a:t>
            </a:r>
          </a:p>
          <a:p>
            <a:endParaRPr lang="en-US" sz="1800" b="1" dirty="0">
              <a:latin typeface="Avenir Book" panose="02000503020000020003" pitchFamily="2" charset="0"/>
            </a:endParaRPr>
          </a:p>
          <a:p>
            <a:r>
              <a:rPr lang="en-US" sz="2200" b="1" dirty="0">
                <a:latin typeface="Avenir Book" panose="02000503020000020003" pitchFamily="2" charset="0"/>
              </a:rPr>
              <a:t>How people feel might matter as much as </a:t>
            </a:r>
            <a:r>
              <a:rPr lang="en-US" sz="2200" b="1" dirty="0" err="1">
                <a:latin typeface="Avenir Book" panose="02000503020000020003" pitchFamily="2" charset="0"/>
              </a:rPr>
              <a:t>behaviour</a:t>
            </a:r>
            <a:r>
              <a:rPr lang="en-US" sz="2200" b="1" dirty="0">
                <a:latin typeface="Avenir Book" panose="02000503020000020003" pitchFamily="2" charset="0"/>
              </a:rPr>
              <a:t>!</a:t>
            </a:r>
            <a:endParaRPr lang="en-US" sz="2200" b="1" dirty="0">
              <a:solidFill>
                <a:srgbClr val="000000"/>
              </a:solidFill>
              <a:latin typeface="Avenir Book" panose="02000503020000020003" pitchFamily="2" charset="0"/>
            </a:endParaRPr>
          </a:p>
        </p:txBody>
      </p:sp>
    </p:spTree>
    <p:extLst>
      <p:ext uri="{BB962C8B-B14F-4D97-AF65-F5344CB8AC3E}">
        <p14:creationId xmlns:p14="http://schemas.microsoft.com/office/powerpoint/2010/main" val="3012994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200" y="215093"/>
            <a:ext cx="8229600" cy="1143000"/>
          </a:xfrm>
          <a:prstGeom prst="rect">
            <a:avLst/>
          </a:prstGeom>
        </p:spPr>
        <p:txBody>
          <a:bodyPr vert="horz" lIns="91440" tIns="45720" rIns="91440" bIns="45720" rtlCol="0" anchor="ctr">
            <a:normAutofit fontScale="82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b="1" dirty="0">
                <a:solidFill>
                  <a:srgbClr val="604A7B"/>
                </a:solidFill>
                <a:latin typeface="Avenir Book" panose="02000503020000020003" pitchFamily="2" charset="0"/>
              </a:rPr>
              <a:t>Example of a ratings model</a:t>
            </a:r>
          </a:p>
          <a:p>
            <a:endParaRPr lang="en-US" sz="2100" b="1" dirty="0">
              <a:latin typeface="Avenir Book" panose="02000503020000020003" pitchFamily="2" charset="0"/>
            </a:endParaRPr>
          </a:p>
          <a:p>
            <a:r>
              <a:rPr lang="en-US" sz="2700" b="1" dirty="0">
                <a:latin typeface="Avenir Book" panose="02000503020000020003" pitchFamily="2" charset="0"/>
              </a:rPr>
              <a:t>Dynamics of momentary happiness during a gambling task.</a:t>
            </a:r>
            <a:endParaRPr lang="en-US" sz="2700" dirty="0">
              <a:solidFill>
                <a:srgbClr val="000000"/>
              </a:solidFill>
              <a:latin typeface="Avenir Book" panose="02000503020000020003" pitchFamily="2" charset="0"/>
            </a:endParaRPr>
          </a:p>
        </p:txBody>
      </p:sp>
      <p:sp>
        <p:nvSpPr>
          <p:cNvPr id="10" name="TextBox 9">
            <a:extLst>
              <a:ext uri="{FF2B5EF4-FFF2-40B4-BE49-F238E27FC236}">
                <a16:creationId xmlns:a16="http://schemas.microsoft.com/office/drawing/2014/main" id="{545DC1DE-7CEB-46B2-1ADE-568100017CE5}"/>
              </a:ext>
            </a:extLst>
          </p:cNvPr>
          <p:cNvSpPr txBox="1"/>
          <p:nvPr/>
        </p:nvSpPr>
        <p:spPr>
          <a:xfrm>
            <a:off x="2923945" y="6393819"/>
            <a:ext cx="6096000" cy="338554"/>
          </a:xfrm>
          <a:prstGeom prst="rect">
            <a:avLst/>
          </a:prstGeom>
          <a:noFill/>
        </p:spPr>
        <p:txBody>
          <a:bodyPr wrap="square">
            <a:spAutoFit/>
          </a:bodyPr>
          <a:lstStyle/>
          <a:p>
            <a:pPr algn="r"/>
            <a:r>
              <a:rPr lang="en-GB" sz="1600" dirty="0"/>
              <a:t>Rutledge et al., 2014</a:t>
            </a:r>
            <a:endParaRPr lang="en-US" sz="1600" dirty="0"/>
          </a:p>
        </p:txBody>
      </p:sp>
      <p:grpSp>
        <p:nvGrpSpPr>
          <p:cNvPr id="6" name="Group 5">
            <a:extLst>
              <a:ext uri="{FF2B5EF4-FFF2-40B4-BE49-F238E27FC236}">
                <a16:creationId xmlns:a16="http://schemas.microsoft.com/office/drawing/2014/main" id="{0B19C309-5386-32A1-F669-23D4D4C661DA}"/>
              </a:ext>
            </a:extLst>
          </p:cNvPr>
          <p:cNvGrpSpPr/>
          <p:nvPr/>
        </p:nvGrpSpPr>
        <p:grpSpPr>
          <a:xfrm>
            <a:off x="659599" y="1772912"/>
            <a:ext cx="8484401" cy="2639966"/>
            <a:chOff x="659599" y="1772912"/>
            <a:chExt cx="8484401" cy="2639966"/>
          </a:xfrm>
        </p:grpSpPr>
        <p:grpSp>
          <p:nvGrpSpPr>
            <p:cNvPr id="4" name="Group 3">
              <a:extLst>
                <a:ext uri="{FF2B5EF4-FFF2-40B4-BE49-F238E27FC236}">
                  <a16:creationId xmlns:a16="http://schemas.microsoft.com/office/drawing/2014/main" id="{3065ADE5-8824-9804-83F2-C7BD46B95489}"/>
                </a:ext>
              </a:extLst>
            </p:cNvPr>
            <p:cNvGrpSpPr/>
            <p:nvPr/>
          </p:nvGrpSpPr>
          <p:grpSpPr>
            <a:xfrm>
              <a:off x="659599" y="2069137"/>
              <a:ext cx="8484401" cy="2343741"/>
              <a:chOff x="659599" y="2069137"/>
              <a:chExt cx="8484401" cy="2343741"/>
            </a:xfrm>
          </p:grpSpPr>
          <p:pic>
            <p:nvPicPr>
              <p:cNvPr id="7" name="Picture 6">
                <a:extLst>
                  <a:ext uri="{FF2B5EF4-FFF2-40B4-BE49-F238E27FC236}">
                    <a16:creationId xmlns:a16="http://schemas.microsoft.com/office/drawing/2014/main" id="{AE7FF2CB-A3FB-801A-2D3F-73AADB03875A}"/>
                  </a:ext>
                </a:extLst>
              </p:cNvPr>
              <p:cNvPicPr>
                <a:picLocks noChangeAspect="1"/>
              </p:cNvPicPr>
              <p:nvPr/>
            </p:nvPicPr>
            <p:blipFill rotWithShape="1">
              <a:blip r:embed="rId2"/>
              <a:srcRect t="9797" b="42861"/>
              <a:stretch/>
            </p:blipFill>
            <p:spPr>
              <a:xfrm>
                <a:off x="2090345" y="2571871"/>
                <a:ext cx="7053655" cy="1841007"/>
              </a:xfrm>
              <a:prstGeom prst="rect">
                <a:avLst/>
              </a:prstGeom>
            </p:spPr>
          </p:pic>
          <p:sp>
            <p:nvSpPr>
              <p:cNvPr id="9" name="TextBox 8">
                <a:extLst>
                  <a:ext uri="{FF2B5EF4-FFF2-40B4-BE49-F238E27FC236}">
                    <a16:creationId xmlns:a16="http://schemas.microsoft.com/office/drawing/2014/main" id="{11B58EAC-2460-62BB-4FEA-71871E4B18DF}"/>
                  </a:ext>
                </a:extLst>
              </p:cNvPr>
              <p:cNvSpPr txBox="1"/>
              <p:nvPr/>
            </p:nvSpPr>
            <p:spPr>
              <a:xfrm>
                <a:off x="659599" y="2069137"/>
                <a:ext cx="7550876" cy="461665"/>
              </a:xfrm>
              <a:prstGeom prst="rect">
                <a:avLst/>
              </a:prstGeom>
              <a:noFill/>
            </p:spPr>
            <p:txBody>
              <a:bodyPr wrap="square">
                <a:spAutoFit/>
              </a:bodyPr>
              <a:lstStyle/>
              <a:p>
                <a:r>
                  <a:rPr lang="en-GB" sz="2400" dirty="0">
                    <a:latin typeface="Avenir Book" panose="02000503020000020003" pitchFamily="2" charset="0"/>
                    <a:cs typeface="Calibri" panose="020F0502020204030204" pitchFamily="34" charset="0"/>
                  </a:rPr>
                  <a:t>choice: certain option or a 50:50 gamble</a:t>
                </a:r>
              </a:p>
            </p:txBody>
          </p:sp>
        </p:grpSp>
        <p:sp>
          <p:nvSpPr>
            <p:cNvPr id="11" name="TextBox 10">
              <a:extLst>
                <a:ext uri="{FF2B5EF4-FFF2-40B4-BE49-F238E27FC236}">
                  <a16:creationId xmlns:a16="http://schemas.microsoft.com/office/drawing/2014/main" id="{F7EEFB8B-F7AD-C66C-11E8-108BC85D714B}"/>
                </a:ext>
              </a:extLst>
            </p:cNvPr>
            <p:cNvSpPr txBox="1"/>
            <p:nvPr/>
          </p:nvSpPr>
          <p:spPr>
            <a:xfrm>
              <a:off x="6879822" y="1772912"/>
              <a:ext cx="2099287" cy="461665"/>
            </a:xfrm>
            <a:prstGeom prst="rect">
              <a:avLst/>
            </a:prstGeom>
            <a:noFill/>
          </p:spPr>
          <p:txBody>
            <a:bodyPr wrap="square">
              <a:spAutoFit/>
            </a:bodyPr>
            <a:lstStyle/>
            <a:p>
              <a:r>
                <a:rPr lang="en-GB" sz="2400" b="1" dirty="0">
                  <a:latin typeface="Avenir Book" panose="02000503020000020003" pitchFamily="2" charset="0"/>
                  <a:cs typeface="Calibri" panose="020F0502020204030204" pitchFamily="34" charset="0"/>
                </a:rPr>
                <a:t>150 trials</a:t>
              </a:r>
            </a:p>
          </p:txBody>
        </p:sp>
      </p:grpSp>
      <p:grpSp>
        <p:nvGrpSpPr>
          <p:cNvPr id="5" name="Group 4">
            <a:extLst>
              <a:ext uri="{FF2B5EF4-FFF2-40B4-BE49-F238E27FC236}">
                <a16:creationId xmlns:a16="http://schemas.microsoft.com/office/drawing/2014/main" id="{7CDDD86C-0BBF-1396-0CEC-2D43483A0D47}"/>
              </a:ext>
            </a:extLst>
          </p:cNvPr>
          <p:cNvGrpSpPr/>
          <p:nvPr/>
        </p:nvGrpSpPr>
        <p:grpSpPr>
          <a:xfrm>
            <a:off x="666311" y="4410261"/>
            <a:ext cx="8312798" cy="1625158"/>
            <a:chOff x="666311" y="4410261"/>
            <a:chExt cx="8312798" cy="1625158"/>
          </a:xfrm>
        </p:grpSpPr>
        <p:sp>
          <p:nvSpPr>
            <p:cNvPr id="8" name="TextBox 7">
              <a:extLst>
                <a:ext uri="{FF2B5EF4-FFF2-40B4-BE49-F238E27FC236}">
                  <a16:creationId xmlns:a16="http://schemas.microsoft.com/office/drawing/2014/main" id="{F51C82ED-BADE-BCE2-5A97-60520AA063A3}"/>
                </a:ext>
              </a:extLst>
            </p:cNvPr>
            <p:cNvSpPr txBox="1"/>
            <p:nvPr/>
          </p:nvSpPr>
          <p:spPr>
            <a:xfrm>
              <a:off x="666311" y="4987850"/>
              <a:ext cx="3259214" cy="830997"/>
            </a:xfrm>
            <a:prstGeom prst="rect">
              <a:avLst/>
            </a:prstGeom>
            <a:noFill/>
          </p:spPr>
          <p:txBody>
            <a:bodyPr wrap="square">
              <a:spAutoFit/>
            </a:bodyPr>
            <a:lstStyle/>
            <a:p>
              <a:r>
                <a:rPr lang="en-US" sz="2400" dirty="0">
                  <a:latin typeface="Avenir Book" panose="02000503020000020003" pitchFamily="2" charset="0"/>
                  <a:cs typeface="Calibri" panose="020F0502020204030204" pitchFamily="34" charset="0"/>
                </a:rPr>
                <a:t>every 2-3 trials:</a:t>
              </a:r>
            </a:p>
            <a:p>
              <a:r>
                <a:rPr lang="en-US" sz="2400" dirty="0">
                  <a:latin typeface="Avenir Book" panose="02000503020000020003" pitchFamily="2" charset="0"/>
                  <a:cs typeface="Calibri" panose="020F0502020204030204" pitchFamily="34" charset="0"/>
                </a:rPr>
                <a:t>happiness rating</a:t>
              </a:r>
            </a:p>
          </p:txBody>
        </p:sp>
        <p:pic>
          <p:nvPicPr>
            <p:cNvPr id="3" name="Picture 2">
              <a:extLst>
                <a:ext uri="{FF2B5EF4-FFF2-40B4-BE49-F238E27FC236}">
                  <a16:creationId xmlns:a16="http://schemas.microsoft.com/office/drawing/2014/main" id="{6486D043-6DDA-CA59-B949-1B053CCB570B}"/>
                </a:ext>
              </a:extLst>
            </p:cNvPr>
            <p:cNvPicPr>
              <a:picLocks noChangeAspect="1"/>
            </p:cNvPicPr>
            <p:nvPr/>
          </p:nvPicPr>
          <p:blipFill rotWithShape="1">
            <a:blip r:embed="rId2"/>
            <a:srcRect l="20519" t="57324" b="884"/>
            <a:stretch/>
          </p:blipFill>
          <p:spPr>
            <a:xfrm>
              <a:off x="3372787" y="4410261"/>
              <a:ext cx="5606322" cy="1625158"/>
            </a:xfrm>
            <a:prstGeom prst="rect">
              <a:avLst/>
            </a:prstGeom>
          </p:spPr>
        </p:pic>
      </p:grpSp>
    </p:spTree>
    <p:extLst>
      <p:ext uri="{BB962C8B-B14F-4D97-AF65-F5344CB8AC3E}">
        <p14:creationId xmlns:p14="http://schemas.microsoft.com/office/powerpoint/2010/main" val="2196115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200" y="206110"/>
            <a:ext cx="8229600" cy="1143000"/>
          </a:xfrm>
          <a:prstGeom prst="rect">
            <a:avLst/>
          </a:prstGeom>
        </p:spPr>
        <p:txBody>
          <a:bodyPr vert="horz" lIns="91440" tIns="45720" rIns="91440" bIns="45720" rtlCol="0" anchor="ctr">
            <a:normAutofit fontScale="7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100" b="1" dirty="0">
                <a:solidFill>
                  <a:srgbClr val="604A7B"/>
                </a:solidFill>
                <a:latin typeface="Avenir Book" panose="02000503020000020003" pitchFamily="2" charset="0"/>
              </a:rPr>
              <a:t>Happiness Model</a:t>
            </a:r>
          </a:p>
          <a:p>
            <a:endParaRPr lang="en-US" sz="2800" b="1" dirty="0">
              <a:latin typeface="Avenir Book" panose="02000503020000020003" pitchFamily="2" charset="0"/>
            </a:endParaRPr>
          </a:p>
          <a:p>
            <a:r>
              <a:rPr lang="en-US" sz="2900" b="1" dirty="0">
                <a:latin typeface="Avenir Book" panose="02000503020000020003" pitchFamily="2" charset="0"/>
              </a:rPr>
              <a:t>Dynamics of momentary happiness during a gambling task.</a:t>
            </a:r>
            <a:endParaRPr lang="en-US" sz="2900" dirty="0">
              <a:solidFill>
                <a:srgbClr val="000000"/>
              </a:solidFill>
              <a:latin typeface="Avenir Book" panose="02000503020000020003" pitchFamily="2" charset="0"/>
            </a:endParaRPr>
          </a:p>
        </p:txBody>
      </p:sp>
      <p:grpSp>
        <p:nvGrpSpPr>
          <p:cNvPr id="26" name="Group 25">
            <a:extLst>
              <a:ext uri="{FF2B5EF4-FFF2-40B4-BE49-F238E27FC236}">
                <a16:creationId xmlns:a16="http://schemas.microsoft.com/office/drawing/2014/main" id="{16E1BCE3-2AE8-FED1-17A0-1FF8F894A1AB}"/>
              </a:ext>
            </a:extLst>
          </p:cNvPr>
          <p:cNvGrpSpPr/>
          <p:nvPr/>
        </p:nvGrpSpPr>
        <p:grpSpPr>
          <a:xfrm>
            <a:off x="521555" y="5251138"/>
            <a:ext cx="9709454" cy="523220"/>
            <a:chOff x="521555" y="5312584"/>
            <a:chExt cx="9709454" cy="523220"/>
          </a:xfrm>
        </p:grpSpPr>
        <p:sp>
          <p:nvSpPr>
            <p:cNvPr id="12" name="TextBox 11">
              <a:extLst>
                <a:ext uri="{FF2B5EF4-FFF2-40B4-BE49-F238E27FC236}">
                  <a16:creationId xmlns:a16="http://schemas.microsoft.com/office/drawing/2014/main" id="{8718B5C9-004B-D916-649C-DAEC77356689}"/>
                </a:ext>
              </a:extLst>
            </p:cNvPr>
            <p:cNvSpPr txBox="1"/>
            <p:nvPr/>
          </p:nvSpPr>
          <p:spPr>
            <a:xfrm>
              <a:off x="1145500" y="5312584"/>
              <a:ext cx="9085509" cy="523220"/>
            </a:xfrm>
            <a:prstGeom prst="rect">
              <a:avLst/>
            </a:prstGeom>
            <a:noFill/>
          </p:spPr>
          <p:txBody>
            <a:bodyPr wrap="square">
              <a:spAutoFit/>
            </a:bodyPr>
            <a:lstStyle/>
            <a:p>
              <a:r>
                <a:rPr lang="en-GB" sz="1400" i="1" dirty="0">
                  <a:effectLst/>
                  <a:latin typeface="Avenir Book" panose="02000503020000020003" pitchFamily="2" charset="0"/>
                </a:rPr>
                <a:t>expected value of a gamble </a:t>
              </a:r>
            </a:p>
            <a:p>
              <a:r>
                <a:rPr lang="en-GB" sz="1400" i="1" dirty="0">
                  <a:effectLst/>
                  <a:latin typeface="Avenir Book" panose="02000503020000020003" pitchFamily="2" charset="0"/>
                </a:rPr>
                <a:t>if chosen on trial j (0 if certain reward chosen)</a:t>
              </a:r>
            </a:p>
          </p:txBody>
        </p:sp>
        <p:sp>
          <p:nvSpPr>
            <p:cNvPr id="13" name="TextBox 12">
              <a:extLst>
                <a:ext uri="{FF2B5EF4-FFF2-40B4-BE49-F238E27FC236}">
                  <a16:creationId xmlns:a16="http://schemas.microsoft.com/office/drawing/2014/main" id="{375B89A0-7AAD-8C54-18AA-1FC3F3C596E2}"/>
                </a:ext>
              </a:extLst>
            </p:cNvPr>
            <p:cNvSpPr txBox="1"/>
            <p:nvPr/>
          </p:nvSpPr>
          <p:spPr>
            <a:xfrm>
              <a:off x="521555" y="5316916"/>
              <a:ext cx="1512276" cy="400110"/>
            </a:xfrm>
            <a:prstGeom prst="rect">
              <a:avLst/>
            </a:prstGeom>
            <a:noFill/>
          </p:spPr>
          <p:txBody>
            <a:bodyPr wrap="square">
              <a:spAutoFit/>
            </a:bodyPr>
            <a:lstStyle/>
            <a:p>
              <a:r>
                <a:rPr lang="en-GB" sz="2000" dirty="0" err="1">
                  <a:effectLst/>
                  <a:latin typeface="Rockwell" panose="02060603020205020403" pitchFamily="18" charset="77"/>
                </a:rPr>
                <a:t>EV</a:t>
              </a:r>
              <a:r>
                <a:rPr lang="en-GB" sz="2000" baseline="-25000" dirty="0" err="1">
                  <a:effectLst/>
                  <a:latin typeface="Rockwell" panose="02060603020205020403" pitchFamily="18" charset="77"/>
                </a:rPr>
                <a:t>j</a:t>
              </a:r>
              <a:endParaRPr lang="en-US" sz="2000" dirty="0">
                <a:latin typeface="Rockwell" panose="02060603020205020403" pitchFamily="18" charset="77"/>
              </a:endParaRPr>
            </a:p>
          </p:txBody>
        </p:sp>
      </p:grpSp>
      <p:grpSp>
        <p:nvGrpSpPr>
          <p:cNvPr id="25" name="Group 24">
            <a:extLst>
              <a:ext uri="{FF2B5EF4-FFF2-40B4-BE49-F238E27FC236}">
                <a16:creationId xmlns:a16="http://schemas.microsoft.com/office/drawing/2014/main" id="{6B08F7B6-89EE-001B-8D10-0EE5C8616E00}"/>
              </a:ext>
            </a:extLst>
          </p:cNvPr>
          <p:cNvGrpSpPr/>
          <p:nvPr/>
        </p:nvGrpSpPr>
        <p:grpSpPr>
          <a:xfrm>
            <a:off x="521555" y="4520736"/>
            <a:ext cx="6712565" cy="523220"/>
            <a:chOff x="521555" y="4639182"/>
            <a:chExt cx="6712565" cy="523220"/>
          </a:xfrm>
        </p:grpSpPr>
        <p:sp>
          <p:nvSpPr>
            <p:cNvPr id="6" name="TextBox 5">
              <a:extLst>
                <a:ext uri="{FF2B5EF4-FFF2-40B4-BE49-F238E27FC236}">
                  <a16:creationId xmlns:a16="http://schemas.microsoft.com/office/drawing/2014/main" id="{38764037-1153-27CD-BD08-0529723A519F}"/>
                </a:ext>
              </a:extLst>
            </p:cNvPr>
            <p:cNvSpPr txBox="1"/>
            <p:nvPr/>
          </p:nvSpPr>
          <p:spPr>
            <a:xfrm>
              <a:off x="1138120" y="4639182"/>
              <a:ext cx="6096000" cy="523220"/>
            </a:xfrm>
            <a:prstGeom prst="rect">
              <a:avLst/>
            </a:prstGeom>
            <a:noFill/>
          </p:spPr>
          <p:txBody>
            <a:bodyPr wrap="square">
              <a:spAutoFit/>
            </a:bodyPr>
            <a:lstStyle/>
            <a:p>
              <a:r>
                <a:rPr lang="en-GB" sz="1400" i="1" dirty="0">
                  <a:latin typeface="Avenir Book" panose="02000503020000020003" pitchFamily="2" charset="0"/>
                </a:rPr>
                <a:t>value of </a:t>
              </a:r>
              <a:r>
                <a:rPr lang="en-GB" sz="1400" i="1" dirty="0">
                  <a:effectLst/>
                  <a:latin typeface="Avenir Book" panose="02000503020000020003" pitchFamily="2" charset="0"/>
                </a:rPr>
                <a:t>certain reward if chosen </a:t>
              </a:r>
            </a:p>
            <a:p>
              <a:r>
                <a:rPr lang="en-GB" sz="1400" i="1" dirty="0">
                  <a:effectLst/>
                  <a:latin typeface="Avenir Book" panose="02000503020000020003" pitchFamily="2" charset="0"/>
                </a:rPr>
                <a:t>on trial j (0 if gamble chosen)</a:t>
              </a:r>
            </a:p>
          </p:txBody>
        </p:sp>
        <p:sp>
          <p:nvSpPr>
            <p:cNvPr id="14" name="TextBox 13">
              <a:extLst>
                <a:ext uri="{FF2B5EF4-FFF2-40B4-BE49-F238E27FC236}">
                  <a16:creationId xmlns:a16="http://schemas.microsoft.com/office/drawing/2014/main" id="{B2B6AD74-192D-426E-ECAE-0FFEDBEB0876}"/>
                </a:ext>
              </a:extLst>
            </p:cNvPr>
            <p:cNvSpPr txBox="1"/>
            <p:nvPr/>
          </p:nvSpPr>
          <p:spPr>
            <a:xfrm>
              <a:off x="521555" y="4647030"/>
              <a:ext cx="1512276" cy="400110"/>
            </a:xfrm>
            <a:prstGeom prst="rect">
              <a:avLst/>
            </a:prstGeom>
            <a:noFill/>
          </p:spPr>
          <p:txBody>
            <a:bodyPr wrap="square">
              <a:spAutoFit/>
            </a:bodyPr>
            <a:lstStyle/>
            <a:p>
              <a:r>
                <a:rPr lang="en-GB" sz="2000" dirty="0" err="1">
                  <a:effectLst/>
                  <a:latin typeface="Rockwell" panose="02060603020205020403" pitchFamily="18" charset="77"/>
                </a:rPr>
                <a:t>CR</a:t>
              </a:r>
              <a:r>
                <a:rPr lang="en-GB" sz="2000" baseline="-25000" dirty="0" err="1">
                  <a:effectLst/>
                  <a:latin typeface="Rockwell" panose="02060603020205020403" pitchFamily="18" charset="77"/>
                </a:rPr>
                <a:t>j</a:t>
              </a:r>
              <a:r>
                <a:rPr lang="en-GB" sz="2000" dirty="0">
                  <a:effectLst/>
                  <a:latin typeface="Rockwell" panose="02060603020205020403" pitchFamily="18" charset="77"/>
                </a:rPr>
                <a:t> </a:t>
              </a:r>
              <a:endParaRPr lang="en-US" sz="2000" dirty="0">
                <a:latin typeface="Rockwell" panose="02060603020205020403" pitchFamily="18" charset="77"/>
              </a:endParaRPr>
            </a:p>
          </p:txBody>
        </p:sp>
      </p:grpSp>
      <p:grpSp>
        <p:nvGrpSpPr>
          <p:cNvPr id="27" name="Group 26">
            <a:extLst>
              <a:ext uri="{FF2B5EF4-FFF2-40B4-BE49-F238E27FC236}">
                <a16:creationId xmlns:a16="http://schemas.microsoft.com/office/drawing/2014/main" id="{A54109BB-9CF9-813E-3A8E-80443B97D49A}"/>
              </a:ext>
            </a:extLst>
          </p:cNvPr>
          <p:cNvGrpSpPr/>
          <p:nvPr/>
        </p:nvGrpSpPr>
        <p:grpSpPr>
          <a:xfrm>
            <a:off x="521555" y="5981540"/>
            <a:ext cx="10651607" cy="523220"/>
            <a:chOff x="521555" y="5981540"/>
            <a:chExt cx="10651607" cy="523220"/>
          </a:xfrm>
        </p:grpSpPr>
        <p:sp>
          <p:nvSpPr>
            <p:cNvPr id="2" name="TextBox 1">
              <a:extLst>
                <a:ext uri="{FF2B5EF4-FFF2-40B4-BE49-F238E27FC236}">
                  <a16:creationId xmlns:a16="http://schemas.microsoft.com/office/drawing/2014/main" id="{89C700A5-CED0-84EA-64FB-D69020DFD546}"/>
                </a:ext>
              </a:extLst>
            </p:cNvPr>
            <p:cNvSpPr txBox="1"/>
            <p:nvPr/>
          </p:nvSpPr>
          <p:spPr>
            <a:xfrm>
              <a:off x="1249452" y="5981540"/>
              <a:ext cx="9923710" cy="523220"/>
            </a:xfrm>
            <a:prstGeom prst="rect">
              <a:avLst/>
            </a:prstGeom>
            <a:noFill/>
          </p:spPr>
          <p:txBody>
            <a:bodyPr wrap="square">
              <a:spAutoFit/>
            </a:bodyPr>
            <a:lstStyle/>
            <a:p>
              <a:r>
                <a:rPr lang="en-GB" sz="1400" i="1" dirty="0">
                  <a:effectLst/>
                  <a:latin typeface="Avenir Book" panose="02000503020000020003" pitchFamily="2" charset="0"/>
                </a:rPr>
                <a:t>Reward Prediction Error on trial j contingent </a:t>
              </a:r>
            </a:p>
            <a:p>
              <a:r>
                <a:rPr lang="en-GB" sz="1400" i="1" dirty="0">
                  <a:effectLst/>
                  <a:latin typeface="Avenir Book" panose="02000503020000020003" pitchFamily="2" charset="0"/>
                </a:rPr>
                <a:t>on choice of the gamble (0 if certain reward chosen)</a:t>
              </a:r>
            </a:p>
          </p:txBody>
        </p:sp>
        <p:sp>
          <p:nvSpPr>
            <p:cNvPr id="15" name="TextBox 14">
              <a:extLst>
                <a:ext uri="{FF2B5EF4-FFF2-40B4-BE49-F238E27FC236}">
                  <a16:creationId xmlns:a16="http://schemas.microsoft.com/office/drawing/2014/main" id="{40D204E1-BB33-FDDC-1A11-D1730C4569B5}"/>
                </a:ext>
              </a:extLst>
            </p:cNvPr>
            <p:cNvSpPr txBox="1"/>
            <p:nvPr/>
          </p:nvSpPr>
          <p:spPr>
            <a:xfrm>
              <a:off x="521555" y="5986803"/>
              <a:ext cx="1512275" cy="400110"/>
            </a:xfrm>
            <a:prstGeom prst="rect">
              <a:avLst/>
            </a:prstGeom>
            <a:noFill/>
          </p:spPr>
          <p:txBody>
            <a:bodyPr wrap="square">
              <a:spAutoFit/>
            </a:bodyPr>
            <a:lstStyle/>
            <a:p>
              <a:r>
                <a:rPr lang="en-GB" sz="2000" dirty="0" err="1">
                  <a:effectLst/>
                  <a:latin typeface="Rockwell" panose="02060603020205020403" pitchFamily="18" charset="77"/>
                </a:rPr>
                <a:t>RPE</a:t>
              </a:r>
              <a:r>
                <a:rPr lang="en-GB" sz="2000" baseline="-25000" dirty="0" err="1">
                  <a:effectLst/>
                  <a:latin typeface="Rockwell" panose="02060603020205020403" pitchFamily="18" charset="77"/>
                </a:rPr>
                <a:t>j</a:t>
              </a:r>
              <a:r>
                <a:rPr lang="en-GB" sz="2000" dirty="0">
                  <a:effectLst/>
                  <a:latin typeface="Rockwell" panose="02060603020205020403" pitchFamily="18" charset="77"/>
                </a:rPr>
                <a:t> </a:t>
              </a:r>
              <a:endParaRPr lang="en-US" sz="2000" dirty="0">
                <a:latin typeface="Rockwell" panose="02060603020205020403" pitchFamily="18" charset="77"/>
              </a:endParaRPr>
            </a:p>
          </p:txBody>
        </p:sp>
      </p:grpSp>
      <p:grpSp>
        <p:nvGrpSpPr>
          <p:cNvPr id="9" name="Group 8">
            <a:extLst>
              <a:ext uri="{FF2B5EF4-FFF2-40B4-BE49-F238E27FC236}">
                <a16:creationId xmlns:a16="http://schemas.microsoft.com/office/drawing/2014/main" id="{CF8B1C49-D863-1360-46A9-790C18C8B2B6}"/>
              </a:ext>
            </a:extLst>
          </p:cNvPr>
          <p:cNvGrpSpPr/>
          <p:nvPr/>
        </p:nvGrpSpPr>
        <p:grpSpPr>
          <a:xfrm>
            <a:off x="521555" y="3294466"/>
            <a:ext cx="7274068" cy="411796"/>
            <a:chOff x="521555" y="3222484"/>
            <a:chExt cx="7274068" cy="411796"/>
          </a:xfrm>
        </p:grpSpPr>
        <p:sp>
          <p:nvSpPr>
            <p:cNvPr id="4" name="TextBox 3">
              <a:extLst>
                <a:ext uri="{FF2B5EF4-FFF2-40B4-BE49-F238E27FC236}">
                  <a16:creationId xmlns:a16="http://schemas.microsoft.com/office/drawing/2014/main" id="{0BF39B52-28B4-A5DB-008E-1BD6677355DA}"/>
                </a:ext>
              </a:extLst>
            </p:cNvPr>
            <p:cNvSpPr txBox="1"/>
            <p:nvPr/>
          </p:nvSpPr>
          <p:spPr>
            <a:xfrm>
              <a:off x="1699623" y="3326503"/>
              <a:ext cx="6096000" cy="307777"/>
            </a:xfrm>
            <a:prstGeom prst="rect">
              <a:avLst/>
            </a:prstGeom>
            <a:noFill/>
          </p:spPr>
          <p:txBody>
            <a:bodyPr wrap="square">
              <a:spAutoFit/>
            </a:bodyPr>
            <a:lstStyle/>
            <a:p>
              <a:r>
                <a:rPr lang="en-GB" sz="1400" i="1" dirty="0">
                  <a:effectLst/>
                  <a:latin typeface="Avenir Book" panose="02000503020000020003" pitchFamily="2" charset="0"/>
                </a:rPr>
                <a:t>weighs of different event types</a:t>
              </a:r>
              <a:endParaRPr lang="en-GB" sz="1400" i="1" dirty="0">
                <a:latin typeface="Avenir Book" panose="02000503020000020003" pitchFamily="2" charset="0"/>
              </a:endParaRPr>
            </a:p>
          </p:txBody>
        </p:sp>
        <p:sp>
          <p:nvSpPr>
            <p:cNvPr id="17" name="TextBox 16">
              <a:extLst>
                <a:ext uri="{FF2B5EF4-FFF2-40B4-BE49-F238E27FC236}">
                  <a16:creationId xmlns:a16="http://schemas.microsoft.com/office/drawing/2014/main" id="{539CECC5-920C-56C2-3FD6-BFD782567813}"/>
                </a:ext>
              </a:extLst>
            </p:cNvPr>
            <p:cNvSpPr txBox="1"/>
            <p:nvPr/>
          </p:nvSpPr>
          <p:spPr>
            <a:xfrm>
              <a:off x="521555" y="3222484"/>
              <a:ext cx="1957263" cy="400110"/>
            </a:xfrm>
            <a:prstGeom prst="rect">
              <a:avLst/>
            </a:prstGeom>
            <a:noFill/>
          </p:spPr>
          <p:txBody>
            <a:bodyPr wrap="square">
              <a:spAutoFit/>
            </a:bodyPr>
            <a:lstStyle/>
            <a:p>
              <a:r>
                <a:rPr lang="en-GB" sz="2000" dirty="0">
                  <a:effectLst/>
                  <a:latin typeface="Rockwell" panose="02060603020205020403" pitchFamily="18" charset="77"/>
                </a:rPr>
                <a:t>w</a:t>
              </a:r>
              <a:r>
                <a:rPr lang="en-GB" sz="2000" baseline="-25000" dirty="0">
                  <a:effectLst/>
                  <a:latin typeface="Rockwell" panose="02060603020205020403" pitchFamily="18" charset="77"/>
                </a:rPr>
                <a:t>1</a:t>
              </a:r>
              <a:r>
                <a:rPr lang="en-GB" sz="2000" dirty="0">
                  <a:effectLst/>
                  <a:latin typeface="Rockwell" panose="02060603020205020403" pitchFamily="18" charset="77"/>
                </a:rPr>
                <a:t>, w</a:t>
              </a:r>
              <a:r>
                <a:rPr lang="en-GB" sz="2000" baseline="-25000" dirty="0">
                  <a:effectLst/>
                  <a:latin typeface="Rockwell" panose="02060603020205020403" pitchFamily="18" charset="77"/>
                </a:rPr>
                <a:t>2</a:t>
              </a:r>
              <a:r>
                <a:rPr lang="en-GB" sz="2000" dirty="0">
                  <a:effectLst/>
                  <a:latin typeface="Rockwell" panose="02060603020205020403" pitchFamily="18" charset="77"/>
                </a:rPr>
                <a:t>, w</a:t>
              </a:r>
              <a:r>
                <a:rPr lang="en-GB" sz="2000" baseline="-25000" dirty="0">
                  <a:effectLst/>
                  <a:latin typeface="Rockwell" panose="02060603020205020403" pitchFamily="18" charset="77"/>
                </a:rPr>
                <a:t>3</a:t>
              </a:r>
              <a:r>
                <a:rPr lang="en-GB" sz="2000" dirty="0">
                  <a:effectLst/>
                  <a:latin typeface="Rockwell" panose="02060603020205020403" pitchFamily="18" charset="77"/>
                </a:rPr>
                <a:t> </a:t>
              </a:r>
              <a:endParaRPr lang="en-US" sz="2000" dirty="0">
                <a:latin typeface="Rockwell" panose="02060603020205020403" pitchFamily="18" charset="77"/>
              </a:endParaRPr>
            </a:p>
          </p:txBody>
        </p:sp>
      </p:grpSp>
      <p:grpSp>
        <p:nvGrpSpPr>
          <p:cNvPr id="8" name="Group 7">
            <a:extLst>
              <a:ext uri="{FF2B5EF4-FFF2-40B4-BE49-F238E27FC236}">
                <a16:creationId xmlns:a16="http://schemas.microsoft.com/office/drawing/2014/main" id="{DF9DD6DC-0249-0333-8755-BE893F24ABCB}"/>
              </a:ext>
            </a:extLst>
          </p:cNvPr>
          <p:cNvGrpSpPr/>
          <p:nvPr/>
        </p:nvGrpSpPr>
        <p:grpSpPr>
          <a:xfrm>
            <a:off x="554990" y="3913444"/>
            <a:ext cx="6307015" cy="400110"/>
            <a:chOff x="554990" y="4006106"/>
            <a:chExt cx="6307015" cy="400110"/>
          </a:xfrm>
        </p:grpSpPr>
        <p:sp>
          <p:nvSpPr>
            <p:cNvPr id="5" name="TextBox 4">
              <a:extLst>
                <a:ext uri="{FF2B5EF4-FFF2-40B4-BE49-F238E27FC236}">
                  <a16:creationId xmlns:a16="http://schemas.microsoft.com/office/drawing/2014/main" id="{CE798828-F980-62F1-64BB-90650059EA64}"/>
                </a:ext>
              </a:extLst>
            </p:cNvPr>
            <p:cNvSpPr txBox="1"/>
            <p:nvPr/>
          </p:nvSpPr>
          <p:spPr>
            <a:xfrm>
              <a:off x="766005" y="4083993"/>
              <a:ext cx="6096000" cy="307777"/>
            </a:xfrm>
            <a:prstGeom prst="rect">
              <a:avLst/>
            </a:prstGeom>
            <a:noFill/>
          </p:spPr>
          <p:txBody>
            <a:bodyPr wrap="square">
              <a:spAutoFit/>
            </a:bodyPr>
            <a:lstStyle/>
            <a:p>
              <a:r>
                <a:rPr lang="en-GB" sz="1400" i="1" dirty="0">
                  <a:effectLst/>
                  <a:latin typeface="Avenir Book" panose="02000503020000020003" pitchFamily="2" charset="0"/>
                </a:rPr>
                <a:t>forgetting factor </a:t>
              </a:r>
            </a:p>
          </p:txBody>
        </p:sp>
        <p:sp>
          <p:nvSpPr>
            <p:cNvPr id="18" name="TextBox 17">
              <a:extLst>
                <a:ext uri="{FF2B5EF4-FFF2-40B4-BE49-F238E27FC236}">
                  <a16:creationId xmlns:a16="http://schemas.microsoft.com/office/drawing/2014/main" id="{3B80C2B0-BF26-73EA-47BC-3FC1D27CA227}"/>
                </a:ext>
              </a:extLst>
            </p:cNvPr>
            <p:cNvSpPr txBox="1"/>
            <p:nvPr/>
          </p:nvSpPr>
          <p:spPr>
            <a:xfrm>
              <a:off x="554990" y="4006106"/>
              <a:ext cx="422030" cy="400110"/>
            </a:xfrm>
            <a:prstGeom prst="rect">
              <a:avLst/>
            </a:prstGeom>
            <a:noFill/>
          </p:spPr>
          <p:txBody>
            <a:bodyPr wrap="square">
              <a:spAutoFit/>
            </a:bodyPr>
            <a:lstStyle/>
            <a:p>
              <a:r>
                <a:rPr lang="el-GR" sz="2000" dirty="0">
                  <a:effectLst/>
                  <a:latin typeface="AdvOTdd3b7348.I+03"/>
                </a:rPr>
                <a:t>γ</a:t>
              </a:r>
              <a:r>
                <a:rPr lang="el-GR" sz="2000" dirty="0">
                  <a:effectLst/>
                  <a:latin typeface="AdvOT88ac8687"/>
                </a:rPr>
                <a:t> </a:t>
              </a:r>
              <a:endParaRPr lang="en-US" sz="2000" dirty="0">
                <a:latin typeface="Rockwell" panose="02060603020205020403" pitchFamily="18" charset="77"/>
              </a:endParaRPr>
            </a:p>
          </p:txBody>
        </p:sp>
      </p:grpSp>
      <p:grpSp>
        <p:nvGrpSpPr>
          <p:cNvPr id="11" name="Group 10">
            <a:extLst>
              <a:ext uri="{FF2B5EF4-FFF2-40B4-BE49-F238E27FC236}">
                <a16:creationId xmlns:a16="http://schemas.microsoft.com/office/drawing/2014/main" id="{A6152936-DC24-ED2A-8D41-67BF8363BABC}"/>
              </a:ext>
            </a:extLst>
          </p:cNvPr>
          <p:cNvGrpSpPr/>
          <p:nvPr/>
        </p:nvGrpSpPr>
        <p:grpSpPr>
          <a:xfrm>
            <a:off x="521555" y="2656709"/>
            <a:ext cx="6518030" cy="430575"/>
            <a:chOff x="521555" y="2656709"/>
            <a:chExt cx="6518030" cy="430575"/>
          </a:xfrm>
        </p:grpSpPr>
        <p:sp>
          <p:nvSpPr>
            <p:cNvPr id="3" name="TextBox 2">
              <a:extLst>
                <a:ext uri="{FF2B5EF4-FFF2-40B4-BE49-F238E27FC236}">
                  <a16:creationId xmlns:a16="http://schemas.microsoft.com/office/drawing/2014/main" id="{89D7954C-98E7-4075-1428-FF90C5069097}"/>
                </a:ext>
              </a:extLst>
            </p:cNvPr>
            <p:cNvSpPr txBox="1"/>
            <p:nvPr/>
          </p:nvSpPr>
          <p:spPr>
            <a:xfrm>
              <a:off x="943585" y="2779507"/>
              <a:ext cx="6096000" cy="307777"/>
            </a:xfrm>
            <a:prstGeom prst="rect">
              <a:avLst/>
            </a:prstGeom>
            <a:noFill/>
          </p:spPr>
          <p:txBody>
            <a:bodyPr wrap="square">
              <a:spAutoFit/>
            </a:bodyPr>
            <a:lstStyle/>
            <a:p>
              <a:r>
                <a:rPr lang="en-GB" sz="1400" i="1" dirty="0">
                  <a:effectLst/>
                  <a:latin typeface="Avenir Book" panose="02000503020000020003" pitchFamily="2" charset="0"/>
                </a:rPr>
                <a:t>a constant capturing individual variability in using the scale</a:t>
              </a:r>
              <a:endParaRPr lang="en-US" sz="1400" i="1" dirty="0">
                <a:latin typeface="Avenir Book" panose="02000503020000020003" pitchFamily="2" charset="0"/>
              </a:endParaRPr>
            </a:p>
          </p:txBody>
        </p:sp>
        <p:sp>
          <p:nvSpPr>
            <p:cNvPr id="19" name="TextBox 18">
              <a:extLst>
                <a:ext uri="{FF2B5EF4-FFF2-40B4-BE49-F238E27FC236}">
                  <a16:creationId xmlns:a16="http://schemas.microsoft.com/office/drawing/2014/main" id="{64E66F57-F413-C87A-D2DF-0C02A325504D}"/>
                </a:ext>
              </a:extLst>
            </p:cNvPr>
            <p:cNvSpPr txBox="1"/>
            <p:nvPr/>
          </p:nvSpPr>
          <p:spPr>
            <a:xfrm>
              <a:off x="521555" y="2656709"/>
              <a:ext cx="845042" cy="400110"/>
            </a:xfrm>
            <a:prstGeom prst="rect">
              <a:avLst/>
            </a:prstGeom>
            <a:noFill/>
          </p:spPr>
          <p:txBody>
            <a:bodyPr wrap="square">
              <a:spAutoFit/>
            </a:bodyPr>
            <a:lstStyle/>
            <a:p>
              <a:r>
                <a:rPr lang="en-GB" sz="2000" dirty="0">
                  <a:effectLst/>
                  <a:latin typeface="Rockwell" panose="02060603020205020403" pitchFamily="18" charset="77"/>
                </a:rPr>
                <a:t>w</a:t>
              </a:r>
              <a:r>
                <a:rPr lang="en-GB" sz="2000" baseline="-25000" dirty="0">
                  <a:effectLst/>
                  <a:latin typeface="Rockwell" panose="02060603020205020403" pitchFamily="18" charset="77"/>
                </a:rPr>
                <a:t>0</a:t>
              </a:r>
              <a:r>
                <a:rPr lang="en-GB" sz="2000" dirty="0">
                  <a:effectLst/>
                  <a:latin typeface="Rockwell" panose="02060603020205020403" pitchFamily="18" charset="77"/>
                </a:rPr>
                <a:t> </a:t>
              </a:r>
              <a:endParaRPr lang="en-US" sz="2000" dirty="0">
                <a:latin typeface="Rockwell" panose="02060603020205020403" pitchFamily="18" charset="77"/>
              </a:endParaRPr>
            </a:p>
          </p:txBody>
        </p:sp>
      </p:grpSp>
      <p:grpSp>
        <p:nvGrpSpPr>
          <p:cNvPr id="20" name="Group 19">
            <a:extLst>
              <a:ext uri="{FF2B5EF4-FFF2-40B4-BE49-F238E27FC236}">
                <a16:creationId xmlns:a16="http://schemas.microsoft.com/office/drawing/2014/main" id="{76025FC1-4F3B-6A6E-E54F-6D410571C6A3}"/>
              </a:ext>
            </a:extLst>
          </p:cNvPr>
          <p:cNvGrpSpPr/>
          <p:nvPr/>
        </p:nvGrpSpPr>
        <p:grpSpPr>
          <a:xfrm>
            <a:off x="4301832" y="3882655"/>
            <a:ext cx="4776078" cy="1928859"/>
            <a:chOff x="467590" y="614617"/>
            <a:chExt cx="5297633" cy="2340621"/>
          </a:xfrm>
        </p:grpSpPr>
        <p:pic>
          <p:nvPicPr>
            <p:cNvPr id="21" name="Picture 20">
              <a:extLst>
                <a:ext uri="{FF2B5EF4-FFF2-40B4-BE49-F238E27FC236}">
                  <a16:creationId xmlns:a16="http://schemas.microsoft.com/office/drawing/2014/main" id="{7FD14939-074A-008D-79B6-43DA209797A5}"/>
                </a:ext>
              </a:extLst>
            </p:cNvPr>
            <p:cNvPicPr>
              <a:picLocks noChangeAspect="1"/>
            </p:cNvPicPr>
            <p:nvPr/>
          </p:nvPicPr>
          <p:blipFill rotWithShape="1">
            <a:blip r:embed="rId2"/>
            <a:srcRect t="10534" r="96059"/>
            <a:stretch/>
          </p:blipFill>
          <p:spPr>
            <a:xfrm>
              <a:off x="1387186" y="614617"/>
              <a:ext cx="248228" cy="2340621"/>
            </a:xfrm>
            <a:prstGeom prst="rect">
              <a:avLst/>
            </a:prstGeom>
          </p:spPr>
        </p:pic>
        <p:pic>
          <p:nvPicPr>
            <p:cNvPr id="22" name="Picture 21">
              <a:extLst>
                <a:ext uri="{FF2B5EF4-FFF2-40B4-BE49-F238E27FC236}">
                  <a16:creationId xmlns:a16="http://schemas.microsoft.com/office/drawing/2014/main" id="{FD44B49F-5A81-418C-E5B1-661C31DE81C3}"/>
                </a:ext>
              </a:extLst>
            </p:cNvPr>
            <p:cNvPicPr>
              <a:picLocks noChangeAspect="1"/>
            </p:cNvPicPr>
            <p:nvPr/>
          </p:nvPicPr>
          <p:blipFill rotWithShape="1">
            <a:blip r:embed="rId2"/>
            <a:srcRect l="34439" t="10534"/>
            <a:stretch/>
          </p:blipFill>
          <p:spPr>
            <a:xfrm>
              <a:off x="1635414" y="614617"/>
              <a:ext cx="4129809" cy="2340621"/>
            </a:xfrm>
            <a:prstGeom prst="rect">
              <a:avLst/>
            </a:prstGeom>
          </p:spPr>
        </p:pic>
        <p:pic>
          <p:nvPicPr>
            <p:cNvPr id="23" name="Picture 22">
              <a:extLst>
                <a:ext uri="{FF2B5EF4-FFF2-40B4-BE49-F238E27FC236}">
                  <a16:creationId xmlns:a16="http://schemas.microsoft.com/office/drawing/2014/main" id="{369CC57D-AADF-CAA4-A1FA-EED851A05106}"/>
                </a:ext>
              </a:extLst>
            </p:cNvPr>
            <p:cNvPicPr>
              <a:picLocks noChangeAspect="1"/>
            </p:cNvPicPr>
            <p:nvPr/>
          </p:nvPicPr>
          <p:blipFill rotWithShape="1">
            <a:blip r:embed="rId2"/>
            <a:srcRect l="8706" t="15108" r="74725" b="65475"/>
            <a:stretch/>
          </p:blipFill>
          <p:spPr>
            <a:xfrm>
              <a:off x="467590" y="753889"/>
              <a:ext cx="1043710" cy="508000"/>
            </a:xfrm>
            <a:prstGeom prst="rect">
              <a:avLst/>
            </a:prstGeom>
          </p:spPr>
        </p:pic>
      </p:grpSp>
      <p:pic>
        <p:nvPicPr>
          <p:cNvPr id="24" name="Picture 23">
            <a:extLst>
              <a:ext uri="{FF2B5EF4-FFF2-40B4-BE49-F238E27FC236}">
                <a16:creationId xmlns:a16="http://schemas.microsoft.com/office/drawing/2014/main" id="{A8BC6736-D922-C879-C993-1A18D3A10A4E}"/>
              </a:ext>
            </a:extLst>
          </p:cNvPr>
          <p:cNvPicPr>
            <a:picLocks noChangeAspect="1"/>
          </p:cNvPicPr>
          <p:nvPr/>
        </p:nvPicPr>
        <p:blipFill>
          <a:blip r:embed="rId3"/>
          <a:stretch>
            <a:fillRect/>
          </a:stretch>
        </p:blipFill>
        <p:spPr>
          <a:xfrm>
            <a:off x="707871" y="1472366"/>
            <a:ext cx="7728258" cy="1109802"/>
          </a:xfrm>
          <a:prstGeom prst="rect">
            <a:avLst/>
          </a:prstGeom>
        </p:spPr>
      </p:pic>
      <p:sp>
        <p:nvSpPr>
          <p:cNvPr id="28" name="TextBox 27">
            <a:extLst>
              <a:ext uri="{FF2B5EF4-FFF2-40B4-BE49-F238E27FC236}">
                <a16:creationId xmlns:a16="http://schemas.microsoft.com/office/drawing/2014/main" id="{BC217C6A-F293-87E3-BFE3-63F5B3825FE7}"/>
              </a:ext>
            </a:extLst>
          </p:cNvPr>
          <p:cNvSpPr txBox="1"/>
          <p:nvPr/>
        </p:nvSpPr>
        <p:spPr>
          <a:xfrm>
            <a:off x="2923945" y="6393819"/>
            <a:ext cx="6096000" cy="338554"/>
          </a:xfrm>
          <a:prstGeom prst="rect">
            <a:avLst/>
          </a:prstGeom>
          <a:noFill/>
        </p:spPr>
        <p:txBody>
          <a:bodyPr wrap="square">
            <a:spAutoFit/>
          </a:bodyPr>
          <a:lstStyle/>
          <a:p>
            <a:pPr algn="r"/>
            <a:r>
              <a:rPr lang="en-GB" sz="1600" dirty="0"/>
              <a:t>Rutledge et al., 2014</a:t>
            </a:r>
            <a:endParaRPr lang="en-US" sz="1600" dirty="0"/>
          </a:p>
        </p:txBody>
      </p:sp>
    </p:spTree>
    <p:extLst>
      <p:ext uri="{BB962C8B-B14F-4D97-AF65-F5344CB8AC3E}">
        <p14:creationId xmlns:p14="http://schemas.microsoft.com/office/powerpoint/2010/main" val="1964047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199" y="202792"/>
            <a:ext cx="8229600" cy="1143000"/>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700" b="1" dirty="0">
                <a:solidFill>
                  <a:srgbClr val="604A7B"/>
                </a:solidFill>
                <a:latin typeface="Avenir Book" panose="02000503020000020003" pitchFamily="2" charset="0"/>
              </a:rPr>
              <a:t>What about fatigue?</a:t>
            </a:r>
          </a:p>
          <a:p>
            <a:endParaRPr lang="en-US" sz="2500" b="1" dirty="0">
              <a:latin typeface="Avenir Book" panose="02000503020000020003" pitchFamily="2" charset="0"/>
            </a:endParaRPr>
          </a:p>
          <a:p>
            <a:r>
              <a:rPr lang="en-US" sz="2500" b="1" dirty="0">
                <a:latin typeface="Avenir Book" panose="02000503020000020003" pitchFamily="2" charset="0"/>
              </a:rPr>
              <a:t>How does fatigue fluctuate during effortful tasks?</a:t>
            </a:r>
            <a:endParaRPr lang="en-US" sz="2500" dirty="0">
              <a:solidFill>
                <a:srgbClr val="000000"/>
              </a:solidFill>
              <a:latin typeface="Avenir Book" panose="02000503020000020003" pitchFamily="2" charset="0"/>
            </a:endParaRPr>
          </a:p>
        </p:txBody>
      </p:sp>
      <p:pic>
        <p:nvPicPr>
          <p:cNvPr id="7" name="Picture 6">
            <a:extLst>
              <a:ext uri="{FF2B5EF4-FFF2-40B4-BE49-F238E27FC236}">
                <a16:creationId xmlns:a16="http://schemas.microsoft.com/office/drawing/2014/main" id="{47E3F513-3AE8-E2B0-578A-5294298D63A4}"/>
              </a:ext>
            </a:extLst>
          </p:cNvPr>
          <p:cNvPicPr>
            <a:picLocks noChangeAspect="1"/>
          </p:cNvPicPr>
          <p:nvPr/>
        </p:nvPicPr>
        <p:blipFill rotWithShape="1">
          <a:blip r:embed="rId2"/>
          <a:srcRect t="10910"/>
          <a:stretch/>
        </p:blipFill>
        <p:spPr>
          <a:xfrm>
            <a:off x="816189" y="4005072"/>
            <a:ext cx="6400157" cy="1956021"/>
          </a:xfrm>
          <a:prstGeom prst="rect">
            <a:avLst/>
          </a:prstGeom>
        </p:spPr>
      </p:pic>
      <p:pic>
        <p:nvPicPr>
          <p:cNvPr id="8" name="Picture 7" descr="A hand holding an object&#10;&#10;Description automatically generated">
            <a:extLst>
              <a:ext uri="{FF2B5EF4-FFF2-40B4-BE49-F238E27FC236}">
                <a16:creationId xmlns:a16="http://schemas.microsoft.com/office/drawing/2014/main" id="{2D4078EA-C259-DDF3-E9CC-D202F0E7F2C7}"/>
              </a:ext>
            </a:extLst>
          </p:cNvPr>
          <p:cNvPicPr>
            <a:picLocks noChangeAspect="1"/>
          </p:cNvPicPr>
          <p:nvPr/>
        </p:nvPicPr>
        <p:blipFill>
          <a:blip r:embed="rId3"/>
          <a:stretch>
            <a:fillRect/>
          </a:stretch>
        </p:blipFill>
        <p:spPr>
          <a:xfrm>
            <a:off x="7216346" y="4005072"/>
            <a:ext cx="1927654" cy="2852928"/>
          </a:xfrm>
          <a:prstGeom prst="rect">
            <a:avLst/>
          </a:prstGeom>
        </p:spPr>
      </p:pic>
      <p:sp>
        <p:nvSpPr>
          <p:cNvPr id="9" name="TextBox 8">
            <a:extLst>
              <a:ext uri="{FF2B5EF4-FFF2-40B4-BE49-F238E27FC236}">
                <a16:creationId xmlns:a16="http://schemas.microsoft.com/office/drawing/2014/main" id="{B82D60C4-7FB7-780C-70B1-546D84C38E29}"/>
              </a:ext>
            </a:extLst>
          </p:cNvPr>
          <p:cNvSpPr txBox="1"/>
          <p:nvPr/>
        </p:nvSpPr>
        <p:spPr>
          <a:xfrm>
            <a:off x="197604" y="6285876"/>
            <a:ext cx="6098582" cy="369332"/>
          </a:xfrm>
          <a:prstGeom prst="rect">
            <a:avLst/>
          </a:prstGeom>
          <a:noFill/>
        </p:spPr>
        <p:txBody>
          <a:bodyPr wrap="square">
            <a:spAutoFit/>
          </a:bodyPr>
          <a:lstStyle/>
          <a:p>
            <a:r>
              <a:rPr lang="en-GB" dirty="0"/>
              <a:t>Müller et al., 2021</a:t>
            </a:r>
            <a:endParaRPr lang="en-US" dirty="0"/>
          </a:p>
        </p:txBody>
      </p:sp>
      <p:sp>
        <p:nvSpPr>
          <p:cNvPr id="11" name="TextBox 10">
            <a:extLst>
              <a:ext uri="{FF2B5EF4-FFF2-40B4-BE49-F238E27FC236}">
                <a16:creationId xmlns:a16="http://schemas.microsoft.com/office/drawing/2014/main" id="{D0F5916D-EE03-C173-27CA-99A639D2FCBA}"/>
              </a:ext>
            </a:extLst>
          </p:cNvPr>
          <p:cNvSpPr txBox="1"/>
          <p:nvPr/>
        </p:nvSpPr>
        <p:spPr>
          <a:xfrm>
            <a:off x="864554" y="1611263"/>
            <a:ext cx="7414891" cy="1938992"/>
          </a:xfrm>
          <a:prstGeom prst="rect">
            <a:avLst/>
          </a:prstGeom>
          <a:noFill/>
        </p:spPr>
        <p:txBody>
          <a:bodyPr wrap="square" rtlCol="0">
            <a:spAutoFit/>
          </a:bodyPr>
          <a:lstStyle/>
          <a:p>
            <a:r>
              <a:rPr lang="en-US" sz="2000" i="1" dirty="0">
                <a:solidFill>
                  <a:srgbClr val="000000"/>
                </a:solidFill>
                <a:latin typeface="Avenir Book" panose="02000503020000020003" pitchFamily="2" charset="0"/>
              </a:rPr>
              <a:t>Fatigue is one of the most common symptoms in general medicine (Muller at al., 2019)</a:t>
            </a:r>
          </a:p>
          <a:p>
            <a:endParaRPr lang="en-US" sz="2000" i="1" dirty="0">
              <a:solidFill>
                <a:srgbClr val="000000"/>
              </a:solidFill>
              <a:latin typeface="Avenir Book" panose="02000503020000020003" pitchFamily="2" charset="0"/>
            </a:endParaRPr>
          </a:p>
          <a:p>
            <a:r>
              <a:rPr lang="en-US" sz="2000" i="1" dirty="0">
                <a:solidFill>
                  <a:srgbClr val="000000"/>
                </a:solidFill>
                <a:latin typeface="Avenir Book" panose="02000503020000020003" pitchFamily="2" charset="0"/>
              </a:rPr>
              <a:t>A feeling of exhaustion through effort.</a:t>
            </a:r>
          </a:p>
          <a:p>
            <a:endParaRPr lang="en-US" sz="2000" i="1" dirty="0">
              <a:solidFill>
                <a:srgbClr val="000000"/>
              </a:solidFill>
              <a:latin typeface="Avenir Book" panose="02000503020000020003" pitchFamily="2" charset="0"/>
            </a:endParaRPr>
          </a:p>
          <a:p>
            <a:r>
              <a:rPr lang="en-US" sz="2000" i="1" dirty="0">
                <a:solidFill>
                  <a:srgbClr val="000000"/>
                </a:solidFill>
                <a:latin typeface="Avenir Book" panose="02000503020000020003" pitchFamily="2" charset="0"/>
              </a:rPr>
              <a:t>But previous research only looked at declines in performance</a:t>
            </a:r>
          </a:p>
        </p:txBody>
      </p:sp>
    </p:spTree>
    <p:extLst>
      <p:ext uri="{BB962C8B-B14F-4D97-AF65-F5344CB8AC3E}">
        <p14:creationId xmlns:p14="http://schemas.microsoft.com/office/powerpoint/2010/main" val="469908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82D60C4-7FB7-780C-70B1-546D84C38E29}"/>
              </a:ext>
            </a:extLst>
          </p:cNvPr>
          <p:cNvSpPr txBox="1"/>
          <p:nvPr/>
        </p:nvSpPr>
        <p:spPr>
          <a:xfrm>
            <a:off x="197604" y="6285876"/>
            <a:ext cx="6098582" cy="369332"/>
          </a:xfrm>
          <a:prstGeom prst="rect">
            <a:avLst/>
          </a:prstGeom>
          <a:noFill/>
        </p:spPr>
        <p:txBody>
          <a:bodyPr wrap="square">
            <a:spAutoFit/>
          </a:bodyPr>
          <a:lstStyle/>
          <a:p>
            <a:r>
              <a:rPr lang="en-GB" dirty="0"/>
              <a:t>Müller et al., 2021</a:t>
            </a:r>
            <a:endParaRPr lang="en-US" dirty="0"/>
          </a:p>
        </p:txBody>
      </p:sp>
      <p:pic>
        <p:nvPicPr>
          <p:cNvPr id="2" name="Picture 1">
            <a:extLst>
              <a:ext uri="{FF2B5EF4-FFF2-40B4-BE49-F238E27FC236}">
                <a16:creationId xmlns:a16="http://schemas.microsoft.com/office/drawing/2014/main" id="{199729F0-ECBA-1891-74CC-CE1966518721}"/>
              </a:ext>
            </a:extLst>
          </p:cNvPr>
          <p:cNvPicPr>
            <a:picLocks noChangeAspect="1"/>
          </p:cNvPicPr>
          <p:nvPr/>
        </p:nvPicPr>
        <p:blipFill>
          <a:blip r:embed="rId2"/>
          <a:stretch>
            <a:fillRect/>
          </a:stretch>
        </p:blipFill>
        <p:spPr>
          <a:xfrm>
            <a:off x="5368036" y="1303797"/>
            <a:ext cx="3565899" cy="4222986"/>
          </a:xfrm>
          <a:prstGeom prst="rect">
            <a:avLst/>
          </a:prstGeom>
        </p:spPr>
      </p:pic>
      <p:pic>
        <p:nvPicPr>
          <p:cNvPr id="3" name="Picture 2">
            <a:extLst>
              <a:ext uri="{FF2B5EF4-FFF2-40B4-BE49-F238E27FC236}">
                <a16:creationId xmlns:a16="http://schemas.microsoft.com/office/drawing/2014/main" id="{7CBFE337-0EFF-3DCC-53F1-07068902E654}"/>
              </a:ext>
            </a:extLst>
          </p:cNvPr>
          <p:cNvPicPr>
            <a:picLocks noChangeAspect="1"/>
          </p:cNvPicPr>
          <p:nvPr/>
        </p:nvPicPr>
        <p:blipFill>
          <a:blip r:embed="rId3"/>
          <a:stretch>
            <a:fillRect/>
          </a:stretch>
        </p:blipFill>
        <p:spPr>
          <a:xfrm>
            <a:off x="0" y="2243774"/>
            <a:ext cx="4234314" cy="3067377"/>
          </a:xfrm>
          <a:prstGeom prst="rect">
            <a:avLst/>
          </a:prstGeom>
        </p:spPr>
      </p:pic>
      <p:sp>
        <p:nvSpPr>
          <p:cNvPr id="4" name="Title 3">
            <a:extLst>
              <a:ext uri="{FF2B5EF4-FFF2-40B4-BE49-F238E27FC236}">
                <a16:creationId xmlns:a16="http://schemas.microsoft.com/office/drawing/2014/main" id="{3801DFB4-4775-CFB8-C3F1-43637D271CCE}"/>
              </a:ext>
            </a:extLst>
          </p:cNvPr>
          <p:cNvSpPr txBox="1">
            <a:spLocks/>
          </p:cNvSpPr>
          <p:nvPr/>
        </p:nvSpPr>
        <p:spPr>
          <a:xfrm>
            <a:off x="3401631" y="5472911"/>
            <a:ext cx="5614443" cy="78481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defRPr/>
            </a:pPr>
            <a:r>
              <a:rPr lang="en-US" altLang="en-US" sz="2000" dirty="0">
                <a:latin typeface="Avenir Book" panose="02000503020000020003" pitchFamily="2" charset="0"/>
                <a:ea typeface="ＭＳ Ｐゴシック" charset="-128"/>
                <a:cs typeface="Arial" charset="0"/>
              </a:rPr>
              <a:t>…but the change depends on the level of exerted effort (and short rest can decrease it)</a:t>
            </a:r>
          </a:p>
        </p:txBody>
      </p:sp>
      <p:sp>
        <p:nvSpPr>
          <p:cNvPr id="5" name="Title 3">
            <a:extLst>
              <a:ext uri="{FF2B5EF4-FFF2-40B4-BE49-F238E27FC236}">
                <a16:creationId xmlns:a16="http://schemas.microsoft.com/office/drawing/2014/main" id="{C9FD3F23-31C1-66EF-9E11-76BFFBFAFE5D}"/>
              </a:ext>
            </a:extLst>
          </p:cNvPr>
          <p:cNvSpPr txBox="1">
            <a:spLocks/>
          </p:cNvSpPr>
          <p:nvPr/>
        </p:nvSpPr>
        <p:spPr>
          <a:xfrm>
            <a:off x="117594" y="1905239"/>
            <a:ext cx="6568075" cy="56446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en-US" sz="2000" dirty="0">
                <a:latin typeface="Avenir Book" panose="02000503020000020003" pitchFamily="2" charset="0"/>
                <a:ea typeface="ＭＳ Ｐゴシック" charset="-128"/>
                <a:cs typeface="Arial" charset="0"/>
              </a:rPr>
              <a:t>Fatigue increases over time…</a:t>
            </a:r>
          </a:p>
        </p:txBody>
      </p:sp>
      <p:sp>
        <p:nvSpPr>
          <p:cNvPr id="6" name="Title 1">
            <a:extLst>
              <a:ext uri="{FF2B5EF4-FFF2-40B4-BE49-F238E27FC236}">
                <a16:creationId xmlns:a16="http://schemas.microsoft.com/office/drawing/2014/main" id="{AB698AF6-1976-544A-6158-CA2C5769E56D}"/>
              </a:ext>
            </a:extLst>
          </p:cNvPr>
          <p:cNvSpPr txBox="1">
            <a:spLocks/>
          </p:cNvSpPr>
          <p:nvPr/>
        </p:nvSpPr>
        <p:spPr>
          <a:xfrm>
            <a:off x="457199" y="202792"/>
            <a:ext cx="8229600" cy="1143000"/>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700" b="1" dirty="0">
                <a:solidFill>
                  <a:srgbClr val="604A7B"/>
                </a:solidFill>
                <a:latin typeface="Avenir Book" panose="02000503020000020003" pitchFamily="2" charset="0"/>
              </a:rPr>
              <a:t>What about fatigue?</a:t>
            </a:r>
          </a:p>
          <a:p>
            <a:endParaRPr lang="en-US" sz="2500" b="1" dirty="0">
              <a:latin typeface="Avenir Book" panose="02000503020000020003" pitchFamily="2" charset="0"/>
            </a:endParaRPr>
          </a:p>
          <a:p>
            <a:r>
              <a:rPr lang="en-US" sz="2500" b="1" dirty="0">
                <a:latin typeface="Avenir Book" panose="02000503020000020003" pitchFamily="2" charset="0"/>
              </a:rPr>
              <a:t>How does fatigue fluctuate during effortful tasks?</a:t>
            </a:r>
            <a:endParaRPr lang="en-US" sz="2500" dirty="0">
              <a:solidFill>
                <a:srgbClr val="000000"/>
              </a:solidFill>
              <a:latin typeface="Avenir Book" panose="02000503020000020003" pitchFamily="2" charset="0"/>
            </a:endParaRPr>
          </a:p>
        </p:txBody>
      </p:sp>
    </p:spTree>
    <p:extLst>
      <p:ext uri="{BB962C8B-B14F-4D97-AF65-F5344CB8AC3E}">
        <p14:creationId xmlns:p14="http://schemas.microsoft.com/office/powerpoint/2010/main" val="4247720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200" y="13447"/>
            <a:ext cx="8229600" cy="1143000"/>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700" b="1" dirty="0">
                <a:solidFill>
                  <a:srgbClr val="604A7B"/>
                </a:solidFill>
                <a:latin typeface="Avenir Book" panose="02000503020000020003" pitchFamily="2" charset="0"/>
              </a:rPr>
              <a:t>What underlies fatigue ratings?</a:t>
            </a:r>
          </a:p>
          <a:p>
            <a:r>
              <a:rPr lang="en-US" sz="2500" b="1" dirty="0">
                <a:latin typeface="Avenir Book" panose="02000503020000020003" pitchFamily="2" charset="0"/>
              </a:rPr>
              <a:t>Latent recoverable and unrecoverable fatigue states</a:t>
            </a:r>
            <a:endParaRPr lang="en-US" sz="2500" dirty="0">
              <a:solidFill>
                <a:srgbClr val="000000"/>
              </a:solidFill>
              <a:latin typeface="Avenir Book" panose="02000503020000020003" pitchFamily="2" charset="0"/>
            </a:endParaRPr>
          </a:p>
        </p:txBody>
      </p:sp>
      <p:grpSp>
        <p:nvGrpSpPr>
          <p:cNvPr id="6" name="Group 5">
            <a:extLst>
              <a:ext uri="{FF2B5EF4-FFF2-40B4-BE49-F238E27FC236}">
                <a16:creationId xmlns:a16="http://schemas.microsoft.com/office/drawing/2014/main" id="{FD421286-26EF-E4B1-CBFA-E7A7580A6DFE}"/>
              </a:ext>
            </a:extLst>
          </p:cNvPr>
          <p:cNvGrpSpPr/>
          <p:nvPr/>
        </p:nvGrpSpPr>
        <p:grpSpPr>
          <a:xfrm>
            <a:off x="147559" y="1501634"/>
            <a:ext cx="4598276" cy="3854732"/>
            <a:chOff x="1162777" y="1833438"/>
            <a:chExt cx="4225713" cy="3214490"/>
          </a:xfrm>
        </p:grpSpPr>
        <p:pic>
          <p:nvPicPr>
            <p:cNvPr id="7" name="Picture 6">
              <a:extLst>
                <a:ext uri="{FF2B5EF4-FFF2-40B4-BE49-F238E27FC236}">
                  <a16:creationId xmlns:a16="http://schemas.microsoft.com/office/drawing/2014/main" id="{FE747BF4-7AAB-A8CC-86DE-3F90D6FA9911}"/>
                </a:ext>
              </a:extLst>
            </p:cNvPr>
            <p:cNvPicPr>
              <a:picLocks noChangeAspect="1"/>
            </p:cNvPicPr>
            <p:nvPr/>
          </p:nvPicPr>
          <p:blipFill rotWithShape="1">
            <a:blip r:embed="rId2">
              <a:duotone>
                <a:schemeClr val="accent4">
                  <a:shade val="45000"/>
                  <a:satMod val="135000"/>
                </a:schemeClr>
                <a:prstClr val="white"/>
              </a:duotone>
            </a:blip>
            <a:srcRect t="12928"/>
            <a:stretch/>
          </p:blipFill>
          <p:spPr>
            <a:xfrm>
              <a:off x="1162777" y="1975323"/>
              <a:ext cx="4225713" cy="3072605"/>
            </a:xfrm>
            <a:prstGeom prst="rect">
              <a:avLst/>
            </a:prstGeom>
          </p:spPr>
        </p:pic>
        <p:sp>
          <p:nvSpPr>
            <p:cNvPr id="8" name="TextBox 7">
              <a:extLst>
                <a:ext uri="{FF2B5EF4-FFF2-40B4-BE49-F238E27FC236}">
                  <a16:creationId xmlns:a16="http://schemas.microsoft.com/office/drawing/2014/main" id="{27CF0BB0-581F-A04A-C7F5-CF658B6AAC89}"/>
                </a:ext>
              </a:extLst>
            </p:cNvPr>
            <p:cNvSpPr txBox="1"/>
            <p:nvPr/>
          </p:nvSpPr>
          <p:spPr>
            <a:xfrm>
              <a:off x="1952547" y="1833438"/>
              <a:ext cx="3038388" cy="307989"/>
            </a:xfrm>
            <a:prstGeom prst="rect">
              <a:avLst/>
            </a:prstGeom>
            <a:noFill/>
          </p:spPr>
          <p:txBody>
            <a:bodyPr wrap="square" rtlCol="0">
              <a:spAutoFit/>
            </a:bodyPr>
            <a:lstStyle/>
            <a:p>
              <a:pPr algn="ctr"/>
              <a:r>
                <a:rPr lang="en-US" dirty="0">
                  <a:solidFill>
                    <a:schemeClr val="accent4">
                      <a:lumMod val="60000"/>
                      <a:lumOff val="40000"/>
                    </a:schemeClr>
                  </a:solidFill>
                  <a:latin typeface="Avenir Book" panose="02000503020000020003" pitchFamily="2" charset="0"/>
                </a:rPr>
                <a:t>Subjective Fatigue</a:t>
              </a:r>
            </a:p>
          </p:txBody>
        </p:sp>
      </p:grpSp>
      <p:grpSp>
        <p:nvGrpSpPr>
          <p:cNvPr id="10" name="Group 9">
            <a:extLst>
              <a:ext uri="{FF2B5EF4-FFF2-40B4-BE49-F238E27FC236}">
                <a16:creationId xmlns:a16="http://schemas.microsoft.com/office/drawing/2014/main" id="{429F2140-79AD-3938-7926-FB727D1AAEC9}"/>
              </a:ext>
            </a:extLst>
          </p:cNvPr>
          <p:cNvGrpSpPr/>
          <p:nvPr/>
        </p:nvGrpSpPr>
        <p:grpSpPr>
          <a:xfrm>
            <a:off x="4953000" y="4072329"/>
            <a:ext cx="3733800" cy="2595958"/>
            <a:chOff x="2871447" y="3220078"/>
            <a:chExt cx="3606800" cy="2315510"/>
          </a:xfrm>
        </p:grpSpPr>
        <p:pic>
          <p:nvPicPr>
            <p:cNvPr id="11" name="Picture 10">
              <a:extLst>
                <a:ext uri="{FF2B5EF4-FFF2-40B4-BE49-F238E27FC236}">
                  <a16:creationId xmlns:a16="http://schemas.microsoft.com/office/drawing/2014/main" id="{8CFE5F3D-731E-0599-5821-6E77E00B5952}"/>
                </a:ext>
              </a:extLst>
            </p:cNvPr>
            <p:cNvPicPr>
              <a:picLocks noChangeAspect="1"/>
            </p:cNvPicPr>
            <p:nvPr/>
          </p:nvPicPr>
          <p:blipFill rotWithShape="1">
            <a:blip r:embed="rId3">
              <a:clrChange>
                <a:clrFrom>
                  <a:srgbClr val="000000">
                    <a:alpha val="0"/>
                  </a:srgbClr>
                </a:clrFrom>
                <a:clrTo>
                  <a:srgbClr val="000000">
                    <a:alpha val="0"/>
                  </a:srgbClr>
                </a:clrTo>
              </a:clrChange>
              <a:duotone>
                <a:schemeClr val="accent3">
                  <a:shade val="45000"/>
                  <a:satMod val="135000"/>
                </a:schemeClr>
                <a:prstClr val="white"/>
              </a:duotone>
            </a:blip>
            <a:srcRect t="11075" b="45847"/>
            <a:stretch/>
          </p:blipFill>
          <p:spPr>
            <a:xfrm>
              <a:off x="2871447" y="3319854"/>
              <a:ext cx="3606800" cy="2215734"/>
            </a:xfrm>
            <a:prstGeom prst="rect">
              <a:avLst/>
            </a:prstGeom>
            <a:ln w="79375">
              <a:noFill/>
            </a:ln>
          </p:spPr>
        </p:pic>
        <p:sp>
          <p:nvSpPr>
            <p:cNvPr id="12" name="TextBox 11">
              <a:extLst>
                <a:ext uri="{FF2B5EF4-FFF2-40B4-BE49-F238E27FC236}">
                  <a16:creationId xmlns:a16="http://schemas.microsoft.com/office/drawing/2014/main" id="{C445DDD8-173F-4695-798B-07FEB1E1D7DD}"/>
                </a:ext>
              </a:extLst>
            </p:cNvPr>
            <p:cNvSpPr txBox="1"/>
            <p:nvPr/>
          </p:nvSpPr>
          <p:spPr>
            <a:xfrm>
              <a:off x="3483338" y="3220078"/>
              <a:ext cx="2649568" cy="369332"/>
            </a:xfrm>
            <a:prstGeom prst="rect">
              <a:avLst/>
            </a:prstGeom>
            <a:noFill/>
          </p:spPr>
          <p:txBody>
            <a:bodyPr wrap="square" rtlCol="0">
              <a:spAutoFit/>
            </a:bodyPr>
            <a:lstStyle/>
            <a:p>
              <a:r>
                <a:rPr lang="en-US" dirty="0">
                  <a:solidFill>
                    <a:srgbClr val="C5D7C7"/>
                  </a:solidFill>
                  <a:latin typeface="Avenir Book" panose="02000503020000020003" pitchFamily="2" charset="0"/>
                </a:rPr>
                <a:t>Recoverable Fatigue</a:t>
              </a:r>
            </a:p>
          </p:txBody>
        </p:sp>
      </p:grpSp>
      <p:grpSp>
        <p:nvGrpSpPr>
          <p:cNvPr id="13" name="Group 12">
            <a:extLst>
              <a:ext uri="{FF2B5EF4-FFF2-40B4-BE49-F238E27FC236}">
                <a16:creationId xmlns:a16="http://schemas.microsoft.com/office/drawing/2014/main" id="{D9DF6A7C-E3C2-7C76-8D3C-AD106959A6A9}"/>
              </a:ext>
            </a:extLst>
          </p:cNvPr>
          <p:cNvGrpSpPr/>
          <p:nvPr/>
        </p:nvGrpSpPr>
        <p:grpSpPr>
          <a:xfrm>
            <a:off x="4745835" y="1156447"/>
            <a:ext cx="4311142" cy="2915882"/>
            <a:chOff x="7732427" y="3190651"/>
            <a:chExt cx="3606800" cy="2365549"/>
          </a:xfrm>
        </p:grpSpPr>
        <p:pic>
          <p:nvPicPr>
            <p:cNvPr id="14" name="Picture 13">
              <a:extLst>
                <a:ext uri="{FF2B5EF4-FFF2-40B4-BE49-F238E27FC236}">
                  <a16:creationId xmlns:a16="http://schemas.microsoft.com/office/drawing/2014/main" id="{1E1F0FA1-3832-0A1F-999E-56190EC3B458}"/>
                </a:ext>
              </a:extLst>
            </p:cNvPr>
            <p:cNvPicPr>
              <a:picLocks noChangeAspect="1"/>
            </p:cNvPicPr>
            <p:nvPr/>
          </p:nvPicPr>
          <p:blipFill rotWithShape="1">
            <a:blip r:embed="rId3">
              <a:duotone>
                <a:schemeClr val="accent5">
                  <a:shade val="45000"/>
                  <a:satMod val="135000"/>
                </a:schemeClr>
                <a:prstClr val="white"/>
              </a:duotone>
            </a:blip>
            <a:srcRect t="56922"/>
            <a:stretch/>
          </p:blipFill>
          <p:spPr>
            <a:xfrm>
              <a:off x="7732427" y="3340465"/>
              <a:ext cx="3606800" cy="2215735"/>
            </a:xfrm>
            <a:prstGeom prst="rect">
              <a:avLst/>
            </a:prstGeom>
          </p:spPr>
        </p:pic>
        <p:sp>
          <p:nvSpPr>
            <p:cNvPr id="15" name="TextBox 14">
              <a:extLst>
                <a:ext uri="{FF2B5EF4-FFF2-40B4-BE49-F238E27FC236}">
                  <a16:creationId xmlns:a16="http://schemas.microsoft.com/office/drawing/2014/main" id="{61805613-3BBA-24E7-86F4-3000011E26C9}"/>
                </a:ext>
              </a:extLst>
            </p:cNvPr>
            <p:cNvSpPr txBox="1"/>
            <p:nvPr/>
          </p:nvSpPr>
          <p:spPr>
            <a:xfrm>
              <a:off x="8228973" y="3190651"/>
              <a:ext cx="2820079" cy="299626"/>
            </a:xfrm>
            <a:prstGeom prst="rect">
              <a:avLst/>
            </a:prstGeom>
            <a:noFill/>
          </p:spPr>
          <p:txBody>
            <a:bodyPr wrap="square" rtlCol="0">
              <a:spAutoFit/>
            </a:bodyPr>
            <a:lstStyle/>
            <a:p>
              <a:pPr algn="ctr"/>
              <a:r>
                <a:rPr lang="en-US" dirty="0">
                  <a:solidFill>
                    <a:schemeClr val="accent5">
                      <a:lumMod val="75000"/>
                    </a:schemeClr>
                  </a:solidFill>
                  <a:latin typeface="Avenir Book" panose="02000503020000020003" pitchFamily="2" charset="0"/>
                </a:rPr>
                <a:t>Unrecoverable Fatigue</a:t>
              </a:r>
            </a:p>
          </p:txBody>
        </p:sp>
      </p:grpSp>
    </p:spTree>
    <p:extLst>
      <p:ext uri="{BB962C8B-B14F-4D97-AF65-F5344CB8AC3E}">
        <p14:creationId xmlns:p14="http://schemas.microsoft.com/office/powerpoint/2010/main" val="396520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14003</TotalTime>
  <Words>2498</Words>
  <Application>Microsoft Macintosh PowerPoint</Application>
  <PresentationFormat>On-screen Show (4:3)</PresentationFormat>
  <Paragraphs>367</Paragraphs>
  <Slides>34</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AdvOT88ac8687</vt:lpstr>
      <vt:lpstr>AdvOTdd3b7348.I+03</vt:lpstr>
      <vt:lpstr>Arial</vt:lpstr>
      <vt:lpstr>Avenir Book</vt:lpstr>
      <vt:lpstr>Calibri</vt:lpstr>
      <vt:lpstr>Cambria Math</vt:lpstr>
      <vt:lpstr>Courier</vt:lpstr>
      <vt:lpstr>Rockwell</vt:lpstr>
      <vt:lpstr>Source Sans Pro</vt:lpstr>
      <vt:lpstr>Wingdings</vt:lpstr>
      <vt:lpstr>Office Theme</vt:lpstr>
      <vt:lpstr>Group Project: Computational modelling of momentary subjective experience ratings during experimental tasks  by Katia Dudzikowska; Matt Apps</vt:lpstr>
      <vt:lpstr>Project Aims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 of Oxford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Apps</dc:creator>
  <cp:lastModifiedBy>Katarzyna Dudzikowska (PhD Psychology Lab PT)</cp:lastModifiedBy>
  <cp:revision>132</cp:revision>
  <dcterms:created xsi:type="dcterms:W3CDTF">2021-06-03T13:14:32Z</dcterms:created>
  <dcterms:modified xsi:type="dcterms:W3CDTF">2024-07-15T13:18:34Z</dcterms:modified>
</cp:coreProperties>
</file>