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649"/>
    <a:srgbClr val="01B8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p:scale>
          <a:sx n="70" d="100"/>
          <a:sy n="70" d="100"/>
        </p:scale>
        <p:origin x="7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05/11/2024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9Slide.vn - 2019">
            <a:extLst>
              <a:ext uri="{FF2B5EF4-FFF2-40B4-BE49-F238E27FC236}">
                <a16:creationId xmlns:a16="http://schemas.microsoft.com/office/drawing/2014/main" id="{4E36C585-73C1-4503-9D1D-0DCC77B6CB96}"/>
              </a:ext>
            </a:extLst>
          </p:cNvPr>
          <p:cNvSpPr txBox="1"/>
          <p:nvPr userDrawn="1"/>
        </p:nvSpPr>
        <p:spPr>
          <a:xfrm>
            <a:off x="0" y="-1604665"/>
            <a:ext cx="12192000" cy="461665"/>
          </a:xfrm>
          <a:prstGeom prst="rect">
            <a:avLst/>
          </a:prstGeom>
          <a:noFill/>
        </p:spPr>
        <p:txBody>
          <a:bodyPr vert="horz" rtlCol="0">
            <a:spAutoFit/>
          </a:bodyPr>
          <a:lstStyle/>
          <a:p>
            <a:pPr algn="ctr"/>
            <a:r>
              <a:rPr lang="en-US" sz="2400">
                <a:solidFill>
                  <a:srgbClr val="CFCFCF"/>
                </a:solidFill>
              </a:rPr>
              <a:t>www.9slide.vn</a:t>
            </a:r>
          </a:p>
        </p:txBody>
      </p:sp>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05/11/2024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Biểu tượng của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Nội dung phần bổ trợ của Microsoft Power BI."/>
              <p:cNvGraphicFramePr>
                <a:graphicFrameLocks noGrp="1"/>
              </p:cNvGraphicFramePr>
              <p:nvPr>
                <p:extLst>
                  <p:ext uri="{D42A27DB-BD31-4B8C-83A1-F6EECF244321}">
                    <p14:modId xmlns:p14="http://schemas.microsoft.com/office/powerpoint/2010/main" val="1373624554"/>
                  </p:ext>
                </p:extLst>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Nội dung phần bổ trợ của Microsoft Power BI."/>
              <p:cNvPicPr>
                <a:picLocks noGrp="1" noRot="1" noChangeAspect="1" noMove="1" noResize="1" noEditPoints="1" noAdjustHandles="1" noChangeArrowheads="1" noChangeShapeType="1"/>
              </p:cNvPicPr>
              <p:nvPr/>
            </p:nvPicPr>
            <p:blipFill>
              <a:blip r:embed="rId4"/>
              <a:stretch>
                <a:fillRect/>
              </a:stretch>
            </p:blipFill>
            <p:spPr>
              <a:xfrm>
                <a:off x="0" y="0"/>
                <a:ext cx="12192000" cy="6857999"/>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C2102D-84B6-4F25-BC40-82D19A60EC3C}"/>
              </a:ext>
            </a:extLst>
          </p:cNvPr>
          <p:cNvPicPr>
            <a:picLocks noChangeAspect="1"/>
          </p:cNvPicPr>
          <p:nvPr/>
        </p:nvPicPr>
        <p:blipFill>
          <a:blip r:embed="rId2"/>
          <a:stretch>
            <a:fillRect/>
          </a:stretch>
        </p:blipFill>
        <p:spPr>
          <a:xfrm>
            <a:off x="502579" y="376868"/>
            <a:ext cx="6644981" cy="6281583"/>
          </a:xfrm>
          <a:prstGeom prst="rect">
            <a:avLst/>
          </a:prstGeom>
        </p:spPr>
      </p:pic>
      <p:sp>
        <p:nvSpPr>
          <p:cNvPr id="8" name="TextBox 7">
            <a:extLst>
              <a:ext uri="{FF2B5EF4-FFF2-40B4-BE49-F238E27FC236}">
                <a16:creationId xmlns:a16="http://schemas.microsoft.com/office/drawing/2014/main" id="{D1E04705-2FDF-4E52-A8D5-8417F6CD2258}"/>
              </a:ext>
            </a:extLst>
          </p:cNvPr>
          <p:cNvSpPr txBox="1"/>
          <p:nvPr/>
        </p:nvSpPr>
        <p:spPr>
          <a:xfrm flipH="1">
            <a:off x="6598920" y="2369761"/>
            <a:ext cx="4602479" cy="461665"/>
          </a:xfrm>
          <a:prstGeom prst="rect">
            <a:avLst/>
          </a:prstGeom>
          <a:noFill/>
        </p:spPr>
        <p:txBody>
          <a:bodyPr wrap="square" rtlCol="0">
            <a:spAutoFit/>
          </a:bodyPr>
          <a:lstStyle/>
          <a:p>
            <a:pPr algn="ctr"/>
            <a:r>
              <a:rPr lang="en-US" sz="2400" b="1">
                <a:solidFill>
                  <a:srgbClr val="01B8AA"/>
                </a:solidFill>
                <a:latin typeface="#9Slide03 AmpleSoft Bold" panose="02000000000000000000" pitchFamily="2" charset="0"/>
              </a:rPr>
              <a:t>CƠ CẤU TÀI SẢN VÀ NGUỒN VỐN</a:t>
            </a:r>
          </a:p>
        </p:txBody>
      </p:sp>
      <p:sp>
        <p:nvSpPr>
          <p:cNvPr id="9" name="TextBox 8">
            <a:extLst>
              <a:ext uri="{FF2B5EF4-FFF2-40B4-BE49-F238E27FC236}">
                <a16:creationId xmlns:a16="http://schemas.microsoft.com/office/drawing/2014/main" id="{4D6C34A6-1991-4E1A-B2E5-EFA1890E4F95}"/>
              </a:ext>
            </a:extLst>
          </p:cNvPr>
          <p:cNvSpPr txBox="1"/>
          <p:nvPr/>
        </p:nvSpPr>
        <p:spPr>
          <a:xfrm>
            <a:off x="6697978" y="3230880"/>
            <a:ext cx="4404361" cy="2862322"/>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374649"/>
                </a:solidFill>
                <a:latin typeface="#9Slide03 AmpleSoft" panose="02000000000000000000" pitchFamily="2" charset="0"/>
              </a:rPr>
              <a:t> </a:t>
            </a:r>
            <a:r>
              <a:rPr lang="vi-VN" sz="1800" b="0" i="0" u="none" strike="noStrike">
                <a:solidFill>
                  <a:srgbClr val="374649"/>
                </a:solidFill>
                <a:effectLst/>
                <a:latin typeface="#9Slide03 AmpleSoft" panose="02000000000000000000" pitchFamily="2" charset="0"/>
              </a:rPr>
              <a:t>Với đặc thù là doanh nghiệp bán lẻ, cơ cấu tài sản của FRT phần lớn nằm ở tài sản ngắn hạn với tỷ trọng lên đến 89% TTS, còn lại là tài sản dài hạn</a:t>
            </a:r>
            <a:endParaRPr lang="en-US" sz="1800" b="0" i="0" u="none" strike="noStrike">
              <a:solidFill>
                <a:srgbClr val="374649"/>
              </a:solidFill>
              <a:effectLst/>
              <a:latin typeface="#9Slide03 AmpleSoft" panose="02000000000000000000" pitchFamily="2" charset="0"/>
            </a:endParaRPr>
          </a:p>
          <a:p>
            <a:endParaRPr lang="en-US" sz="1800" b="0" i="0" u="none" strike="noStrike">
              <a:solidFill>
                <a:srgbClr val="374649"/>
              </a:solidFill>
              <a:effectLst/>
              <a:latin typeface="#9Slide03 AmpleSoft" panose="02000000000000000000" pitchFamily="2" charset="0"/>
            </a:endParaRPr>
          </a:p>
          <a:p>
            <a:pPr marL="285750" indent="-285750">
              <a:buFont typeface="Arial" panose="020B0604020202020204" pitchFamily="34" charset="0"/>
              <a:buChar char="•"/>
            </a:pPr>
            <a:r>
              <a:rPr lang="vi-VN">
                <a:solidFill>
                  <a:srgbClr val="374649"/>
                </a:solidFill>
                <a:latin typeface="#9Slide03 AmpleSoft" panose="02000000000000000000" pitchFamily="2" charset="0"/>
              </a:rPr>
              <a:t>Doanh nghiệp phụ thuộc lớn vào nợ, bởi nợ phải trả luôn  chiếm tỷ  trọng rất cao trong tổng nguồn vốn</a:t>
            </a:r>
            <a:r>
              <a:rPr lang="en-US">
                <a:solidFill>
                  <a:srgbClr val="374649"/>
                </a:solidFill>
                <a:latin typeface="#9Slide03 AmpleSoft" panose="02000000000000000000" pitchFamily="2" charset="0"/>
              </a:rPr>
              <a:t>. </a:t>
            </a:r>
            <a:r>
              <a:rPr lang="vi-VN">
                <a:solidFill>
                  <a:srgbClr val="374649"/>
                </a:solidFill>
                <a:latin typeface="#9Slide03 AmpleSoft" panose="02000000000000000000" pitchFamily="2" charset="0"/>
              </a:rPr>
              <a:t>Trong nợ phải trả, chiếm toàn bộ 100% là nợ ngắn hạn, công ty hiện không có nợ dài hạn.</a:t>
            </a:r>
            <a:r>
              <a:rPr lang="en-US">
                <a:solidFill>
                  <a:srgbClr val="374649"/>
                </a:solidFill>
                <a:latin typeface="#9Slide03 AmpleSoft" panose="02000000000000000000" pitchFamily="2" charset="0"/>
              </a:rPr>
              <a:t> </a:t>
            </a:r>
          </a:p>
        </p:txBody>
      </p:sp>
    </p:spTree>
    <p:extLst>
      <p:ext uri="{BB962C8B-B14F-4D97-AF65-F5344CB8AC3E}">
        <p14:creationId xmlns:p14="http://schemas.microsoft.com/office/powerpoint/2010/main" val="14618841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8EB36E-F75B-4393-8491-316A9A4E9F25}"/>
              </a:ext>
            </a:extLst>
          </p:cNvPr>
          <p:cNvPicPr>
            <a:picLocks noChangeAspect="1"/>
          </p:cNvPicPr>
          <p:nvPr/>
        </p:nvPicPr>
        <p:blipFill>
          <a:blip r:embed="rId2"/>
          <a:stretch>
            <a:fillRect/>
          </a:stretch>
        </p:blipFill>
        <p:spPr>
          <a:xfrm>
            <a:off x="971274" y="163636"/>
            <a:ext cx="10249452" cy="3890204"/>
          </a:xfrm>
          <a:prstGeom prst="rect">
            <a:avLst/>
          </a:prstGeom>
        </p:spPr>
      </p:pic>
      <p:sp>
        <p:nvSpPr>
          <p:cNvPr id="6" name="TextBox 5">
            <a:extLst>
              <a:ext uri="{FF2B5EF4-FFF2-40B4-BE49-F238E27FC236}">
                <a16:creationId xmlns:a16="http://schemas.microsoft.com/office/drawing/2014/main" id="{748FE233-2E99-474E-B9AC-D78830140538}"/>
              </a:ext>
            </a:extLst>
          </p:cNvPr>
          <p:cNvSpPr txBox="1"/>
          <p:nvPr/>
        </p:nvSpPr>
        <p:spPr>
          <a:xfrm flipH="1">
            <a:off x="1348741" y="4860563"/>
            <a:ext cx="2427246" cy="1200329"/>
          </a:xfrm>
          <a:prstGeom prst="rect">
            <a:avLst/>
          </a:prstGeom>
          <a:noFill/>
        </p:spPr>
        <p:txBody>
          <a:bodyPr wrap="square" rtlCol="0">
            <a:spAutoFit/>
          </a:bodyPr>
          <a:lstStyle/>
          <a:p>
            <a:pPr algn="ctr"/>
            <a:r>
              <a:rPr lang="en-US" sz="2400" b="1">
                <a:solidFill>
                  <a:srgbClr val="01B8AA"/>
                </a:solidFill>
                <a:latin typeface="#9Slide03 AmpleSoft Bold" panose="02000000000000000000" pitchFamily="2" charset="0"/>
              </a:rPr>
              <a:t>KHẢ NĂNG THANH KHOẢN VÀ DÒNG TIỀN</a:t>
            </a:r>
          </a:p>
        </p:txBody>
      </p:sp>
      <p:sp>
        <p:nvSpPr>
          <p:cNvPr id="7" name="TextBox 6">
            <a:extLst>
              <a:ext uri="{FF2B5EF4-FFF2-40B4-BE49-F238E27FC236}">
                <a16:creationId xmlns:a16="http://schemas.microsoft.com/office/drawing/2014/main" id="{F5D4AEC7-47E2-4C7A-8B43-B50DF53DC23E}"/>
              </a:ext>
            </a:extLst>
          </p:cNvPr>
          <p:cNvSpPr txBox="1"/>
          <p:nvPr/>
        </p:nvSpPr>
        <p:spPr>
          <a:xfrm>
            <a:off x="4572000" y="4368121"/>
            <a:ext cx="6271259" cy="2185214"/>
          </a:xfrm>
          <a:prstGeom prst="rect">
            <a:avLst/>
          </a:prstGeom>
          <a:noFill/>
        </p:spPr>
        <p:txBody>
          <a:bodyPr wrap="square" rtlCol="0">
            <a:spAutoFit/>
          </a:bodyPr>
          <a:lstStyle/>
          <a:p>
            <a:pPr marL="285750" indent="-285750">
              <a:buFont typeface="Arial" panose="020B0604020202020204" pitchFamily="34" charset="0"/>
              <a:buChar char="•"/>
            </a:pPr>
            <a:r>
              <a:rPr lang="en-US" sz="1700">
                <a:solidFill>
                  <a:srgbClr val="374649"/>
                </a:solidFill>
                <a:latin typeface="#9Slide03 AmpleSoft" panose="02000000000000000000" pitchFamily="2" charset="0"/>
              </a:rPr>
              <a:t>C</a:t>
            </a:r>
            <a:r>
              <a:rPr lang="vi-VN" sz="1700" b="0" i="0" u="none" strike="noStrike">
                <a:solidFill>
                  <a:srgbClr val="374649"/>
                </a:solidFill>
                <a:effectLst/>
                <a:latin typeface="#9Slide03 AmpleSoft" panose="02000000000000000000" pitchFamily="2" charset="0"/>
              </a:rPr>
              <a:t>ác tỷ số thanh khoản quan trọng của FPT Retail đều có xu hướng suy giảm nghiêm trọng qua các năm</a:t>
            </a:r>
            <a:r>
              <a:rPr lang="en-US" sz="1700" b="0" i="0" u="none" strike="noStrike">
                <a:solidFill>
                  <a:srgbClr val="374649"/>
                </a:solidFill>
                <a:effectLst/>
                <a:latin typeface="#9Slide03 AmpleSoft" panose="02000000000000000000" pitchFamily="2" charset="0"/>
              </a:rPr>
              <a:t> =&gt;</a:t>
            </a:r>
            <a:r>
              <a:rPr lang="vi-VN" sz="1700" b="0" i="0" u="none" strike="noStrike">
                <a:solidFill>
                  <a:srgbClr val="374649"/>
                </a:solidFill>
                <a:effectLst/>
                <a:latin typeface="#9Slide03 AmpleSoft" panose="02000000000000000000" pitchFamily="2" charset="0"/>
              </a:rPr>
              <a:t> khả năng thanh toán nợ ngắn hạn của công ty đang gặp nhiều thách thức và khó khăn</a:t>
            </a:r>
            <a:endParaRPr lang="en-US" sz="1700" b="0" i="0" u="none" strike="noStrike">
              <a:solidFill>
                <a:srgbClr val="374649"/>
              </a:solidFill>
              <a:effectLst/>
              <a:latin typeface="#9Slide03 AmpleSoft" panose="02000000000000000000" pitchFamily="2" charset="0"/>
            </a:endParaRPr>
          </a:p>
          <a:p>
            <a:endParaRPr lang="en-US" sz="1700" b="0" i="0" u="none" strike="noStrike">
              <a:solidFill>
                <a:srgbClr val="374649"/>
              </a:solidFill>
              <a:effectLst/>
              <a:latin typeface="#9Slide03 AmpleSoft" panose="02000000000000000000" pitchFamily="2" charset="0"/>
            </a:endParaRPr>
          </a:p>
          <a:p>
            <a:pPr marL="285750" indent="-285750">
              <a:buFont typeface="Arial" panose="020B0604020202020204" pitchFamily="34" charset="0"/>
              <a:buChar char="•"/>
            </a:pPr>
            <a:r>
              <a:rPr lang="en-US" sz="1700">
                <a:solidFill>
                  <a:srgbClr val="374649"/>
                </a:solidFill>
                <a:latin typeface="#9Slide03 AmpleSoft" panose="02000000000000000000" pitchFamily="2" charset="0"/>
              </a:rPr>
              <a:t>K</a:t>
            </a:r>
            <a:r>
              <a:rPr lang="vi-VN" sz="1700">
                <a:solidFill>
                  <a:srgbClr val="374649"/>
                </a:solidFill>
                <a:latin typeface="#9Slide03 AmpleSoft" panose="02000000000000000000" pitchFamily="2" charset="0"/>
              </a:rPr>
              <a:t>hả năng tạo ra dòng tiền từ hoạt động kinh doanh chính đang suy yếu dần. Trong khi đó vẫn đang trong giai đoạn đầu tư, mở rộng hoạt động nên vẫn phải tiếp tục chi tiêu lớn cho đầu tư</a:t>
            </a:r>
            <a:r>
              <a:rPr lang="en-US" sz="1700">
                <a:solidFill>
                  <a:srgbClr val="374649"/>
                </a:solidFill>
                <a:latin typeface="#9Slide03 AmpleSoft" panose="02000000000000000000" pitchFamily="2" charset="0"/>
              </a:rPr>
              <a:t> </a:t>
            </a:r>
          </a:p>
        </p:txBody>
      </p:sp>
    </p:spTree>
    <p:extLst>
      <p:ext uri="{BB962C8B-B14F-4D97-AF65-F5344CB8AC3E}">
        <p14:creationId xmlns:p14="http://schemas.microsoft.com/office/powerpoint/2010/main" val="2076801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5793A-4AD1-4F91-97A1-85C682AD8A43}"/>
              </a:ext>
            </a:extLst>
          </p:cNvPr>
          <p:cNvPicPr>
            <a:picLocks noChangeAspect="1"/>
          </p:cNvPicPr>
          <p:nvPr/>
        </p:nvPicPr>
        <p:blipFill>
          <a:blip r:embed="rId2"/>
          <a:stretch>
            <a:fillRect/>
          </a:stretch>
        </p:blipFill>
        <p:spPr>
          <a:xfrm>
            <a:off x="1089485" y="307417"/>
            <a:ext cx="5776309" cy="1928902"/>
          </a:xfrm>
          <a:prstGeom prst="rect">
            <a:avLst/>
          </a:prstGeom>
        </p:spPr>
      </p:pic>
      <p:pic>
        <p:nvPicPr>
          <p:cNvPr id="5" name="Picture 4">
            <a:extLst>
              <a:ext uri="{FF2B5EF4-FFF2-40B4-BE49-F238E27FC236}">
                <a16:creationId xmlns:a16="http://schemas.microsoft.com/office/drawing/2014/main" id="{B963E832-8003-4DEF-8959-A7B41DF38E6A}"/>
              </a:ext>
            </a:extLst>
          </p:cNvPr>
          <p:cNvPicPr>
            <a:picLocks noChangeAspect="1"/>
          </p:cNvPicPr>
          <p:nvPr/>
        </p:nvPicPr>
        <p:blipFill>
          <a:blip r:embed="rId3"/>
          <a:stretch>
            <a:fillRect/>
          </a:stretch>
        </p:blipFill>
        <p:spPr>
          <a:xfrm>
            <a:off x="320720" y="2482392"/>
            <a:ext cx="7283361" cy="4055486"/>
          </a:xfrm>
          <a:prstGeom prst="rect">
            <a:avLst/>
          </a:prstGeom>
        </p:spPr>
      </p:pic>
      <p:sp>
        <p:nvSpPr>
          <p:cNvPr id="6" name="TextBox 5">
            <a:extLst>
              <a:ext uri="{FF2B5EF4-FFF2-40B4-BE49-F238E27FC236}">
                <a16:creationId xmlns:a16="http://schemas.microsoft.com/office/drawing/2014/main" id="{E40A570D-B099-4148-83A5-2C1D73CC925E}"/>
              </a:ext>
            </a:extLst>
          </p:cNvPr>
          <p:cNvSpPr txBox="1"/>
          <p:nvPr/>
        </p:nvSpPr>
        <p:spPr>
          <a:xfrm flipH="1">
            <a:off x="7780019" y="2049479"/>
            <a:ext cx="4069079" cy="461665"/>
          </a:xfrm>
          <a:prstGeom prst="rect">
            <a:avLst/>
          </a:prstGeom>
          <a:noFill/>
        </p:spPr>
        <p:txBody>
          <a:bodyPr wrap="square" rtlCol="0">
            <a:spAutoFit/>
          </a:bodyPr>
          <a:lstStyle/>
          <a:p>
            <a:pPr algn="ctr"/>
            <a:r>
              <a:rPr lang="en-US" sz="2400" b="1">
                <a:solidFill>
                  <a:srgbClr val="01B8AA"/>
                </a:solidFill>
                <a:latin typeface="#9Slide03 AmpleSoft Bold" panose="02000000000000000000" pitchFamily="2" charset="0"/>
              </a:rPr>
              <a:t>KHẢ NĂNG SINH LỜI</a:t>
            </a:r>
          </a:p>
        </p:txBody>
      </p:sp>
      <p:sp>
        <p:nvSpPr>
          <p:cNvPr id="7" name="TextBox 6">
            <a:extLst>
              <a:ext uri="{FF2B5EF4-FFF2-40B4-BE49-F238E27FC236}">
                <a16:creationId xmlns:a16="http://schemas.microsoft.com/office/drawing/2014/main" id="{EC3639C6-189C-4E0F-AEB8-D953F088B08B}"/>
              </a:ext>
            </a:extLst>
          </p:cNvPr>
          <p:cNvSpPr txBox="1"/>
          <p:nvPr/>
        </p:nvSpPr>
        <p:spPr>
          <a:xfrm>
            <a:off x="8032159" y="2762162"/>
            <a:ext cx="3564801" cy="2185214"/>
          </a:xfrm>
          <a:prstGeom prst="rect">
            <a:avLst/>
          </a:prstGeom>
          <a:noFill/>
        </p:spPr>
        <p:txBody>
          <a:bodyPr wrap="square" rtlCol="0">
            <a:spAutoFit/>
          </a:bodyPr>
          <a:lstStyle/>
          <a:p>
            <a:pPr marL="285750" indent="-285750">
              <a:buFont typeface="Arial" panose="020B0604020202020204" pitchFamily="34" charset="0"/>
              <a:buChar char="•"/>
            </a:pPr>
            <a:r>
              <a:rPr lang="en-US" sz="1700">
                <a:solidFill>
                  <a:srgbClr val="374649"/>
                </a:solidFill>
                <a:latin typeface="#9Slide03 AmpleSoft" panose="02000000000000000000" pitchFamily="2" charset="0"/>
              </a:rPr>
              <a:t>D</a:t>
            </a:r>
            <a:r>
              <a:rPr lang="vi-VN" sz="1700">
                <a:solidFill>
                  <a:srgbClr val="374649"/>
                </a:solidFill>
                <a:latin typeface="#9Slide03 AmpleSoft" panose="02000000000000000000" pitchFamily="2" charset="0"/>
              </a:rPr>
              <a:t>oanh thu có đà tăng trưởng ấn tượng qua các năm</a:t>
            </a:r>
            <a:r>
              <a:rPr lang="en-US" sz="1700">
                <a:solidFill>
                  <a:srgbClr val="374649"/>
                </a:solidFill>
                <a:latin typeface="#9Slide03 AmpleSoft" panose="02000000000000000000" pitchFamily="2" charset="0"/>
              </a:rPr>
              <a:t>, tuy nhiên sự sụt giảm mạnh biên LNST là một tín hiệu đáng báo động về khả năng sinh lời thực sự</a:t>
            </a:r>
          </a:p>
          <a:p>
            <a:endParaRPr lang="en-US" sz="1700" b="0" i="0" u="none" strike="noStrike">
              <a:solidFill>
                <a:srgbClr val="374649"/>
              </a:solidFill>
              <a:effectLst/>
              <a:latin typeface="#9Slide03 AmpleSoft" panose="02000000000000000000" pitchFamily="2" charset="0"/>
            </a:endParaRPr>
          </a:p>
          <a:p>
            <a:pPr marL="285750" indent="-285750">
              <a:buFont typeface="Arial" panose="020B0604020202020204" pitchFamily="34" charset="0"/>
              <a:buChar char="•"/>
            </a:pPr>
            <a:r>
              <a:rPr lang="en-US" sz="1700">
                <a:solidFill>
                  <a:srgbClr val="374649"/>
                </a:solidFill>
                <a:latin typeface="#9Slide03 AmpleSoft" panose="02000000000000000000" pitchFamily="2" charset="0"/>
              </a:rPr>
              <a:t>T</a:t>
            </a:r>
            <a:r>
              <a:rPr lang="vi-VN" sz="1700">
                <a:solidFill>
                  <a:srgbClr val="374649"/>
                </a:solidFill>
                <a:latin typeface="#9Slide03 AmpleSoft" panose="02000000000000000000" pitchFamily="2" charset="0"/>
              </a:rPr>
              <a:t>ỉ lệ ROE và ROA </a:t>
            </a:r>
            <a:r>
              <a:rPr lang="en-US" sz="1700">
                <a:solidFill>
                  <a:srgbClr val="374649"/>
                </a:solidFill>
                <a:latin typeface="#9Slide03 AmpleSoft" panose="02000000000000000000" pitchFamily="2" charset="0"/>
              </a:rPr>
              <a:t>đều giảm sút và</a:t>
            </a:r>
            <a:r>
              <a:rPr lang="vi-VN" sz="1700">
                <a:solidFill>
                  <a:srgbClr val="374649"/>
                </a:solidFill>
                <a:latin typeface="#9Slide03 AmpleSoft" panose="02000000000000000000" pitchFamily="2" charset="0"/>
              </a:rPr>
              <a:t> có khoảng cách tương đối lớn</a:t>
            </a:r>
            <a:endParaRPr lang="en-US" sz="1700">
              <a:solidFill>
                <a:srgbClr val="374649"/>
              </a:solidFill>
              <a:latin typeface="#9Slide03 AmpleSoft" panose="02000000000000000000" pitchFamily="2" charset="0"/>
            </a:endParaRPr>
          </a:p>
        </p:txBody>
      </p:sp>
    </p:spTree>
    <p:extLst>
      <p:ext uri="{BB962C8B-B14F-4D97-AF65-F5344CB8AC3E}">
        <p14:creationId xmlns:p14="http://schemas.microsoft.com/office/powerpoint/2010/main" val="5128266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3EB9F-9641-464E-9B6E-65E9E3E742AF}"/>
              </a:ext>
            </a:extLst>
          </p:cNvPr>
          <p:cNvSpPr txBox="1"/>
          <p:nvPr/>
        </p:nvSpPr>
        <p:spPr>
          <a:xfrm flipH="1">
            <a:off x="4061460" y="1695535"/>
            <a:ext cx="4069079" cy="707886"/>
          </a:xfrm>
          <a:prstGeom prst="rect">
            <a:avLst/>
          </a:prstGeom>
          <a:noFill/>
        </p:spPr>
        <p:txBody>
          <a:bodyPr wrap="square" rtlCol="0">
            <a:spAutoFit/>
          </a:bodyPr>
          <a:lstStyle/>
          <a:p>
            <a:pPr algn="ctr"/>
            <a:r>
              <a:rPr lang="en-US" sz="4000" b="1">
                <a:solidFill>
                  <a:srgbClr val="01B8AA"/>
                </a:solidFill>
                <a:latin typeface="#9Slide03 AmpleSoft Bold" panose="02000000000000000000" pitchFamily="2" charset="0"/>
              </a:rPr>
              <a:t>KẾT LUẬN</a:t>
            </a:r>
          </a:p>
        </p:txBody>
      </p:sp>
      <p:sp>
        <p:nvSpPr>
          <p:cNvPr id="3" name="TextBox 2">
            <a:extLst>
              <a:ext uri="{FF2B5EF4-FFF2-40B4-BE49-F238E27FC236}">
                <a16:creationId xmlns:a16="http://schemas.microsoft.com/office/drawing/2014/main" id="{FDE0B74E-22A5-49D9-91E9-FF1CDFC2A78A}"/>
              </a:ext>
            </a:extLst>
          </p:cNvPr>
          <p:cNvSpPr txBox="1"/>
          <p:nvPr/>
        </p:nvSpPr>
        <p:spPr>
          <a:xfrm>
            <a:off x="1669119" y="2857697"/>
            <a:ext cx="8853760" cy="2862322"/>
          </a:xfrm>
          <a:prstGeom prst="rect">
            <a:avLst/>
          </a:prstGeom>
          <a:noFill/>
        </p:spPr>
        <p:txBody>
          <a:bodyPr wrap="square" rtlCol="0">
            <a:spAutoFit/>
          </a:bodyPr>
          <a:lstStyle/>
          <a:p>
            <a:pPr marL="285750" indent="-285750">
              <a:buFont typeface="Arial" panose="020B0604020202020204" pitchFamily="34" charset="0"/>
              <a:buChar char="•"/>
            </a:pPr>
            <a:r>
              <a:rPr lang="vi-VN" sz="2000">
                <a:solidFill>
                  <a:srgbClr val="374649"/>
                </a:solidFill>
                <a:latin typeface="#9Slide03 AmpleSoft" panose="02000000000000000000" pitchFamily="2" charset="0"/>
              </a:rPr>
              <a:t>Doanh nghiệp đang tăng trưởng và có lãi, nhưng khả năng sinh lời trên vốn chủ sở hữu đang giảm dần và công tác quản trị chi phí hoạt động cần được cải thiện. Lợi nhuận ròng giảm là dấu hiệu cho thấy doanh nghiệp đang gặp khó khăn trong việc quản lý chi phí và tối ưu hóa biên lợi nhuận gộp.</a:t>
            </a:r>
            <a:endParaRPr lang="en-US" sz="2000">
              <a:solidFill>
                <a:srgbClr val="374649"/>
              </a:solidFill>
              <a:latin typeface="#9Slide03 AmpleSoft" panose="02000000000000000000" pitchFamily="2" charset="0"/>
            </a:endParaRPr>
          </a:p>
          <a:p>
            <a:endParaRPr lang="en-US" sz="2000">
              <a:solidFill>
                <a:srgbClr val="374649"/>
              </a:solidFill>
              <a:latin typeface="#9Slide03 AmpleSoft" panose="02000000000000000000" pitchFamily="2" charset="0"/>
            </a:endParaRPr>
          </a:p>
          <a:p>
            <a:pPr marL="285750" indent="-285750">
              <a:buFont typeface="Arial" panose="020B0604020202020204" pitchFamily="34" charset="0"/>
              <a:buChar char="•"/>
            </a:pPr>
            <a:r>
              <a:rPr lang="vi-VN" sz="2000">
                <a:solidFill>
                  <a:srgbClr val="374649"/>
                </a:solidFill>
                <a:latin typeface="#9Slide03 AmpleSoft" panose="02000000000000000000" pitchFamily="2" charset="0"/>
              </a:rPr>
              <a:t>FPT Retail cần có các biện pháp cải thiện hiệu quả hoạt động, tối ưu hóa chi phí và nâng cao khả năng sinh lời.</a:t>
            </a:r>
            <a:r>
              <a:rPr lang="en-US" sz="2000">
                <a:solidFill>
                  <a:srgbClr val="374649"/>
                </a:solidFill>
                <a:latin typeface="#9Slide03 AmpleSoft" panose="02000000000000000000" pitchFamily="2" charset="0"/>
              </a:rPr>
              <a:t> Ngoài ra, vì sử dụng đòn bẩy tài chính tương đối cao nên cần có những biện pháp cơ cấu lại nguồn vốn.</a:t>
            </a:r>
            <a:endParaRPr lang="vi-VN" sz="2000">
              <a:solidFill>
                <a:srgbClr val="374649"/>
              </a:solidFill>
              <a:latin typeface="#9Slide03 AmpleSoft" panose="02000000000000000000" pitchFamily="2" charset="0"/>
            </a:endParaRPr>
          </a:p>
          <a:p>
            <a:pPr marL="285750" indent="-285750">
              <a:buFont typeface="Arial" panose="020B0604020202020204" pitchFamily="34" charset="0"/>
              <a:buChar char="•"/>
            </a:pPr>
            <a:endParaRPr lang="en-US" sz="2000">
              <a:solidFill>
                <a:srgbClr val="374649"/>
              </a:solidFill>
              <a:latin typeface="#9Slide03 AmpleSoft" panose="02000000000000000000" pitchFamily="2" charset="0"/>
            </a:endParaRPr>
          </a:p>
        </p:txBody>
      </p:sp>
    </p:spTree>
    <p:extLst>
      <p:ext uri="{BB962C8B-B14F-4D97-AF65-F5344CB8AC3E}">
        <p14:creationId xmlns:p14="http://schemas.microsoft.com/office/powerpoint/2010/main" val="3856691439"/>
      </p:ext>
    </p:extLst>
  </p:cSld>
  <p:clrMapOvr>
    <a:masterClrMapping/>
  </p:clrMapOvr>
  <p:transition>
    <p:fade/>
  </p:transition>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740463b7-7599-4efd-ac42-941fbe2ca24e}">
  <we:reference id="WA200003233" version="2.0.0.3" store="vi-VN" storeType="OMEX"/>
  <we:alternateReferences/>
  <we:properties>
    <we:property name="Microsoft.Office.CampaignId" value="&quot;none&quot;"/>
    <we:property name="backgroundColor" value="&quot;#EFEFEF&quot;"/>
    <we:property name="bookmark" value="&quot;H4sIAAAAAAAAA+1aS2/bRhD+KwIvuQjFLne5u8wtlu2msOsEtuAeAqNY7kNiLJECH26cQIcihxx6SVD0WDRp0EPbS4DeokMPNvw/9E86JGU7dm1HZtRIqXOiuI/Zb+abnZ1Z8Ymjw3TQk/sbsm+c285SHO/2ZbLbwE7Tiao2zxrpa5cRHRjhUs4ZY9AbD7IwjlLn9hMnk0nHZNthmsteIQgaHziBcglCxjfY1Z7nWcuY6+w0Hdnr3ZedYoyVvdQ0nYFJ0jiSvfCxqURAV5bkZth0zKNBL05ksdBWJjNTLLYHw+EdgOEvCOCQKgv3zJZRWdW6aQZxkk3eiSQ+sxYrn1NQwXhEWJiTVr0l+PePLxYtgbXiKJNhBACKNqkU9wLuIg1zMAuoIkHRnoZRpzdR5XRue39QGDPtSniC9YKHsGIhZzgERbEbWIsUxQQHiLlGY+vWlaWYYr5G2lqFkBYB4krVlWU8QQ0LBMeBjyhDnuW1cVEbWIZdV2tBkcc9TUxteyFhrebIp9blHlYSU25r4yIiYIIxaiSh3PWINLyYa8NeNqE62F95NEjAq8HXK1l39J6MlNFO6aSJSSuffOJ8bWSaJ6Wnrpzp2IrzRJlNU+JcibIw2wc5x8MLIPeTGPZC2dwej36KOo32VtnRjb9rJQb8Xzu30bD5fhCtuJf3o2kxLBc76xyAjcOn/Xprz8gAh09B/yw5ejMe/VJY4gqD7EDLlcTvDsJ/0y6ZyymhVGOEXaMsFzyoT/v/wOKVhTfGo9eLRPwleOpxbpjmgbCu7wlCBMVYI3uTOd8ej15EjdbW3UVifPtiPPUYZz6V1MBpYX3NECMBZeYmM76+sdVeJLIvwVOPbEstscgyIxCljBLFrH+TyV6OZdRtZN18kRi/ClQ92lVgXAs5nAoCqTylEMfictonVc1q2YkxJO0YCSZMILQHOaURsMDEMi3A1YmTUAGS5kRcIW37uARxm85qEvdLuZMKqjDjqVOE/W/Xj97kDdXN98ejp1EjC8ej7+ExHj2DgZVWoHfT+aZrClM/KPwu0mE2MfVX5xwwnQyZwjWrlxLS+SCwh6EJFt2Wvbys1kDmegjaVSYvm2HcrfYJ2j8bdw+fHz5v3yonTjd8bfk6o9utcvQOULoz/MC9eKXZLzTGzUyyK6vsHbxsZEdvjl7B7jx8MfkxsZjKIUUIG7vj0V/1kN7pdBLTkcf+vPIBJlyFUn96Xr8MD15B2BmPfih7VvNockOAasSdHlT9W5lUu0ZXmFtxP4hbXZlkZ+MRvCTaJEv75T5dDpPjewkIFSuLb5giKFQXKjDh4Tu3JJNQuD99+JnG83fK+K0DTrhPiPGRkpZoKX32+die87E970RxKTz4I6qdHhb7tdXLU/Cf2e3Y2bM7l+0WYCEs1oIFPmcWMancaxXBdfKgAtM06Q6QNJBJmJ5/WwsjIB43nXVjs6l3+eUZ0MkW3ww73VLgBRmKizBfL1iaQUaygGGm3S0dMT54FTW6cFw8g8fBy6i7KJii4veigIGD9HcFu3Y8+jmsHZDmH3yu4Hw+Rz8c/L6QxhfYMIU0vOgpSzdCjeWQKWhPEexiypimp6XbXNKDM/g4sVi5XAoifem5nBmkZ1xaLo3fvoZUXR38GkHiPknU3/5d8fsplJcHL8NGWigx09LvarNMUf7heRQ210J9neLmVJezTvdRzbwGPVlDjd/+ljdah8/XamV1qkrkFqnqmhlrcwm/AgvXwy7UXphogxTnxpsy/EJyxDwiVOBLIrXVSGNvkcKvqyW3nsJMupJ7SitDZ32z96mH341OPh79GDX2in+BFjcCzzFqre+Rxbj1+s8Oh88x96OnvEIL7CEVBJS6kCPyQHzAdwezKQs2792ZZ6G1eW9lwa7gP5V6riJuPtdIF33fdw0//nyNNF8PTnuhAvu/675O3ySd0iW1zGRp1kG1UGiq/liX3aak9eKsYkmmobp1rO/wEs88yU1m7Jela16kUZxn6UAqc19G5gLNQCMZaaPfo135yeqJbsPhP1BIJ1VAKwAA&quot;"/>
    <we:property name="creatorSessionId" value="&quot;39d8566f-8e0f-476b-b5fa-862df4346ea5&quot;"/>
    <we:property name="creatorTenantId" value="&quot;07acb355-56bc-489b-b98c-8fea440460e8&quot;"/>
    <we:property name="creatorUserId" value="&quot;100320018E3F1516&quot;"/>
    <we:property name="datasetId" value="&quot;8205a14c-2e8f-4e90-b297-e6524f3b411a&quot;"/>
    <we:property name="embedUrl" value="&quot;/reportEmbed?reportId=112d86ee-5c39-42a8-ac37-8ebc9ca0a98f&amp;config=eyJjbHVzdGVyVXJsIjoiaHR0cHM6Ly9XQUJJLUVBU1QtQVNJQS1BLVBSSU1BUlktcmVkaXJlY3QuYW5hbHlzaXMud2luZG93cy5uZXQiLCJlbWJlZEZlYXR1cmVzIjp7InVzYWdlTWV0cmljc1ZOZXh0Ijp0cnVlfX0%3D&amp;disableSensitivityBanner=true&quot;"/>
    <we:property name="initialStateBookmark" value="&quot;H4sIAAAAAAAAA+1aO28bRxD+K8Q1bohg9x67e+4kSooDyZIhEUphCMbePsizjnfEPRjLBovAhYs0NoKUQewYKZI0BtKZRQoK+h/8J5l7SLIUPagzY9KRq+M+bnbm+2ZnZ5b3zJB+0g/4wSbvKeOusRxF+z0e7zew0TTCqm9ra/3+0vb6o82l+6vQHfVTPwoT4+4zI+VxR6W7fpLxIJcAnQ/3mgYPgge8k7c0DxLVNPoqTqKQB/5TVU6GoTTO1LBpqCf9IIp5LnIn5anKxQ5gOrRhbfyVBStykfoDtaNEWvZuq34Up1Xb4pZLtMbCpbY0iXIspuGdpBwt1Lx+fr5ooVgrClPuh6BA3seFoI5HTSThHUw8W1he3p/4YSeoTDl9t33Qz/FKuhyegJP3GFbM5QyHYCg2Pa2RsLGFPURMJbE268oSRBBXIqm1QEgyD1Eh6spSDrMV8RjFnotsghxNa+tla08TbJpSMhs51JGWqo0XYlpLilxbm9TBgmOb6tp6WcwjjBBbccumpmNxRfN3tR+kFdXeweqTfgz+C15dylqSAx4KJY3CSWOVlD75zLiveJLFhaeunhnYibJYqG1V6Lkapn56AHKOp+eKPIgj2AtFd3sy+insNNo7xUA3+q4VK/B/adxFw+b1SrSiIOuF0+qwku+scwpsHj7v1Vt7RgAcPgf70/jo3WT0S47EFYDsQc+VxO/3/X/TzolJbcu2JUbYVEJTRr36tP8PEC8R3pyM3i4S8ZfoU49zRST1mDZdh1kWszGWSN9mzncno1dho7Vzb5EY371Yn3qME9fmtoLTQruSIGJ5NlG3mfGNzZ32IpF9iT71yNa2tjTSRDFk28S2BNHubSZ7JeJht5F2s0Vi/Cql6tEuPGVqyOGE53HhCIEoZpfTXhUua8UgxpC0Y8QIUx6TDuSUisECFTIt0KsTxb4ATZqVuFza7nEJYjaNtTjqFXKrIimH8dQp/N6jjaN3WUN0s4PJ6HnYSP3J6Ht4TEYvYGJpFdjdNL7tqhzqh7nfhdJPK6i/OeeASTVlCtcsG4VK54PAAEMXLLrLg6yoy0Dmhg/WlZAX3TDvTvtE2z8b9w5fHr5s3ylenG76+spNZrdbxew9oHRv+JF78UrYLwTjdibZJSqD8etGevTu6A3szsNX1Y8KMZFBiuA39iejv+pputTpxKrDj/159SMgXINSf3pev/bHbyDsTEY/FCNrWVjdEKAacSeAqn8n5WJfyVLnVtTzolaXx+nZeASNWKp4+aDYpyt+fHwvAaFidfGByYNCeaECLzz+4JakCoUH04efaTx/r4jf0qMWdS1LuUhwbUnOXfLl2J7zsT3vRHHZH/8R1k4P8/3aCrIE/Gd2O3b27M5lu3mYMY0lI55LiUaEC/NGRXCdPCjXaZp0B0jq89hPzrfW/RCIx01jQ+l06l1+eQZ0ssW3/U63EHhBhmIiTDdylmaQkSxgmGl3C0eMxm/CRheOixfwGL8Ou4uiU5j/XhRl4CD9XcCunYx+9msHpPkHnys4n8/RDwe/y7hyGVZEIAkNOWXpZtlKU8gUpCMsbGKbEGmflm5zSQ/O6EctjYVJObO4yx2TEoXkjEvL5cn7t5Cqi/GvISTuVaL+/u+S38+hvBy/9htJbsRMS7+rYZmi/MPzKGxupPVNiptTW8463SeFeR1G0oaYvP8ta7QOX67XyupEmcgtUtU1M9bmEn4ZZqaDTai9sCUVEpQqZ8rwC8kRcSwmPJdbXGqJJHYWKfyaklPtCEy4yakjpFD2rG/2Pvfwu9nJJqMfw8Yg/xdocSPwHKPWxsBajFuv/+xw+BJzP3nKyyTDDhKeZ9sm5IjUYx/x3cFsyoLtraV5FlrbW6sLdgX/udRzJXHzuUYSpoWQchU2peM4WhNi3sSPv1wjzdeDk8AXgP+H7mv0VNwpXFLylBew9suFfFWOR7IYVgWtF2cVyzzxxZ1je4eXeOZJbjJjvyxc8yKLoixN+lyoBzxUF1gGFvFQKnmNdcUnq0axCIDpe8F1cOQfsp5gMRz+A1LcdthTKwAA&quot;"/>
    <we:property name="isFiltersActionButtonVisible" value="true"/>
    <we:property name="isVisualContainerHeaderHidden" value="false"/>
    <we:property name="pageDisplayName" value="&quot;DASHBOARD&quot;"/>
    <we:property name="pageName" value="&quot;ReportSection3a396ff1c974d26e538f&quot;"/>
    <we:property name="reportEmbeddedTime" value="&quot;2024-05-11T03:00:55.081Z&quot;"/>
    <we:property name="reportName" value="&quot;Đồ án&quot;"/>
    <we:property name="reportState" value="&quot;CONNECTED&quot;"/>
    <we:property name="reportUrl" value="&quot;/groups/241c3c73-f629-4689-bf29-47bfd4fae6a2/reports/112d86ee-5c39-42a8-ac37-8ebc9ca0a98f/ReportSection3a396ff1c974d26e538f?bookmarkGuid=b150340e-136c-4ac2-a809-5a56b81dfe3e&amp;bookmarkUsage=1&amp;ctid=07acb355-56bc-489b-b98c-8fea440460e8&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9Slide.vn</Template>
  <TotalTime>1605</TotalTime>
  <Words>364</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#9Slide03 AmpleSoft</vt:lpstr>
      <vt:lpstr>#9Slide03 AmpleSoft Bold</vt:lpstr>
      <vt:lpstr>Arial</vt:lpstr>
      <vt:lpstr>Calibri</vt:lpstr>
      <vt:lpstr>Calibri Light</vt:lpstr>
      <vt:lpstr>Segoe UI Light</vt:lpstr>
      <vt:lpstr>Office Theme</vt:lpstr>
      <vt:lpstr>Microsoft Power BI</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ADMIN</dc:creator>
  <dc:description>9Slide.vn</dc:description>
  <cp:lastModifiedBy>Duong Khanh</cp:lastModifiedBy>
  <cp:revision>4</cp:revision>
  <dcterms:created xsi:type="dcterms:W3CDTF">2018-06-07T21:39:02Z</dcterms:created>
  <dcterms:modified xsi:type="dcterms:W3CDTF">2024-05-11T07:50:34Z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