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9" r:id="rId5"/>
    <p:sldId id="258" r:id="rId6"/>
    <p:sldId id="260" r:id="rId7"/>
    <p:sldId id="261" r:id="rId8"/>
    <p:sldId id="264"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33" autoAdjust="0"/>
    <p:restoredTop sz="94660"/>
  </p:normalViewPr>
  <p:slideViewPr>
    <p:cSldViewPr snapToGrid="0">
      <p:cViewPr varScale="1">
        <p:scale>
          <a:sx n="41" d="100"/>
          <a:sy n="41" d="100"/>
        </p:scale>
        <p:origin x="66"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4/26/2018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4/26/2018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05E64-3374-4045-A92C-9CC47071EC48}"/>
              </a:ext>
            </a:extLst>
          </p:cNvPr>
          <p:cNvSpPr>
            <a:spLocks noGrp="1"/>
          </p:cNvSpPr>
          <p:nvPr>
            <p:ph type="ctrTitle"/>
          </p:nvPr>
        </p:nvSpPr>
        <p:spPr/>
        <p:txBody>
          <a:bodyPr/>
          <a:lstStyle/>
          <a:p>
            <a:r>
              <a:rPr lang="en-US" dirty="0"/>
              <a:t>Learning Management System</a:t>
            </a:r>
          </a:p>
        </p:txBody>
      </p:sp>
      <p:sp>
        <p:nvSpPr>
          <p:cNvPr id="3" name="Subtitle 2">
            <a:extLst>
              <a:ext uri="{FF2B5EF4-FFF2-40B4-BE49-F238E27FC236}">
                <a16:creationId xmlns:a16="http://schemas.microsoft.com/office/drawing/2014/main" id="{51484AF0-AB7B-4557-999F-87EFBBBBF8C0}"/>
              </a:ext>
            </a:extLst>
          </p:cNvPr>
          <p:cNvSpPr>
            <a:spLocks noGrp="1"/>
          </p:cNvSpPr>
          <p:nvPr>
            <p:ph type="subTitle" idx="1"/>
          </p:nvPr>
        </p:nvSpPr>
        <p:spPr>
          <a:xfrm>
            <a:off x="810001" y="5280846"/>
            <a:ext cx="10572000" cy="1305483"/>
          </a:xfrm>
        </p:spPr>
        <p:txBody>
          <a:bodyPr>
            <a:normAutofit/>
          </a:bodyPr>
          <a:lstStyle/>
          <a:p>
            <a:r>
              <a:rPr lang="en-US" dirty="0"/>
              <a:t>Democratic Team Organization</a:t>
            </a:r>
          </a:p>
          <a:p>
            <a:r>
              <a:rPr lang="en-US" dirty="0"/>
              <a:t>Jacob Rodriguez	</a:t>
            </a:r>
            <a:r>
              <a:rPr lang="en-US" dirty="0" err="1"/>
              <a:t>Tosun</a:t>
            </a:r>
            <a:r>
              <a:rPr lang="en-US" dirty="0"/>
              <a:t> </a:t>
            </a:r>
            <a:r>
              <a:rPr lang="en-US" dirty="0" err="1"/>
              <a:t>Pahsa</a:t>
            </a:r>
            <a:r>
              <a:rPr lang="en-US" dirty="0"/>
              <a:t>		Ahmet Duran	</a:t>
            </a:r>
            <a:r>
              <a:rPr lang="en-US" dirty="0" err="1"/>
              <a:t>Triet</a:t>
            </a:r>
            <a:endParaRPr lang="en-US" dirty="0"/>
          </a:p>
        </p:txBody>
      </p:sp>
    </p:spTree>
    <p:extLst>
      <p:ext uri="{BB962C8B-B14F-4D97-AF65-F5344CB8AC3E}">
        <p14:creationId xmlns:p14="http://schemas.microsoft.com/office/powerpoint/2010/main" val="405367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2623-064F-4CCE-B863-5EFB98321ACA}"/>
              </a:ext>
            </a:extLst>
          </p:cNvPr>
          <p:cNvSpPr>
            <a:spLocks noGrp="1"/>
          </p:cNvSpPr>
          <p:nvPr>
            <p:ph type="title"/>
          </p:nvPr>
        </p:nvSpPr>
        <p:spPr/>
        <p:txBody>
          <a:bodyPr/>
          <a:lstStyle/>
          <a:p>
            <a:pPr algn="ctr"/>
            <a:r>
              <a:rPr lang="en-US" dirty="0"/>
              <a:t>Demo</a:t>
            </a:r>
          </a:p>
        </p:txBody>
      </p:sp>
      <p:sp>
        <p:nvSpPr>
          <p:cNvPr id="3" name="Content Placeholder 2">
            <a:extLst>
              <a:ext uri="{FF2B5EF4-FFF2-40B4-BE49-F238E27FC236}">
                <a16:creationId xmlns:a16="http://schemas.microsoft.com/office/drawing/2014/main" id="{95DCD869-3E5D-4D8A-86CB-F77BDE09EC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31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FCD7-75A1-47B4-A835-C881BE2F10CD}"/>
              </a:ext>
            </a:extLst>
          </p:cNvPr>
          <p:cNvSpPr>
            <a:spLocks noGrp="1"/>
          </p:cNvSpPr>
          <p:nvPr>
            <p:ph type="title"/>
          </p:nvPr>
        </p:nvSpPr>
        <p:spPr/>
        <p:txBody>
          <a:bodyPr/>
          <a:lstStyle/>
          <a:p>
            <a:pPr algn="ctr"/>
            <a:r>
              <a:rPr lang="en-US" dirty="0"/>
              <a:t>Waterfall Life cycle</a:t>
            </a:r>
          </a:p>
        </p:txBody>
      </p:sp>
      <p:pic>
        <p:nvPicPr>
          <p:cNvPr id="5" name="Content Placeholder 4">
            <a:extLst>
              <a:ext uri="{FF2B5EF4-FFF2-40B4-BE49-F238E27FC236}">
                <a16:creationId xmlns:a16="http://schemas.microsoft.com/office/drawing/2014/main" id="{E4A217CA-56FE-4561-AE21-5EE0CD0D3E89}"/>
              </a:ext>
            </a:extLst>
          </p:cNvPr>
          <p:cNvPicPr>
            <a:picLocks noGrp="1" noChangeAspect="1"/>
          </p:cNvPicPr>
          <p:nvPr>
            <p:ph idx="1"/>
          </p:nvPr>
        </p:nvPicPr>
        <p:blipFill>
          <a:blip r:embed="rId2"/>
          <a:stretch>
            <a:fillRect/>
          </a:stretch>
        </p:blipFill>
        <p:spPr>
          <a:xfrm>
            <a:off x="3671358" y="2222500"/>
            <a:ext cx="4849284" cy="3636963"/>
          </a:xfrm>
        </p:spPr>
      </p:pic>
    </p:spTree>
    <p:extLst>
      <p:ext uri="{BB962C8B-B14F-4D97-AF65-F5344CB8AC3E}">
        <p14:creationId xmlns:p14="http://schemas.microsoft.com/office/powerpoint/2010/main" val="270028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2DE05-0DFF-4236-9FA5-5E9AFC0315CA}"/>
              </a:ext>
            </a:extLst>
          </p:cNvPr>
          <p:cNvSpPr>
            <a:spLocks noGrp="1"/>
          </p:cNvSpPr>
          <p:nvPr>
            <p:ph type="title"/>
          </p:nvPr>
        </p:nvSpPr>
        <p:spPr/>
        <p:txBody>
          <a:bodyPr/>
          <a:lstStyle/>
          <a:p>
            <a:pPr algn="ctr"/>
            <a:r>
              <a:rPr lang="en-US" dirty="0"/>
              <a:t>Software Requirement Specification</a:t>
            </a:r>
          </a:p>
        </p:txBody>
      </p:sp>
      <p:pic>
        <p:nvPicPr>
          <p:cNvPr id="4" name="Content Placeholder 3">
            <a:extLst>
              <a:ext uri="{FF2B5EF4-FFF2-40B4-BE49-F238E27FC236}">
                <a16:creationId xmlns:a16="http://schemas.microsoft.com/office/drawing/2014/main" id="{CB4DC41F-DEB6-48AC-ADB9-2B2F2322BD10}"/>
              </a:ext>
            </a:extLst>
          </p:cNvPr>
          <p:cNvPicPr>
            <a:picLocks noGrp="1" noChangeAspect="1"/>
          </p:cNvPicPr>
          <p:nvPr>
            <p:ph idx="1"/>
          </p:nvPr>
        </p:nvPicPr>
        <p:blipFill>
          <a:blip r:embed="rId2"/>
          <a:stretch>
            <a:fillRect/>
          </a:stretch>
        </p:blipFill>
        <p:spPr>
          <a:xfrm>
            <a:off x="609600" y="2222500"/>
            <a:ext cx="10772397" cy="3636963"/>
          </a:xfrm>
          <a:prstGeom prst="rect">
            <a:avLst/>
          </a:prstGeom>
        </p:spPr>
      </p:pic>
    </p:spTree>
    <p:extLst>
      <p:ext uri="{BB962C8B-B14F-4D97-AF65-F5344CB8AC3E}">
        <p14:creationId xmlns:p14="http://schemas.microsoft.com/office/powerpoint/2010/main" val="7220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4D02-CF78-4123-84AB-50DA3FF51D0F}"/>
              </a:ext>
            </a:extLst>
          </p:cNvPr>
          <p:cNvSpPr>
            <a:spLocks noGrp="1"/>
          </p:cNvSpPr>
          <p:nvPr>
            <p:ph type="title"/>
          </p:nvPr>
        </p:nvSpPr>
        <p:spPr/>
        <p:txBody>
          <a:bodyPr/>
          <a:lstStyle/>
          <a:p>
            <a:pPr algn="ctr"/>
            <a:r>
              <a:rPr lang="en-US" dirty="0"/>
              <a:t>Software Requirement Specification</a:t>
            </a:r>
          </a:p>
        </p:txBody>
      </p:sp>
      <p:sp>
        <p:nvSpPr>
          <p:cNvPr id="3" name="Content Placeholder 2">
            <a:extLst>
              <a:ext uri="{FF2B5EF4-FFF2-40B4-BE49-F238E27FC236}">
                <a16:creationId xmlns:a16="http://schemas.microsoft.com/office/drawing/2014/main" id="{A6D2C120-0FF6-4F92-95B2-C09EDEC03EEF}"/>
              </a:ext>
            </a:extLst>
          </p:cNvPr>
          <p:cNvSpPr>
            <a:spLocks noGrp="1"/>
          </p:cNvSpPr>
          <p:nvPr>
            <p:ph idx="1"/>
          </p:nvPr>
        </p:nvSpPr>
        <p:spPr/>
        <p:txBody>
          <a:bodyPr/>
          <a:lstStyle/>
          <a:p>
            <a:r>
              <a:rPr lang="en-US" dirty="0"/>
              <a:t>Product Perspective:</a:t>
            </a:r>
          </a:p>
          <a:p>
            <a:pPr lvl="1"/>
            <a:r>
              <a:rPr lang="en-US" dirty="0"/>
              <a:t>This system will be familiar to Blackboard or Moodle, which are typical learning management systems. Generally speaking, learning management system deals with all kinds of student details, academic related reports, college details, course details, curriculum, batch details and other resource related details too. There are many similar programs that offer similar settings but every school is different, which has different highlights for their students.  </a:t>
            </a:r>
          </a:p>
          <a:p>
            <a:r>
              <a:rPr lang="en-US" dirty="0"/>
              <a:t>Product Functions</a:t>
            </a:r>
          </a:p>
          <a:p>
            <a:pPr lvl="1"/>
            <a:r>
              <a:rPr lang="en-US" dirty="0"/>
              <a:t>The learning management system is a system that supports learning process of teaching and learning in the school. Student can view their courses, exam grades, and their GPA. Administrator can manage the system from a dashboard.</a:t>
            </a:r>
          </a:p>
          <a:p>
            <a:pPr lvl="1"/>
            <a:endParaRPr lang="en-US" dirty="0"/>
          </a:p>
        </p:txBody>
      </p:sp>
    </p:spTree>
    <p:extLst>
      <p:ext uri="{BB962C8B-B14F-4D97-AF65-F5344CB8AC3E}">
        <p14:creationId xmlns:p14="http://schemas.microsoft.com/office/powerpoint/2010/main" val="204762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B83E-5A48-459C-A4A2-6C966137781E}"/>
              </a:ext>
            </a:extLst>
          </p:cNvPr>
          <p:cNvSpPr>
            <a:spLocks noGrp="1"/>
          </p:cNvSpPr>
          <p:nvPr>
            <p:ph type="title"/>
          </p:nvPr>
        </p:nvSpPr>
        <p:spPr/>
        <p:txBody>
          <a:bodyPr/>
          <a:lstStyle/>
          <a:p>
            <a:pPr algn="ctr"/>
            <a:r>
              <a:rPr lang="en-US" dirty="0"/>
              <a:t>UML Use Case Diagram</a:t>
            </a:r>
          </a:p>
        </p:txBody>
      </p:sp>
      <p:pic>
        <p:nvPicPr>
          <p:cNvPr id="4" name="Content Placeholder 3">
            <a:extLst>
              <a:ext uri="{FF2B5EF4-FFF2-40B4-BE49-F238E27FC236}">
                <a16:creationId xmlns:a16="http://schemas.microsoft.com/office/drawing/2014/main" id="{242378DA-E4F6-4277-AF0C-6AEAD78A88D2}"/>
              </a:ext>
            </a:extLst>
          </p:cNvPr>
          <p:cNvPicPr>
            <a:picLocks noGrp="1" noChangeAspect="1"/>
          </p:cNvPicPr>
          <p:nvPr>
            <p:ph idx="1"/>
          </p:nvPr>
        </p:nvPicPr>
        <p:blipFill>
          <a:blip r:embed="rId2"/>
          <a:stretch>
            <a:fillRect/>
          </a:stretch>
        </p:blipFill>
        <p:spPr>
          <a:xfrm>
            <a:off x="3151903" y="1982406"/>
            <a:ext cx="5528271" cy="4428406"/>
          </a:xfrm>
          <a:prstGeom prst="rect">
            <a:avLst/>
          </a:prstGeom>
        </p:spPr>
      </p:pic>
    </p:spTree>
    <p:extLst>
      <p:ext uri="{BB962C8B-B14F-4D97-AF65-F5344CB8AC3E}">
        <p14:creationId xmlns:p14="http://schemas.microsoft.com/office/powerpoint/2010/main" val="44043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2C518-ED8B-444A-BA40-061C23A7D8AB}"/>
              </a:ext>
            </a:extLst>
          </p:cNvPr>
          <p:cNvSpPr>
            <a:spLocks noGrp="1"/>
          </p:cNvSpPr>
          <p:nvPr>
            <p:ph type="title"/>
          </p:nvPr>
        </p:nvSpPr>
        <p:spPr/>
        <p:txBody>
          <a:bodyPr/>
          <a:lstStyle/>
          <a:p>
            <a:pPr algn="ctr"/>
            <a:r>
              <a:rPr lang="en-US" dirty="0"/>
              <a:t>Software Project Management Plan</a:t>
            </a:r>
          </a:p>
        </p:txBody>
      </p:sp>
      <p:pic>
        <p:nvPicPr>
          <p:cNvPr id="4" name="Content Placeholder 3">
            <a:extLst>
              <a:ext uri="{FF2B5EF4-FFF2-40B4-BE49-F238E27FC236}">
                <a16:creationId xmlns:a16="http://schemas.microsoft.com/office/drawing/2014/main" id="{8B6A9B8E-FF77-44D8-9BF8-FABA30C6CA0B}"/>
              </a:ext>
            </a:extLst>
          </p:cNvPr>
          <p:cNvPicPr>
            <a:picLocks noGrp="1" noChangeAspect="1"/>
          </p:cNvPicPr>
          <p:nvPr>
            <p:ph idx="1"/>
          </p:nvPr>
        </p:nvPicPr>
        <p:blipFill>
          <a:blip r:embed="rId2"/>
          <a:stretch>
            <a:fillRect/>
          </a:stretch>
        </p:blipFill>
        <p:spPr>
          <a:xfrm>
            <a:off x="810000" y="2245946"/>
            <a:ext cx="10571997" cy="3636963"/>
          </a:xfrm>
          <a:prstGeom prst="rect">
            <a:avLst/>
          </a:prstGeom>
        </p:spPr>
      </p:pic>
    </p:spTree>
    <p:extLst>
      <p:ext uri="{BB962C8B-B14F-4D97-AF65-F5344CB8AC3E}">
        <p14:creationId xmlns:p14="http://schemas.microsoft.com/office/powerpoint/2010/main" val="1898027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B941-37BA-4F86-B3DF-3E794134B0EB}"/>
              </a:ext>
            </a:extLst>
          </p:cNvPr>
          <p:cNvSpPr>
            <a:spLocks noGrp="1"/>
          </p:cNvSpPr>
          <p:nvPr>
            <p:ph type="title"/>
          </p:nvPr>
        </p:nvSpPr>
        <p:spPr/>
        <p:txBody>
          <a:bodyPr/>
          <a:lstStyle/>
          <a:p>
            <a:pPr algn="ctr"/>
            <a:r>
              <a:rPr lang="en-US" dirty="0"/>
              <a:t>UML Class Diagram</a:t>
            </a:r>
          </a:p>
        </p:txBody>
      </p:sp>
      <p:pic>
        <p:nvPicPr>
          <p:cNvPr id="5" name="Content Placeholder 4">
            <a:extLst>
              <a:ext uri="{FF2B5EF4-FFF2-40B4-BE49-F238E27FC236}">
                <a16:creationId xmlns:a16="http://schemas.microsoft.com/office/drawing/2014/main" id="{17B440E1-13CC-4CEE-950A-28CFB42BD9A3}"/>
              </a:ext>
            </a:extLst>
          </p:cNvPr>
          <p:cNvPicPr>
            <a:picLocks noGrp="1" noChangeAspect="1"/>
          </p:cNvPicPr>
          <p:nvPr>
            <p:ph idx="1"/>
          </p:nvPr>
        </p:nvPicPr>
        <p:blipFill>
          <a:blip r:embed="rId2"/>
          <a:stretch>
            <a:fillRect/>
          </a:stretch>
        </p:blipFill>
        <p:spPr>
          <a:xfrm>
            <a:off x="2953450" y="2108200"/>
            <a:ext cx="5801930" cy="4666625"/>
          </a:xfrm>
        </p:spPr>
      </p:pic>
    </p:spTree>
    <p:extLst>
      <p:ext uri="{BB962C8B-B14F-4D97-AF65-F5344CB8AC3E}">
        <p14:creationId xmlns:p14="http://schemas.microsoft.com/office/powerpoint/2010/main" val="3188418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92C4-75FB-4451-8B47-657ACC598208}"/>
              </a:ext>
            </a:extLst>
          </p:cNvPr>
          <p:cNvSpPr>
            <a:spLocks noGrp="1"/>
          </p:cNvSpPr>
          <p:nvPr>
            <p:ph type="title"/>
          </p:nvPr>
        </p:nvSpPr>
        <p:spPr/>
        <p:txBody>
          <a:bodyPr/>
          <a:lstStyle/>
          <a:p>
            <a:pPr algn="ctr"/>
            <a:r>
              <a:rPr lang="en-US" dirty="0"/>
              <a:t>Class-</a:t>
            </a:r>
            <a:r>
              <a:rPr lang="en-US" dirty="0" err="1"/>
              <a:t>Responsibilty</a:t>
            </a:r>
            <a:r>
              <a:rPr lang="en-US" dirty="0"/>
              <a:t>-Collaboration Cards</a:t>
            </a:r>
          </a:p>
        </p:txBody>
      </p:sp>
      <p:pic>
        <p:nvPicPr>
          <p:cNvPr id="4" name="Content Placeholder 3">
            <a:extLst>
              <a:ext uri="{FF2B5EF4-FFF2-40B4-BE49-F238E27FC236}">
                <a16:creationId xmlns:a16="http://schemas.microsoft.com/office/drawing/2014/main" id="{008BEF3A-B0CE-4012-BB2E-523AC16C0F23}"/>
              </a:ext>
            </a:extLst>
          </p:cNvPr>
          <p:cNvPicPr>
            <a:picLocks noGrp="1" noChangeAspect="1"/>
          </p:cNvPicPr>
          <p:nvPr>
            <p:ph idx="1"/>
          </p:nvPr>
        </p:nvPicPr>
        <p:blipFill>
          <a:blip r:embed="rId2"/>
          <a:stretch>
            <a:fillRect/>
          </a:stretch>
        </p:blipFill>
        <p:spPr>
          <a:xfrm>
            <a:off x="810000" y="2222500"/>
            <a:ext cx="10571998" cy="4188312"/>
          </a:xfrm>
          <a:prstGeom prst="rect">
            <a:avLst/>
          </a:prstGeom>
        </p:spPr>
      </p:pic>
    </p:spTree>
    <p:extLst>
      <p:ext uri="{BB962C8B-B14F-4D97-AF65-F5344CB8AC3E}">
        <p14:creationId xmlns:p14="http://schemas.microsoft.com/office/powerpoint/2010/main" val="196540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54BDD-AF07-49F9-B25F-056835CBF393}"/>
              </a:ext>
            </a:extLst>
          </p:cNvPr>
          <p:cNvSpPr>
            <a:spLocks noGrp="1"/>
          </p:cNvSpPr>
          <p:nvPr>
            <p:ph type="title"/>
          </p:nvPr>
        </p:nvSpPr>
        <p:spPr/>
        <p:txBody>
          <a:bodyPr/>
          <a:lstStyle/>
          <a:p>
            <a:pPr algn="ctr"/>
            <a:r>
              <a:rPr lang="en-US" dirty="0"/>
              <a:t>Example of One of Our Test Case</a:t>
            </a:r>
          </a:p>
        </p:txBody>
      </p:sp>
      <p:pic>
        <p:nvPicPr>
          <p:cNvPr id="4" name="Content Placeholder 3">
            <a:extLst>
              <a:ext uri="{FF2B5EF4-FFF2-40B4-BE49-F238E27FC236}">
                <a16:creationId xmlns:a16="http://schemas.microsoft.com/office/drawing/2014/main" id="{AA5AE770-AA32-422D-87E8-26289004EE28}"/>
              </a:ext>
            </a:extLst>
          </p:cNvPr>
          <p:cNvPicPr>
            <a:picLocks noGrp="1" noChangeAspect="1"/>
          </p:cNvPicPr>
          <p:nvPr>
            <p:ph idx="1"/>
          </p:nvPr>
        </p:nvPicPr>
        <p:blipFill>
          <a:blip r:embed="rId2"/>
          <a:stretch>
            <a:fillRect/>
          </a:stretch>
        </p:blipFill>
        <p:spPr>
          <a:xfrm>
            <a:off x="3324981" y="2222500"/>
            <a:ext cx="5542038" cy="3636963"/>
          </a:xfrm>
          <a:prstGeom prst="rect">
            <a:avLst/>
          </a:prstGeom>
        </p:spPr>
      </p:pic>
    </p:spTree>
    <p:extLst>
      <p:ext uri="{BB962C8B-B14F-4D97-AF65-F5344CB8AC3E}">
        <p14:creationId xmlns:p14="http://schemas.microsoft.com/office/powerpoint/2010/main" val="2975602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42</TotalTime>
  <Words>159</Words>
  <Application>Microsoft Office PowerPoint</Application>
  <PresentationFormat>Widescreen</PresentationFormat>
  <Paragraphs>16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2</vt:lpstr>
      <vt:lpstr>Quotable</vt:lpstr>
      <vt:lpstr>Learning Management System</vt:lpstr>
      <vt:lpstr>Waterfall Life cycle</vt:lpstr>
      <vt:lpstr>Software Requirement Specification</vt:lpstr>
      <vt:lpstr>Software Requirement Specification</vt:lpstr>
      <vt:lpstr>UML Use Case Diagram</vt:lpstr>
      <vt:lpstr>Software Project Management Plan</vt:lpstr>
      <vt:lpstr>UML Class Diagram</vt:lpstr>
      <vt:lpstr>Class-Responsibilty-Collaboration Cards</vt:lpstr>
      <vt:lpstr>Example of One of Our Test Case</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Management System</dc:title>
  <dc:creator>Jacob</dc:creator>
  <cp:lastModifiedBy>Jacob</cp:lastModifiedBy>
  <cp:revision>9</cp:revision>
  <dcterms:created xsi:type="dcterms:W3CDTF">2018-04-26T16:39:54Z</dcterms:created>
  <dcterms:modified xsi:type="dcterms:W3CDTF">2018-04-26T17:22:05Z</dcterms:modified>
</cp:coreProperties>
</file>