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9"/>
  </p:notesMasterIdLst>
  <p:sldIdLst>
    <p:sldId id="256" r:id="rId2"/>
    <p:sldId id="257" r:id="rId3"/>
    <p:sldId id="263" r:id="rId4"/>
    <p:sldId id="284" r:id="rId5"/>
    <p:sldId id="285" r:id="rId6"/>
    <p:sldId id="283" r:id="rId7"/>
    <p:sldId id="27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243">
          <p15:clr>
            <a:srgbClr val="A4A3A4"/>
          </p15:clr>
        </p15:guide>
        <p15:guide id="3" orient="horz" pos="1194">
          <p15:clr>
            <a:srgbClr val="A4A3A4"/>
          </p15:clr>
        </p15:guide>
        <p15:guide id="4" pos="2878">
          <p15:clr>
            <a:srgbClr val="A4A3A4"/>
          </p15:clr>
        </p15:guide>
        <p15:guide id="5" pos="-312">
          <p15:clr>
            <a:srgbClr val="A4A3A4"/>
          </p15:clr>
        </p15:guide>
        <p15:guide id="6" pos="-2599">
          <p15:clr>
            <a:srgbClr val="A4A3A4"/>
          </p15:clr>
        </p15:guide>
        <p15:guide id="7" pos="7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  <a:srgbClr val="D2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 autoAdjust="0"/>
    <p:restoredTop sz="94307" autoAdjust="0"/>
  </p:normalViewPr>
  <p:slideViewPr>
    <p:cSldViewPr snapToObjects="1">
      <p:cViewPr varScale="1">
        <p:scale>
          <a:sx n="84" d="100"/>
          <a:sy n="84" d="100"/>
        </p:scale>
        <p:origin x="1570" y="48"/>
      </p:cViewPr>
      <p:guideLst>
        <p:guide orient="horz" pos="2160"/>
        <p:guide orient="horz" pos="3243"/>
        <p:guide orient="horz" pos="1194"/>
        <p:guide pos="2878"/>
        <p:guide pos="-312"/>
        <p:guide pos="-2599"/>
        <p:guide pos="78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225-1CD1-49CA-BF99-3D1706613159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7F10B-42A4-44E1-90D9-86858B3DC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2017-03-27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2017-03-27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2017-03-27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2017-03-27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2017-03-27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2017-03-27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chemeClr val="bg1">
            <a:lumMod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56"/>
          <p:cNvCxnSpPr/>
          <p:nvPr/>
        </p:nvCxnSpPr>
        <p:spPr>
          <a:xfrm>
            <a:off x="1115520" y="-99490"/>
            <a:ext cx="8244459" cy="6048756"/>
          </a:xfrm>
          <a:prstGeom prst="line">
            <a:avLst/>
          </a:prstGeom>
          <a:ln w="38100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47610" y="1916790"/>
            <a:ext cx="6192776" cy="1308050"/>
          </a:xfrm>
          <a:prstGeom prst="rect">
            <a:avLst/>
          </a:prstGeom>
          <a:solidFill>
            <a:schemeClr val="bg1">
              <a:lumMod val="30000"/>
            </a:scheme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en-US" altLang="ko-KR" sz="1500" dirty="0">
              <a:solidFill>
                <a:schemeClr val="bg1"/>
              </a:solidFill>
              <a:latin typeface="Arial Black"/>
            </a:endParaRPr>
          </a:p>
          <a:p>
            <a:pPr>
              <a:defRPr lang="ko-KR" altLang="en-US"/>
            </a:pPr>
            <a:r>
              <a:rPr lang="ko-KR" altLang="en-US" sz="4000" b="1" dirty="0" err="1" smtClean="0">
                <a:solidFill>
                  <a:schemeClr val="bg1"/>
                </a:solidFill>
                <a:latin typeface="Arial Black"/>
              </a:rPr>
              <a:t>캡스톤</a:t>
            </a:r>
            <a:r>
              <a:rPr lang="ko-KR" altLang="en-US" sz="4000" b="1" dirty="0" smtClean="0">
                <a:solidFill>
                  <a:schemeClr val="bg1"/>
                </a:solidFill>
                <a:latin typeface="Arial Black"/>
              </a:rPr>
              <a:t> 디자인 </a:t>
            </a:r>
            <a:r>
              <a:rPr lang="en-US" altLang="ko-KR" sz="4000" b="1" dirty="0" smtClean="0">
                <a:solidFill>
                  <a:schemeClr val="bg1"/>
                </a:solidFill>
                <a:latin typeface="Arial Black"/>
              </a:rPr>
              <a:t>II</a:t>
            </a:r>
          </a:p>
          <a:p>
            <a:pPr>
              <a:defRPr lang="ko-KR" altLang="en-US"/>
            </a:pPr>
            <a:r>
              <a:rPr lang="en-US" altLang="ko-KR" sz="2400" dirty="0" smtClean="0">
                <a:solidFill>
                  <a:srgbClr val="F2B800"/>
                </a:solidFill>
                <a:latin typeface="Arial Black"/>
              </a:rPr>
              <a:t>             </a:t>
            </a:r>
            <a:r>
              <a:rPr lang="en-US" altLang="ko-KR" sz="2400" dirty="0">
                <a:solidFill>
                  <a:srgbClr val="F2B800"/>
                </a:solidFill>
                <a:latin typeface="Arial Black"/>
              </a:rPr>
              <a:t>(RFID</a:t>
            </a:r>
            <a:r>
              <a:rPr lang="ko-KR" altLang="en-US" sz="2400" dirty="0">
                <a:solidFill>
                  <a:srgbClr val="F2B800"/>
                </a:solidFill>
                <a:latin typeface="Arial Black"/>
              </a:rPr>
              <a:t>를 이용한 출석 관리 시스템</a:t>
            </a:r>
            <a:r>
              <a:rPr lang="en-US" altLang="ko-KR" sz="2400" dirty="0">
                <a:solidFill>
                  <a:srgbClr val="F2B800"/>
                </a:solidFill>
                <a:latin typeface="Arial Black"/>
              </a:rPr>
              <a:t>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9529" y="5110734"/>
            <a:ext cx="68408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휴먼둥근헤드라인"/>
                <a:ea typeface="휴먼둥근헤드라인"/>
              </a:rPr>
              <a:t>201233024 </a:t>
            </a:r>
            <a:r>
              <a:rPr lang="ko-KR" altLang="en-US" sz="2000" dirty="0" err="1">
                <a:solidFill>
                  <a:schemeClr val="bg1"/>
                </a:solidFill>
                <a:latin typeface="휴먼둥근헤드라인"/>
                <a:ea typeface="휴먼둥근헤드라인"/>
              </a:rPr>
              <a:t>유창성</a:t>
            </a:r>
            <a:endParaRPr lang="en-US" altLang="ko-KR" sz="2000" dirty="0">
              <a:solidFill>
                <a:schemeClr val="bg1"/>
              </a:solidFill>
              <a:latin typeface="휴먼둥근헤드라인"/>
              <a:ea typeface="휴먼둥근헤드라인"/>
            </a:endParaRPr>
          </a:p>
          <a:p>
            <a:pPr algn="r">
              <a:lnSpc>
                <a:spcPct val="150000"/>
              </a:lnSpc>
              <a:defRPr lang="ko-KR" altLang="en-US"/>
            </a:pPr>
            <a:r>
              <a:rPr lang="en-US" altLang="ko-KR" sz="2000" smtClean="0">
                <a:solidFill>
                  <a:schemeClr val="bg1"/>
                </a:solidFill>
                <a:latin typeface="휴먼둥근헤드라인"/>
                <a:ea typeface="휴먼둥근헤드라인"/>
              </a:rPr>
              <a:t>201433028 </a:t>
            </a:r>
            <a:r>
              <a:rPr lang="ko-KR" altLang="en-US" sz="2000" dirty="0">
                <a:solidFill>
                  <a:schemeClr val="bg1"/>
                </a:solidFill>
                <a:latin typeface="휴먼둥근헤드라인"/>
                <a:ea typeface="휴먼둥근헤드라인"/>
              </a:rPr>
              <a:t>유재혁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i.imgur.com/tkQ5NFI.jpg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5143504" y="785794"/>
            <a:ext cx="3857652" cy="4429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534927" y="785794"/>
            <a:ext cx="4608577" cy="849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5000" dirty="0">
                <a:solidFill>
                  <a:schemeClr val="bg1"/>
                </a:solidFill>
                <a:latin typeface="Arial Black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927" y="2428868"/>
            <a:ext cx="48920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1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개요 및 배경</a:t>
            </a:r>
            <a:endParaRPr lang="en-US" altLang="ko-KR" sz="1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endParaRPr lang="en-US" altLang="ko-KR" sz="1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r>
              <a:rPr lang="en-US" altLang="ko-KR" sz="1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</a:t>
            </a:r>
            <a:r>
              <a:rPr lang="ko-KR" altLang="en-US" sz="16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기술 및 내용</a:t>
            </a:r>
            <a:endParaRPr lang="en-US" altLang="ko-KR" sz="1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endParaRPr lang="en-US" altLang="ko-KR" sz="1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r>
              <a:rPr lang="en-US" altLang="ko-KR" sz="1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1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업무 분장</a:t>
            </a:r>
            <a:endParaRPr lang="en-US" altLang="ko-KR" sz="1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endParaRPr lang="en-US" altLang="ko-KR" sz="1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r>
              <a:rPr lang="en-US" altLang="ko-KR" sz="1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lang="ko-KR" altLang="en-US" sz="1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기간 및 일정</a:t>
            </a:r>
            <a:endParaRPr lang="en-US" altLang="ko-KR" sz="1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7055"/>
            <a:ext cx="8209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8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개요 및 배경</a:t>
            </a:r>
            <a:endParaRPr lang="en-US" altLang="ko-KR" sz="28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0" y="652254"/>
            <a:ext cx="3846069" cy="4531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31550" y="26368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224170" y="8172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31550" y="102753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694371" y="1226825"/>
            <a:ext cx="4038391" cy="4751692"/>
            <a:chOff x="3846069" y="909618"/>
            <a:chExt cx="5269607" cy="5940132"/>
          </a:xfrm>
        </p:grpSpPr>
        <p:pic>
          <p:nvPicPr>
            <p:cNvPr id="4097" name="_x308095056" descr="EMB00001c9825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069" y="909618"/>
              <a:ext cx="2519363" cy="3239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9" name="_x308094976" descr="EMB00001c98252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0"/>
            <a:stretch>
              <a:fillRect/>
            </a:stretch>
          </p:blipFill>
          <p:spPr bwMode="auto">
            <a:xfrm>
              <a:off x="6596313" y="909618"/>
              <a:ext cx="2519363" cy="3239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1" name="_x308093376" descr="EMB00001c98252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98" b="3879"/>
            <a:stretch>
              <a:fillRect/>
            </a:stretch>
          </p:blipFill>
          <p:spPr bwMode="auto">
            <a:xfrm>
              <a:off x="3846069" y="4246250"/>
              <a:ext cx="5258702" cy="260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899490" y="1695010"/>
            <a:ext cx="352849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</a:rPr>
              <a:t>현재 출석 방식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구두로 출석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종이 출석부</a:t>
            </a:r>
            <a:endParaRPr lang="en-US" altLang="ko-KR" dirty="0">
              <a:solidFill>
                <a:schemeClr val="bg1"/>
              </a:solidFill>
            </a:endParaRPr>
          </a:p>
          <a:p>
            <a:pPr lvl="3"/>
            <a:r>
              <a:rPr lang="en-US" altLang="ko-KR" sz="2000" b="1" dirty="0">
                <a:solidFill>
                  <a:srgbClr val="F2B8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2000" b="1" dirty="0">
                <a:solidFill>
                  <a:srgbClr val="F2B800"/>
                </a:solidFill>
                <a:sym typeface="Wingdings" panose="05000000000000000000" pitchFamily="2" charset="2"/>
              </a:rPr>
              <a:t>직접 체크 </a:t>
            </a:r>
            <a:endParaRPr lang="en-US" altLang="ko-KR" sz="2000" b="1" dirty="0">
              <a:solidFill>
                <a:srgbClr val="F2B800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다른 학교 출석 방식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학생증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어플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지정 좌석 제도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7055"/>
            <a:ext cx="8209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</a:t>
            </a:r>
            <a:r>
              <a:rPr lang="ko-KR" altLang="en-US" sz="28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기술 및 내용</a:t>
            </a:r>
            <a:endParaRPr lang="en-US" altLang="ko-KR" sz="2800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0" y="652254"/>
            <a:ext cx="3846069" cy="4531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31550" y="26368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224170" y="8172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31550" y="102753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4998344" y="936012"/>
            <a:ext cx="4145656" cy="1334008"/>
            <a:chOff x="4942126" y="4797189"/>
            <a:chExt cx="4145656" cy="1334008"/>
          </a:xfrm>
        </p:grpSpPr>
        <p:pic>
          <p:nvPicPr>
            <p:cNvPr id="18" name="그림 17" descr="C:\Users\cc\Desktop\imgres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2126" y="4797190"/>
              <a:ext cx="2257684" cy="1334007"/>
            </a:xfrm>
            <a:prstGeom prst="rec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20" name="그림 19" descr="C:\Users\User\Desktop\ttt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522" y="4797189"/>
              <a:ext cx="1872260" cy="133400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softEdge rad="0"/>
            </a:effectLst>
          </p:spPr>
        </p:pic>
      </p:grpSp>
      <p:pic>
        <p:nvPicPr>
          <p:cNvPr id="21" name="_x308599048" descr="EMB00001c98250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20" y="4858035"/>
            <a:ext cx="2296500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_x308599048" descr="EMB00001c982507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974" b="97351" l="3704" r="96708">
                        <a14:foregroundMark x1="66255" y1="4636" x2="66255" y2="4636"/>
                        <a14:foregroundMark x1="90947" y1="60265" x2="90947" y2="60265"/>
                        <a14:foregroundMark x1="67078" y1="29801" x2="72016" y2="41060"/>
                        <a14:foregroundMark x1="63374" y1="31126" x2="73251" y2="41722"/>
                        <a14:foregroundMark x1="62551" y1="31788" x2="62963" y2="49669"/>
                        <a14:foregroundMark x1="74074" y1="31126" x2="74074" y2="45033"/>
                        <a14:foregroundMark x1="68313" y1="49007" x2="79835" y2="39073"/>
                        <a14:foregroundMark x1="10700" y1="20530" x2="62963" y2="52980"/>
                        <a14:foregroundMark x1="18519" y1="80132" x2="44033" y2="28477"/>
                        <a14:foregroundMark x1="44033" y1="28477" x2="46502" y2="25828"/>
                        <a14:foregroundMark x1="7407" y1="29801" x2="56790" y2="67550"/>
                        <a14:foregroundMark x1="13992" y1="75497" x2="83951" y2="76159"/>
                        <a14:foregroundMark x1="13169" y1="85430" x2="63374" y2="88742"/>
                        <a14:foregroundMark x1="63374" y1="88742" x2="84362" y2="88742"/>
                        <a14:foregroundMark x1="84362" y1="88742" x2="84774" y2="88079"/>
                        <a14:foregroundMark x1="27160" y1="31788" x2="18519" y2="60265"/>
                        <a14:foregroundMark x1="18519" y1="60265" x2="30864" y2="88742"/>
                        <a14:foregroundMark x1="30864" y1="88742" x2="60905" y2="89404"/>
                        <a14:foregroundMark x1="60905" y1="89404" x2="80247" y2="70199"/>
                        <a14:foregroundMark x1="80247" y1="70199" x2="78601" y2="39735"/>
                        <a14:foregroundMark x1="78601" y1="39735" x2="31687" y2="8609"/>
                        <a14:foregroundMark x1="31687" y1="8609" x2="56790" y2="5960"/>
                        <a14:foregroundMark x1="56790" y1="5960" x2="80247" y2="9272"/>
                        <a14:foregroundMark x1="80247" y1="9272" x2="94650" y2="47020"/>
                        <a14:foregroundMark x1="94650" y1="47020" x2="83951" y2="74834"/>
                        <a14:foregroundMark x1="34568" y1="3974" x2="12757" y2="13245"/>
                        <a14:foregroundMark x1="12757" y1="13245" x2="6996" y2="44371"/>
                        <a14:foregroundMark x1="6996" y1="44371" x2="8642" y2="80132"/>
                        <a14:foregroundMark x1="8642" y1="80132" x2="10700" y2="87417"/>
                        <a14:foregroundMark x1="6996" y1="88079" x2="2058" y2="56954"/>
                        <a14:foregroundMark x1="2058" y1="56954" x2="4115" y2="25828"/>
                        <a14:foregroundMark x1="4115" y1="25828" x2="4938" y2="21854"/>
                        <a14:foregroundMark x1="12346" y1="92715" x2="36214" y2="92053"/>
                        <a14:foregroundMark x1="36214" y1="92053" x2="84362" y2="93377"/>
                        <a14:foregroundMark x1="27160" y1="97351" x2="86831" y2="92053"/>
                        <a14:foregroundMark x1="89300" y1="92053" x2="95062" y2="29139"/>
                        <a14:foregroundMark x1="95062" y1="29139" x2="92181" y2="15894"/>
                        <a14:foregroundMark x1="91358" y1="8609" x2="95473" y2="80132"/>
                        <a14:foregroundMark x1="96708" y1="14570" x2="95062" y2="90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77" y="1173826"/>
            <a:ext cx="2280598" cy="15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_x308599128" descr="EMB00001c98250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537" y="2937836"/>
            <a:ext cx="2704649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화살표 연결선 37"/>
          <p:cNvCxnSpPr/>
          <p:nvPr/>
        </p:nvCxnSpPr>
        <p:spPr>
          <a:xfrm flipV="1">
            <a:off x="3189319" y="4377700"/>
            <a:ext cx="1473380" cy="1283610"/>
          </a:xfrm>
          <a:prstGeom prst="straightConnector1">
            <a:avLst/>
          </a:prstGeom>
          <a:ln w="6032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 descr="C:\Users\cc\Desktop\imgres.jp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222" y="5174528"/>
            <a:ext cx="2771374" cy="1290057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</a:ln>
        </p:spPr>
      </p:pic>
      <p:cxnSp>
        <p:nvCxnSpPr>
          <p:cNvPr id="47" name="직선 화살표 연결선 46"/>
          <p:cNvCxnSpPr/>
          <p:nvPr/>
        </p:nvCxnSpPr>
        <p:spPr>
          <a:xfrm flipV="1">
            <a:off x="5796170" y="2270022"/>
            <a:ext cx="643977" cy="667814"/>
          </a:xfrm>
          <a:prstGeom prst="straightConnector1">
            <a:avLst/>
          </a:prstGeom>
          <a:ln w="6032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7471632" y="2270020"/>
            <a:ext cx="0" cy="2904508"/>
          </a:xfrm>
          <a:prstGeom prst="straightConnector1">
            <a:avLst/>
          </a:prstGeom>
          <a:ln w="6032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1772230" y="2727087"/>
            <a:ext cx="0" cy="2213233"/>
          </a:xfrm>
          <a:prstGeom prst="straightConnector1">
            <a:avLst/>
          </a:prstGeom>
          <a:ln w="6032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49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7055"/>
            <a:ext cx="8209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업무 분장</a:t>
            </a:r>
            <a:endParaRPr lang="en-US" altLang="ko-KR" sz="28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0" y="652254"/>
            <a:ext cx="3846069" cy="4531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15520" y="980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1437860"/>
            <a:ext cx="8209140" cy="477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51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7055"/>
            <a:ext cx="8209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기간 및 일정</a:t>
            </a:r>
            <a:endParaRPr lang="en-US" altLang="ko-KR" sz="28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544109"/>
            <a:ext cx="349185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0" y="836640"/>
            <a:ext cx="7453562" cy="554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95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56"/>
          <p:cNvCxnSpPr/>
          <p:nvPr/>
        </p:nvCxnSpPr>
        <p:spPr>
          <a:xfrm>
            <a:off x="899540" y="-243459"/>
            <a:ext cx="8244459" cy="6048756"/>
          </a:xfrm>
          <a:prstGeom prst="line">
            <a:avLst/>
          </a:prstGeom>
          <a:ln w="38100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951224" y="1815463"/>
            <a:ext cx="6192776" cy="1862048"/>
          </a:xfrm>
          <a:prstGeom prst="rect">
            <a:avLst/>
          </a:prstGeom>
          <a:solidFill>
            <a:schemeClr val="bg1">
              <a:lumMod val="30000"/>
            </a:scheme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en-US" altLang="ko-KR" sz="1500" dirty="0">
              <a:solidFill>
                <a:schemeClr val="bg1"/>
              </a:solidFill>
              <a:latin typeface="Arial Black"/>
            </a:endParaRPr>
          </a:p>
          <a:p>
            <a:pPr>
              <a:defRPr lang="ko-KR" altLang="en-US"/>
            </a:pPr>
            <a:r>
              <a:rPr lang="en-US" altLang="ko-KR" sz="5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/>
              </a:rPr>
              <a:t>THANK </a:t>
            </a:r>
          </a:p>
          <a:p>
            <a:pPr>
              <a:defRPr lang="ko-KR" altLang="en-US"/>
            </a:pPr>
            <a:r>
              <a:rPr lang="en-US" altLang="ko-KR" sz="5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/>
              </a:rPr>
              <a:t>   YOU.</a:t>
            </a:r>
            <a:endParaRPr lang="en-US" altLang="ko-KR" sz="1500" dirty="0">
              <a:solidFill>
                <a:schemeClr val="accent6">
                  <a:lumMod val="60000"/>
                  <a:lumOff val="40000"/>
                </a:schemeClr>
              </a:solidFill>
              <a:latin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84</Words>
  <Application>Microsoft Office PowerPoint</Application>
  <PresentationFormat>화면 슬라이드 쇼(4:3)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HY견고딕</vt:lpstr>
      <vt:lpstr>맑은 고딕</vt:lpstr>
      <vt:lpstr>함초롬돋움</vt:lpstr>
      <vt:lpstr>휴먼둥근헤드라인</vt:lpstr>
      <vt:lpstr>Arial</vt:lpstr>
      <vt:lpstr>Arial Black</vt:lpstr>
      <vt:lpstr>Wingdings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주희</dc:creator>
  <cp:lastModifiedBy>Windows 사용자</cp:lastModifiedBy>
  <cp:revision>163</cp:revision>
  <dcterms:created xsi:type="dcterms:W3CDTF">2015-04-29T05:23:56Z</dcterms:created>
  <dcterms:modified xsi:type="dcterms:W3CDTF">2017-03-27T02:22:21Z</dcterms:modified>
</cp:coreProperties>
</file>