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CB69B-6810-C925-C3BE-F7E9388AC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980189-CDA2-44D0-8A65-0E4599390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C7240-4301-982A-9984-5700B2C3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676B-400B-4133-9ED9-551561008C4A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D32B2-6F20-DF66-BB7F-A18A07EF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A7111-4F63-D5B8-CC96-579D3C14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543-6037-4781-8C5F-25769F44A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2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0C5E1-461E-725F-2EC6-BEC93A4C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FAD81D-AB8E-B9E5-B175-049B1B7D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2F4B-02CF-B7FC-76FC-0A13E67F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676B-400B-4133-9ED9-551561008C4A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7594F-18B0-16D9-2BD9-60778032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C5F14-F9F0-E3FD-C95C-3D9512B4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543-6037-4781-8C5F-25769F44A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7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C93FB7-884F-4CC7-0FC2-301D01CD9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0AB9A8-D52F-5850-194C-04D8A3203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B2DA7-D47C-7D3F-21BA-8567AD4A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676B-400B-4133-9ED9-551561008C4A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10B85-1B4B-8DD0-3943-7481DE42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85555-2F68-83B9-19B5-D7246DB2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543-6037-4781-8C5F-25769F44A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1C33-8F1E-434F-7A47-8AC8E7E0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2B0FC-108D-3687-205A-7807D4ED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EF396-70FF-239D-5000-C6401F67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676B-400B-4133-9ED9-551561008C4A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982F0-7D4F-269E-6DFC-7264A8C0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44A07-17E4-AD74-CA69-F52E5105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543-6037-4781-8C5F-25769F44A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1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D1689-3C96-F4F0-D14A-A3A31D80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AD3AC-B612-F6CB-36B5-EBE0FE47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3950D-234B-BE74-883F-F3F27B07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676B-400B-4133-9ED9-551561008C4A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A326B-BF15-F159-D221-402632B5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D9309-C61A-D841-A6FC-E454FC4D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543-6037-4781-8C5F-25769F44A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4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F9A2-7585-5E38-901A-62F45531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08CAD-01D2-057A-2537-91DE1C484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410B0-C239-1C3D-FDB0-A00803339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E134D-669C-7A89-54BB-EF8E660C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676B-400B-4133-9ED9-551561008C4A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5C2EA-2954-D23D-C97C-2744C88C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7A3D0-9362-DA30-3FA7-C10DDA8B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543-6037-4781-8C5F-25769F44A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4AF1F-3680-60C0-1E74-7D9E350C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D1BB7-C596-6FBA-4D09-3B7AB0AC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ADCBC-F522-5465-DE86-5F2794C4B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7618C3-4C94-59C5-9266-5CB1AAE71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A5C114-A966-A192-5147-3D204E0E9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9431D4-727E-CB8B-6701-AC9593B4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676B-400B-4133-9ED9-551561008C4A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527427-F961-1570-67CD-27129395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67DC-9B48-9DBA-D3CE-75C746DD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543-6037-4781-8C5F-25769F44A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6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0D806-6C24-2BD1-64F3-33D51A8D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08711-5C8B-2EBE-F6E6-4D266B78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676B-400B-4133-9ED9-551561008C4A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78DFF-838C-2ABC-7C6E-DF4433A6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E9DA-FA04-3E99-C424-A31F23C7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543-6037-4781-8C5F-25769F44A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2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606B9-A78B-16A8-7368-DC684BAA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676B-400B-4133-9ED9-551561008C4A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3163B-FB0F-E4E1-46E8-8690770E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39645-0BCE-DF1D-0450-13083062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543-6037-4781-8C5F-25769F44A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4F5B5-D20F-A0E2-1669-BC3D3350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4C5AF-4836-5084-D408-622EEC6D8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53D92-14AC-E29B-7AC0-948611A75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B000C-7500-4887-ADF2-F5B3BC48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676B-400B-4133-9ED9-551561008C4A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5F6F9-67C3-A08D-FF7B-B8E3F0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32543-3651-8738-76A9-BCAB1017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543-6037-4781-8C5F-25769F44A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2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2CA4D-7F1B-0233-0891-D2683987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8D4A90-BA19-CD63-4B1F-28C6EA834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AC7D35-CDFD-C563-6D49-F253D4C58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2DB4D-C913-2CFA-03EF-7D7864B7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676B-400B-4133-9ED9-551561008C4A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7FCCB-847E-AE59-3260-F19B107B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9FED8-3E09-FE29-76AC-8B894DE3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C543-6037-4781-8C5F-25769F44A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116D3E-7AF3-638A-C7F8-9E4BC0F3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6431C-6623-FF79-2CD8-DC7F2FDC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60E25-4CCC-C76A-921C-7D9A480E2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29676B-400B-4133-9ED9-551561008C4A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DF423-36D4-E228-8D18-779AF7E2F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11817-7B46-209F-5D2F-1F9582684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4C543-6037-4781-8C5F-25769F44A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7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61EFF-0CB6-8570-D350-A066DBD8F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B698E-E404-8694-A847-F98464F5B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C9AA7-40D8-248C-591C-DFF21B48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85879-1C62-E673-6561-BA999959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582"/>
            <a:ext cx="10515600" cy="3653381"/>
          </a:xfrm>
        </p:spPr>
        <p:txBody>
          <a:bodyPr>
            <a:normAutofit/>
          </a:bodyPr>
          <a:lstStyle/>
          <a:p>
            <a:r>
              <a:rPr lang="en-US" altLang="ko-KR" sz="1500" dirty="0" err="1"/>
              <a:t>underlyingIds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/>
              <a:t>underlying</a:t>
            </a:r>
            <a:r>
              <a:rPr lang="ko-KR" altLang="en-US" sz="1500" dirty="0"/>
              <a:t>의 </a:t>
            </a:r>
            <a:r>
              <a:rPr lang="en-US" altLang="ko-KR" sz="1500" dirty="0"/>
              <a:t>Id</a:t>
            </a:r>
            <a:r>
              <a:rPr lang="ko-KR" altLang="en-US" sz="1500" dirty="0"/>
              <a:t>의 </a:t>
            </a:r>
            <a:r>
              <a:rPr lang="en-US" altLang="ko-KR" sz="1500" dirty="0"/>
              <a:t>List</a:t>
            </a:r>
          </a:p>
          <a:p>
            <a:r>
              <a:rPr lang="en-US" altLang="ko-KR" sz="1500" dirty="0" err="1"/>
              <a:t>DataSet</a:t>
            </a:r>
            <a:r>
              <a:rPr lang="ko-KR" altLang="en-US" sz="1500" dirty="0"/>
              <a:t>이 </a:t>
            </a:r>
            <a:r>
              <a:rPr lang="en-US" altLang="ko-KR" sz="1500" dirty="0" err="1"/>
              <a:t>fixingPrices</a:t>
            </a:r>
            <a:r>
              <a:rPr lang="en-US" altLang="ko-KR" sz="1500" dirty="0"/>
              <a:t> property</a:t>
            </a:r>
            <a:r>
              <a:rPr lang="ko-KR" altLang="en-US" sz="1500" dirty="0"/>
              <a:t>를 가진다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fixingPrices</a:t>
            </a:r>
            <a:r>
              <a:rPr lang="ko-KR" altLang="en-US" sz="1500" dirty="0"/>
              <a:t>의 </a:t>
            </a:r>
            <a:r>
              <a:rPr lang="en-US" altLang="ko-KR" sz="1500" dirty="0"/>
              <a:t>type</a:t>
            </a:r>
            <a:r>
              <a:rPr lang="ko-KR" altLang="en-US" sz="1500" dirty="0"/>
              <a:t>은 </a:t>
            </a:r>
            <a:r>
              <a:rPr lang="en-US" altLang="ko-KR" sz="1500" dirty="0" err="1"/>
              <a:t>ArrayOfPriceList</a:t>
            </a:r>
            <a:endParaRPr lang="en-US" altLang="ko-KR" sz="1500" dirty="0"/>
          </a:p>
          <a:p>
            <a:r>
              <a:rPr lang="en-US" altLang="ko-KR" sz="1500" dirty="0" err="1"/>
              <a:t>ArrayOfPriceList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클래스는 </a:t>
            </a:r>
            <a:r>
              <a:rPr lang="en-US" altLang="ko-KR" sz="1500" dirty="0" err="1"/>
              <a:t>fixingPrices</a:t>
            </a:r>
            <a:r>
              <a:rPr lang="en-US" altLang="ko-KR" sz="1500" dirty="0"/>
              <a:t> property</a:t>
            </a:r>
            <a:r>
              <a:rPr lang="ko-KR" altLang="en-US" sz="1500" dirty="0"/>
              <a:t>를 가진다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fixingPrices</a:t>
            </a:r>
            <a:r>
              <a:rPr lang="ko-KR" altLang="en-US" sz="1500" dirty="0"/>
              <a:t>의 </a:t>
            </a:r>
            <a:r>
              <a:rPr lang="en-US" altLang="ko-KR" sz="1500" dirty="0"/>
              <a:t>type</a:t>
            </a:r>
            <a:r>
              <a:rPr lang="ko-KR" altLang="en-US" sz="1500" dirty="0"/>
              <a:t>은 </a:t>
            </a:r>
            <a:r>
              <a:rPr lang="en-US" altLang="ko-KR" sz="1500" dirty="0"/>
              <a:t>List&lt;</a:t>
            </a:r>
            <a:r>
              <a:rPr lang="en-US" altLang="ko-KR" sz="1500" dirty="0" err="1"/>
              <a:t>PriceList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Lambda</a:t>
            </a:r>
            <a:r>
              <a:rPr lang="ko-KR" altLang="en-US" sz="1500" dirty="0"/>
              <a:t>식에서 </a:t>
            </a:r>
            <a:r>
              <a:rPr lang="en-US" altLang="ko-KR" sz="1500" dirty="0"/>
              <a:t>filter</a:t>
            </a:r>
            <a:r>
              <a:rPr lang="ko-KR" altLang="en-US" sz="1500" dirty="0"/>
              <a:t>와 </a:t>
            </a:r>
            <a:r>
              <a:rPr lang="en-US" altLang="ko-KR" sz="1500" dirty="0"/>
              <a:t>map. Filter</a:t>
            </a:r>
            <a:r>
              <a:rPr lang="ko-KR" altLang="en-US" sz="1500" dirty="0"/>
              <a:t>는 해당 되는 </a:t>
            </a:r>
            <a:r>
              <a:rPr lang="en-US" altLang="ko-KR" sz="1500" dirty="0"/>
              <a:t>stream</a:t>
            </a:r>
            <a:r>
              <a:rPr lang="ko-KR" altLang="en-US" sz="1500" dirty="0"/>
              <a:t>의 요소만 </a:t>
            </a:r>
            <a:r>
              <a:rPr lang="en-US" altLang="ko-KR" sz="1500" dirty="0"/>
              <a:t>stream</a:t>
            </a:r>
            <a:r>
              <a:rPr lang="ko-KR" altLang="en-US" sz="1500" dirty="0"/>
              <a:t>형태로 </a:t>
            </a:r>
            <a:r>
              <a:rPr lang="en-US" altLang="ko-KR" sz="1500" dirty="0"/>
              <a:t>return. Map</a:t>
            </a:r>
            <a:r>
              <a:rPr lang="ko-KR" altLang="en-US" sz="1500" dirty="0"/>
              <a:t>은 </a:t>
            </a:r>
            <a:r>
              <a:rPr lang="en-US" altLang="ko-KR" sz="1500" dirty="0"/>
              <a:t>stream</a:t>
            </a:r>
            <a:r>
              <a:rPr lang="ko-KR" altLang="en-US" sz="1500" dirty="0"/>
              <a:t>의 요소를 바꾼다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94DDE-AD8A-A231-602E-59AF6A05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9395"/>
            <a:ext cx="9810221" cy="635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449925-07EA-DF86-504F-E0B8350B6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4972"/>
            <a:ext cx="7105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1AE95-CB1A-2C11-FCA9-04594F28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D1DF4-C994-0523-17A5-04742076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Corr</a:t>
            </a:r>
          </a:p>
          <a:p>
            <a:pPr marL="0" indent="0">
              <a:buNone/>
            </a:pPr>
            <a:r>
              <a:rPr lang="en-US" altLang="ko-KR" sz="1500" dirty="0"/>
              <a:t>Parameter: </a:t>
            </a:r>
            <a:r>
              <a:rPr lang="en-US" altLang="ko-KR" sz="1500" dirty="0" err="1"/>
              <a:t>underlyingIds</a:t>
            </a:r>
            <a:r>
              <a:rPr lang="en-US" altLang="ko-KR" sz="1500" dirty="0"/>
              <a:t> (List&lt;String&gt;)</a:t>
            </a:r>
          </a:p>
          <a:p>
            <a:pPr marL="0" indent="0">
              <a:buNone/>
            </a:pPr>
            <a:r>
              <a:rPr lang="en-US" altLang="ko-KR" sz="1500" dirty="0" err="1"/>
              <a:t>Context.getMaps</a:t>
            </a:r>
            <a:r>
              <a:rPr lang="en-US" altLang="ko-KR" sz="1500" dirty="0"/>
              <a:t>().</a:t>
            </a:r>
            <a:r>
              <a:rPr lang="en-US" altLang="ko-KR" sz="1500" dirty="0" err="1"/>
              <a:t>getContextMaps</a:t>
            </a:r>
            <a:r>
              <a:rPr lang="en-US" altLang="ko-KR" sz="1500" dirty="0"/>
              <a:t>(): </a:t>
            </a:r>
            <a:r>
              <a:rPr lang="en-US" altLang="ko-KR" sz="1500" dirty="0" err="1"/>
              <a:t>ArrayList</a:t>
            </a:r>
            <a:r>
              <a:rPr lang="en-US" altLang="ko-KR" sz="1500" dirty="0"/>
              <a:t> return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doubleValue</a:t>
            </a:r>
            <a:r>
              <a:rPr lang="en-US" altLang="ko-KR" sz="1500" dirty="0"/>
              <a:t>() : convert </a:t>
            </a:r>
            <a:r>
              <a:rPr lang="en-US" altLang="ko-KR" sz="1500" dirty="0" err="1"/>
              <a:t>BigDecimal</a:t>
            </a:r>
            <a:r>
              <a:rPr lang="en-US" altLang="ko-KR" sz="1500" dirty="0"/>
              <a:t> to a double</a:t>
            </a:r>
          </a:p>
          <a:p>
            <a:pPr marL="0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8077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C5D2B-DA60-AA8A-2675-C264838F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병렬 처리 로직</a:t>
            </a:r>
            <a:r>
              <a:rPr lang="en-US" altLang="ko-KR" sz="3000" dirty="0"/>
              <a:t>(</a:t>
            </a:r>
            <a:r>
              <a:rPr lang="en-US" altLang="ko-KR" sz="3000" dirty="0" err="1"/>
              <a:t>GreeksUtil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B2E78-BE04-A254-405E-52886C11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메서드</a:t>
            </a:r>
            <a:endParaRPr lang="en-US" altLang="ko-KR" sz="1500" dirty="0"/>
          </a:p>
          <a:p>
            <a:r>
              <a:rPr lang="en-US" altLang="ko-KR" sz="1500" dirty="0" err="1"/>
              <a:t>calculateGreeks</a:t>
            </a:r>
            <a:endParaRPr lang="en-US" altLang="ko-KR" sz="1500" dirty="0"/>
          </a:p>
          <a:p>
            <a:r>
              <a:rPr lang="en-US" altLang="ko-KR" sz="1500" dirty="0" err="1"/>
              <a:t>generateInputs</a:t>
            </a:r>
            <a:endParaRPr lang="en-US" altLang="ko-KR" sz="1500" dirty="0"/>
          </a:p>
          <a:p>
            <a:r>
              <a:rPr lang="en-US" altLang="ko-KR" sz="1500" dirty="0" err="1"/>
              <a:t>calculateOutputs</a:t>
            </a:r>
            <a:r>
              <a:rPr lang="en-US" altLang="ko-KR" sz="1500" dirty="0"/>
              <a:t> (</a:t>
            </a:r>
            <a:r>
              <a:rPr lang="ko-KR" altLang="en-US" sz="1500" dirty="0"/>
              <a:t>병렬 처리 로직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r>
              <a:rPr lang="en-US" altLang="ko-KR" sz="1500" dirty="0" err="1"/>
              <a:t>CalculationInput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Property_list</a:t>
            </a:r>
            <a:r>
              <a:rPr lang="en-US" altLang="ko-KR" sz="1500" dirty="0"/>
              <a:t>: id, type, client, </a:t>
            </a:r>
            <a:r>
              <a:rPr lang="en-US" altLang="ko-KR" sz="1500" dirty="0" err="1"/>
              <a:t>insId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baseDate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calculationType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greekLevel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pricer</a:t>
            </a:r>
            <a:r>
              <a:rPr lang="en-US" altLang="ko-KR" sz="1500" dirty="0"/>
              <a:t>, instrument, </a:t>
            </a:r>
            <a:r>
              <a:rPr lang="en-US" altLang="ko-KR" sz="1500" dirty="0" err="1"/>
              <a:t>dataSet</a:t>
            </a:r>
            <a:r>
              <a:rPr lang="en-US" altLang="ko-KR" sz="1500" dirty="0"/>
              <a:t>, context, simulation</a:t>
            </a:r>
          </a:p>
          <a:p>
            <a:r>
              <a:rPr lang="en-US" altLang="ko-KR" sz="1500" dirty="0" err="1"/>
              <a:t>CalculationOutput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Property_list</a:t>
            </a:r>
            <a:r>
              <a:rPr lang="en-US" altLang="ko-KR" sz="1500" dirty="0"/>
              <a:t>: id, </a:t>
            </a:r>
            <a:r>
              <a:rPr lang="en-US" altLang="ko-KR" sz="1500" dirty="0" err="1"/>
              <a:t>insId</a:t>
            </a:r>
            <a:r>
              <a:rPr lang="en-US" altLang="ko-KR" sz="1500" dirty="0"/>
              <a:t>, type, client, prices, </a:t>
            </a:r>
            <a:r>
              <a:rPr lang="en-US" altLang="ko-KR" sz="1500" dirty="0" err="1"/>
              <a:t>greeks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cashFlows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hwModelParams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warnMessage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errorMessage</a:t>
            </a:r>
            <a:endParaRPr lang="en-US" altLang="ko-KR" sz="1500" dirty="0"/>
          </a:p>
          <a:p>
            <a:r>
              <a:rPr lang="en-US" altLang="ko-KR" sz="1500" dirty="0"/>
              <a:t>Underlying</a:t>
            </a:r>
          </a:p>
          <a:p>
            <a:pPr marL="0" indent="0">
              <a:buNone/>
            </a:pPr>
            <a:r>
              <a:rPr lang="en-US" altLang="ko-KR" sz="1500" dirty="0" err="1"/>
              <a:t>Property_list</a:t>
            </a:r>
            <a:r>
              <a:rPr lang="en-US" altLang="ko-KR" sz="1500" dirty="0"/>
              <a:t>: id, name, type, currency, </a:t>
            </a:r>
            <a:r>
              <a:rPr lang="en-US" altLang="ko-KR" sz="1500" dirty="0" err="1"/>
              <a:t>counterCurrency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tenorYear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couponFreqYear</a:t>
            </a:r>
            <a:r>
              <a:rPr lang="en-US" altLang="ko-KR" sz="1500" dirty="0"/>
              <a:t>, coupon, </a:t>
            </a:r>
            <a:r>
              <a:rPr lang="en-US" altLang="ko-KR" sz="1500" dirty="0" err="1"/>
              <a:t>dayCountConvention</a:t>
            </a:r>
            <a:r>
              <a:rPr lang="en-US" altLang="ko-KR" sz="1500" dirty="0"/>
              <a:t>,</a:t>
            </a:r>
          </a:p>
          <a:p>
            <a:pPr marL="0" indent="0">
              <a:buNone/>
            </a:pPr>
            <a:r>
              <a:rPr lang="en-US" altLang="ko-KR" sz="1500" dirty="0" err="1"/>
              <a:t>exchangeRateType</a:t>
            </a:r>
            <a:r>
              <a:rPr lang="en-US" altLang="ko-KR" sz="1500" dirty="0"/>
              <a:t>, Instrument, no</a:t>
            </a:r>
          </a:p>
        </p:txBody>
      </p:sp>
    </p:spTree>
    <p:extLst>
      <p:ext uri="{BB962C8B-B14F-4D97-AF65-F5344CB8AC3E}">
        <p14:creationId xmlns:p14="http://schemas.microsoft.com/office/powerpoint/2010/main" val="404663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88CFA-1099-0951-A378-08321498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GreekUtil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B041F-F3C8-D9E6-FF43-3B040FE6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err="1"/>
              <a:t>generateInputs</a:t>
            </a:r>
            <a:r>
              <a:rPr lang="en-US" altLang="ko-KR" sz="1500" dirty="0"/>
              <a:t> </a:t>
            </a:r>
            <a:r>
              <a:rPr lang="ko-KR" altLang="en-US" sz="1500" dirty="0"/>
              <a:t>메서드 </a:t>
            </a:r>
            <a:r>
              <a:rPr lang="en-US" altLang="ko-KR" sz="1500" dirty="0"/>
              <a:t>(static)</a:t>
            </a:r>
          </a:p>
          <a:p>
            <a:endParaRPr lang="en-US" altLang="ko-KR" sz="1500" dirty="0"/>
          </a:p>
          <a:p>
            <a:r>
              <a:rPr lang="en-US" altLang="ko-KR" sz="1500" dirty="0" err="1"/>
              <a:t>GreekLevel</a:t>
            </a:r>
            <a:r>
              <a:rPr lang="en-US" altLang="ko-KR" sz="1500" dirty="0"/>
              <a:t> </a:t>
            </a:r>
            <a:r>
              <a:rPr lang="en-US" altLang="ko-KR" sz="1500" dirty="0" err="1"/>
              <a:t>greekLevel</a:t>
            </a:r>
            <a:r>
              <a:rPr lang="en-US" altLang="ko-KR" sz="1500" dirty="0"/>
              <a:t> property: office, level, </a:t>
            </a:r>
            <a:r>
              <a:rPr lang="en-US" altLang="ko-KR" sz="1500" dirty="0" err="1"/>
              <a:t>greekCalculationMethods</a:t>
            </a:r>
            <a:endParaRPr lang="en-US" altLang="ko-KR" sz="1500" dirty="0"/>
          </a:p>
          <a:p>
            <a:r>
              <a:rPr lang="en-US" altLang="ko-KR" sz="1500" dirty="0" err="1"/>
              <a:t>SensitivityType</a:t>
            </a:r>
            <a:r>
              <a:rPr lang="en-US" altLang="ko-KR" sz="1500" dirty="0"/>
              <a:t> (</a:t>
            </a:r>
            <a:r>
              <a:rPr lang="ko-KR" altLang="en-US" sz="1500" dirty="0"/>
              <a:t>민감도 종류</a:t>
            </a:r>
            <a:r>
              <a:rPr lang="en-US" altLang="ko-KR" sz="1500" dirty="0"/>
              <a:t>) (Enum): PV01, TenorPV01, </a:t>
            </a:r>
            <a:r>
              <a:rPr lang="en-US" altLang="ko-KR" sz="1500" dirty="0" err="1"/>
              <a:t>ModifiedDuration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MacaulyDuration</a:t>
            </a:r>
            <a:r>
              <a:rPr lang="en-US" altLang="ko-KR" sz="1500" dirty="0"/>
              <a:t>, Convexity…</a:t>
            </a:r>
          </a:p>
          <a:p>
            <a:endParaRPr lang="en-US" altLang="ko-KR" sz="1500" dirty="0"/>
          </a:p>
          <a:p>
            <a:r>
              <a:rPr lang="en-US" altLang="ko-KR" sz="1500" dirty="0"/>
              <a:t>generateInputForPV01 </a:t>
            </a:r>
            <a:r>
              <a:rPr lang="ko-KR" altLang="en-US" sz="1500" dirty="0"/>
              <a:t>메서드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클래스의 필드가 </a:t>
            </a:r>
            <a:r>
              <a:rPr lang="en-US" altLang="ko-KR" sz="1500" dirty="0"/>
              <a:t>Immutable reference type</a:t>
            </a:r>
            <a:r>
              <a:rPr lang="ko-KR" altLang="en-US" sz="1500" dirty="0"/>
              <a:t>인 경우</a:t>
            </a:r>
            <a:r>
              <a:rPr lang="en-US" altLang="ko-KR" sz="1500" dirty="0"/>
              <a:t>, deep copy</a:t>
            </a:r>
            <a:r>
              <a:rPr lang="ko-KR" altLang="en-US" sz="1500" dirty="0"/>
              <a:t>와 </a:t>
            </a:r>
            <a:r>
              <a:rPr lang="en-US" altLang="ko-KR" sz="1500" dirty="0"/>
              <a:t>shallow copy</a:t>
            </a:r>
            <a:r>
              <a:rPr lang="ko-KR" altLang="en-US" sz="1500" dirty="0"/>
              <a:t>는 같은 결과를 초래한다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Immutable type(String, Integer, </a:t>
            </a:r>
            <a:r>
              <a:rPr lang="en-US" altLang="ko-KR" sz="1500" dirty="0" err="1"/>
              <a:t>BigDecimal</a:t>
            </a:r>
            <a:r>
              <a:rPr lang="en-US" altLang="ko-KR" sz="1500" dirty="0"/>
              <a:t>)</a:t>
            </a:r>
            <a:r>
              <a:rPr lang="ko-KR" altLang="en-US" sz="1500" dirty="0"/>
              <a:t>인 경우</a:t>
            </a:r>
            <a:r>
              <a:rPr lang="en-US" altLang="ko-KR" sz="1500" dirty="0"/>
              <a:t>, </a:t>
            </a:r>
            <a:r>
              <a:rPr lang="ko-KR" altLang="en-US" sz="1500" dirty="0"/>
              <a:t>처음 만들어진 후 바뀔 수 없다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 err="1"/>
              <a:t>BigDecimal</a:t>
            </a:r>
            <a:r>
              <a:rPr lang="ko-KR" altLang="en-US" sz="1500" dirty="0"/>
              <a:t>이 </a:t>
            </a:r>
            <a:r>
              <a:rPr lang="en-US" altLang="ko-KR" sz="1500" dirty="0"/>
              <a:t>immutable</a:t>
            </a:r>
            <a:r>
              <a:rPr lang="ko-KR" altLang="en-US" sz="1500" dirty="0"/>
              <a:t>이므로</a:t>
            </a:r>
            <a:r>
              <a:rPr lang="en-US" altLang="ko-KR" sz="1500" dirty="0"/>
              <a:t>, shallow copy</a:t>
            </a:r>
            <a:r>
              <a:rPr lang="ko-KR" altLang="en-US" sz="1500" dirty="0"/>
              <a:t>와 </a:t>
            </a:r>
            <a:r>
              <a:rPr lang="en-US" altLang="ko-KR" sz="1500" dirty="0"/>
              <a:t>deep copy</a:t>
            </a:r>
            <a:r>
              <a:rPr lang="ko-KR" altLang="en-US" sz="1500" dirty="0"/>
              <a:t>가 같은 결과를 초래한다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Super.clone</a:t>
            </a:r>
            <a:r>
              <a:rPr lang="en-US" altLang="ko-KR" sz="1500" dirty="0"/>
              <a:t>() : superclass</a:t>
            </a:r>
            <a:r>
              <a:rPr lang="ko-KR" altLang="en-US" sz="1500" dirty="0"/>
              <a:t>의 </a:t>
            </a:r>
            <a:r>
              <a:rPr lang="en-US" altLang="ko-KR" sz="1500" dirty="0"/>
              <a:t>clone method</a:t>
            </a:r>
            <a:r>
              <a:rPr lang="ko-KR" altLang="en-US" sz="1500" dirty="0"/>
              <a:t>를 호출한다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클래스의 필드에 </a:t>
            </a:r>
            <a:r>
              <a:rPr lang="en-US" altLang="ko-KR" sz="1500" dirty="0"/>
              <a:t>collection type</a:t>
            </a:r>
            <a:r>
              <a:rPr lang="ko-KR" altLang="en-US" sz="1500" dirty="0"/>
              <a:t>이 있는 경우</a:t>
            </a:r>
            <a:r>
              <a:rPr lang="en-US" altLang="ko-KR" sz="1500" dirty="0"/>
              <a:t>, deep copy</a:t>
            </a:r>
            <a:r>
              <a:rPr lang="ko-KR" altLang="en-US" sz="1500" dirty="0"/>
              <a:t>를 구현해야 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19613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487E0-531C-0502-6AA0-0256DDCE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DC46-7EB2-1B59-F293-DE3D63C8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err="1"/>
              <a:t>ArrayOfPrice</a:t>
            </a:r>
            <a:r>
              <a:rPr lang="en-US" altLang="ko-KR" sz="1500" dirty="0"/>
              <a:t>: field</a:t>
            </a:r>
            <a:r>
              <a:rPr lang="ko-KR" altLang="en-US" sz="1500" dirty="0"/>
              <a:t>에 </a:t>
            </a:r>
            <a:r>
              <a:rPr lang="en-US" altLang="ko-KR" sz="1500" dirty="0"/>
              <a:t>collection(mutable)</a:t>
            </a:r>
            <a:r>
              <a:rPr lang="ko-KR" altLang="en-US" sz="1500" dirty="0"/>
              <a:t>이 있으므로</a:t>
            </a:r>
            <a:r>
              <a:rPr lang="en-US" altLang="ko-KR" sz="1500" dirty="0"/>
              <a:t>, deep copy</a:t>
            </a:r>
            <a:r>
              <a:rPr lang="ko-KR" altLang="en-US" sz="1500" dirty="0"/>
              <a:t>를 구현해 줘야 한다</a:t>
            </a:r>
            <a:r>
              <a:rPr lang="en-US" altLang="ko-KR" sz="1500" dirty="0"/>
              <a:t>. </a:t>
            </a:r>
            <a:r>
              <a:rPr lang="ko-KR" altLang="en-US" sz="1500" dirty="0"/>
              <a:t>새로운 </a:t>
            </a:r>
            <a:r>
              <a:rPr lang="en-US" altLang="ko-KR" sz="1500" dirty="0"/>
              <a:t>collection</a:t>
            </a:r>
            <a:r>
              <a:rPr lang="ko-KR" altLang="en-US" sz="1500" dirty="0"/>
              <a:t>을 생성해서</a:t>
            </a:r>
            <a:r>
              <a:rPr lang="en-US" altLang="ko-KR" sz="1500" dirty="0"/>
              <a:t>, immutable </a:t>
            </a:r>
            <a:r>
              <a:rPr lang="ko-KR" altLang="en-US" sz="1500" dirty="0"/>
              <a:t>데이터를 채워 넣은 다음</a:t>
            </a:r>
            <a:r>
              <a:rPr lang="en-US" altLang="ko-KR" sz="1500" dirty="0"/>
              <a:t>, </a:t>
            </a:r>
            <a:r>
              <a:rPr lang="ko-KR" altLang="en-US" sz="1500" dirty="0"/>
              <a:t>새로운 </a:t>
            </a:r>
            <a:r>
              <a:rPr lang="en-US" altLang="ko-KR" sz="1500" dirty="0"/>
              <a:t>collection</a:t>
            </a:r>
            <a:r>
              <a:rPr lang="ko-KR" altLang="en-US" sz="1500" dirty="0"/>
              <a:t>을 복제된 객체에 주입해야 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Enum</a:t>
            </a:r>
            <a:r>
              <a:rPr lang="ko-KR" altLang="en-US" sz="1500" dirty="0"/>
              <a:t>은 </a:t>
            </a:r>
            <a:r>
              <a:rPr lang="en-US" altLang="ko-KR" sz="1500" dirty="0"/>
              <a:t>immutable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Mutable</a:t>
            </a:r>
            <a:r>
              <a:rPr lang="ko-KR" altLang="en-US" sz="1500" dirty="0"/>
              <a:t>만 </a:t>
            </a:r>
            <a:r>
              <a:rPr lang="en-US" altLang="ko-KR" sz="1500" dirty="0"/>
              <a:t>get</a:t>
            </a:r>
            <a:r>
              <a:rPr lang="ko-KR" altLang="en-US" sz="1500" dirty="0"/>
              <a:t>해서 </a:t>
            </a:r>
            <a:r>
              <a:rPr lang="en-US" altLang="ko-KR" sz="1500" dirty="0"/>
              <a:t>clone</a:t>
            </a:r>
            <a:r>
              <a:rPr lang="ko-KR" altLang="en-US" sz="1500" dirty="0"/>
              <a:t>한 다음</a:t>
            </a:r>
            <a:r>
              <a:rPr lang="en-US" altLang="ko-KR" sz="1500" dirty="0"/>
              <a:t>, set</a:t>
            </a:r>
            <a:r>
              <a:rPr lang="ko-KR" altLang="en-US" sz="1500" dirty="0"/>
              <a:t>해주면 된다</a:t>
            </a:r>
            <a:r>
              <a:rPr lang="en-US" altLang="ko-KR" sz="1500" dirty="0"/>
              <a:t>. (</a:t>
            </a:r>
            <a:r>
              <a:rPr lang="ko-KR" altLang="en-US" sz="1500" dirty="0"/>
              <a:t>클래스 타입인 경우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Collection</a:t>
            </a:r>
            <a:r>
              <a:rPr lang="ko-KR" altLang="en-US" sz="1500" dirty="0"/>
              <a:t>인 경우</a:t>
            </a:r>
            <a:r>
              <a:rPr lang="en-US" altLang="ko-KR" sz="1500" dirty="0"/>
              <a:t>, </a:t>
            </a:r>
            <a:r>
              <a:rPr lang="ko-KR" altLang="en-US" sz="1500" dirty="0"/>
              <a:t>새로운 </a:t>
            </a:r>
            <a:r>
              <a:rPr lang="en-US" altLang="ko-KR" sz="1500" dirty="0"/>
              <a:t>collection</a:t>
            </a:r>
            <a:r>
              <a:rPr lang="ko-KR" altLang="en-US" sz="1500" dirty="0"/>
              <a:t>생성</a:t>
            </a:r>
            <a:r>
              <a:rPr lang="en-US" altLang="ko-KR" sz="1500" dirty="0"/>
              <a:t>, </a:t>
            </a:r>
            <a:r>
              <a:rPr lang="ko-KR" altLang="en-US" sz="1500" dirty="0"/>
              <a:t>내부 데이터 </a:t>
            </a:r>
            <a:r>
              <a:rPr lang="en-US" altLang="ko-KR" sz="1500" dirty="0"/>
              <a:t>clone</a:t>
            </a:r>
            <a:r>
              <a:rPr lang="ko-KR" altLang="en-US" sz="1500" dirty="0"/>
              <a:t>후</a:t>
            </a:r>
            <a:r>
              <a:rPr lang="en-US" altLang="ko-KR" sz="1500" dirty="0"/>
              <a:t>, </a:t>
            </a:r>
            <a:r>
              <a:rPr lang="ko-KR" altLang="en-US" sz="1500" dirty="0"/>
              <a:t>새로운 </a:t>
            </a:r>
            <a:r>
              <a:rPr lang="en-US" altLang="ko-KR" sz="1500" dirty="0"/>
              <a:t>collection</a:t>
            </a:r>
            <a:r>
              <a:rPr lang="ko-KR" altLang="en-US" sz="1500" dirty="0"/>
              <a:t>에 채워 넣고</a:t>
            </a:r>
            <a:r>
              <a:rPr lang="en-US" altLang="ko-KR" sz="1500" dirty="0"/>
              <a:t>, clone</a:t>
            </a:r>
            <a:r>
              <a:rPr lang="ko-KR" altLang="en-US" sz="1500" dirty="0"/>
              <a:t>시 </a:t>
            </a:r>
            <a:r>
              <a:rPr lang="en-US" altLang="ko-KR" sz="1500" dirty="0"/>
              <a:t>return</a:t>
            </a:r>
            <a:r>
              <a:rPr lang="ko-KR" altLang="en-US" sz="1500" dirty="0"/>
              <a:t>할 객체에 </a:t>
            </a:r>
            <a:r>
              <a:rPr lang="en-US" altLang="ko-KR" sz="1500" dirty="0"/>
              <a:t>set.</a:t>
            </a:r>
          </a:p>
          <a:p>
            <a:r>
              <a:rPr lang="ko-KR" altLang="en-US" sz="1500" dirty="0"/>
              <a:t>그러므로 </a:t>
            </a:r>
            <a:r>
              <a:rPr lang="en-US" altLang="ko-KR" sz="1500" dirty="0"/>
              <a:t>mutable object</a:t>
            </a:r>
            <a:r>
              <a:rPr lang="ko-KR" altLang="en-US" sz="1500" dirty="0"/>
              <a:t>를 </a:t>
            </a:r>
            <a:r>
              <a:rPr lang="en-US" altLang="ko-KR" sz="1500" dirty="0"/>
              <a:t>field</a:t>
            </a:r>
            <a:r>
              <a:rPr lang="ko-KR" altLang="en-US" sz="1500" dirty="0"/>
              <a:t>로 갖는 </a:t>
            </a:r>
            <a:r>
              <a:rPr lang="en-US" altLang="ko-KR" sz="1500" dirty="0"/>
              <a:t>class type</a:t>
            </a:r>
            <a:r>
              <a:rPr lang="ko-KR" altLang="en-US" sz="1500" dirty="0"/>
              <a:t>이 특정 </a:t>
            </a:r>
            <a:r>
              <a:rPr lang="en-US" altLang="ko-KR" sz="1500" dirty="0"/>
              <a:t>class</a:t>
            </a:r>
            <a:r>
              <a:rPr lang="ko-KR" altLang="en-US" sz="1500" dirty="0"/>
              <a:t>의 필드인 경우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/>
              <a:t>class</a:t>
            </a:r>
            <a:r>
              <a:rPr lang="ko-KR" altLang="en-US" sz="1500" dirty="0"/>
              <a:t>의 객체를 </a:t>
            </a:r>
            <a:r>
              <a:rPr lang="en-US" altLang="ko-KR" sz="1500" dirty="0"/>
              <a:t>clone </a:t>
            </a:r>
            <a:r>
              <a:rPr lang="ko-KR" altLang="en-US" sz="1500" dirty="0"/>
              <a:t>한 후</a:t>
            </a:r>
            <a:r>
              <a:rPr lang="en-US" altLang="ko-KR" sz="1500" dirty="0"/>
              <a:t>, clone</a:t>
            </a:r>
            <a:r>
              <a:rPr lang="ko-KR" altLang="en-US" sz="1500" dirty="0"/>
              <a:t>된 객체를 </a:t>
            </a:r>
            <a:r>
              <a:rPr lang="en-US" altLang="ko-KR" sz="1500" dirty="0"/>
              <a:t>clone</a:t>
            </a:r>
            <a:r>
              <a:rPr lang="ko-KR" altLang="en-US" sz="1500" dirty="0"/>
              <a:t>된 </a:t>
            </a:r>
            <a:r>
              <a:rPr lang="en-US" altLang="ko-KR" sz="1500" dirty="0"/>
              <a:t>mutable object</a:t>
            </a:r>
            <a:r>
              <a:rPr lang="ko-KR" altLang="en-US" sz="1500" dirty="0"/>
              <a:t>에 주입해야 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Deep copy</a:t>
            </a:r>
            <a:r>
              <a:rPr lang="ko-KR" altLang="en-US" sz="1500" dirty="0"/>
              <a:t>는 </a:t>
            </a:r>
            <a:r>
              <a:rPr lang="en-US" altLang="ko-KR" sz="1500" dirty="0"/>
              <a:t>clone</a:t>
            </a:r>
            <a:r>
              <a:rPr lang="ko-KR" altLang="en-US" sz="1500" dirty="0"/>
              <a:t>된 객체와 원래 객체의 완전한 분리가 필요할 때 수행되어 진다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5838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426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병렬 처리 로직(GreeksUtil)</vt:lpstr>
      <vt:lpstr>GreekUtil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JURO6</dc:creator>
  <cp:lastModifiedBy>JURO6</cp:lastModifiedBy>
  <cp:revision>29</cp:revision>
  <dcterms:created xsi:type="dcterms:W3CDTF">2024-09-03T00:30:35Z</dcterms:created>
  <dcterms:modified xsi:type="dcterms:W3CDTF">2024-09-03T16:25:13Z</dcterms:modified>
</cp:coreProperties>
</file>