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21386800" cy="30279975"/>
  <p:notesSz cx="6797675" cy="9926638"/>
  <p:defaultTextStyle>
    <a:defPPr>
      <a:defRPr lang="ko-KR"/>
    </a:defPPr>
    <a:lvl1pPr marL="0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 동욱" initials="강동" lastIdx="1" clrIdx="0">
    <p:extLst>
      <p:ext uri="{19B8F6BF-5375-455C-9EA6-DF929625EA0E}">
        <p15:presenceInfo xmlns:p15="http://schemas.microsoft.com/office/powerpoint/2012/main" userId="5bb2285e50539a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231" autoAdjust="0"/>
    <p:restoredTop sz="94660"/>
  </p:normalViewPr>
  <p:slideViewPr>
    <p:cSldViewPr>
      <p:cViewPr>
        <p:scale>
          <a:sx n="50" d="100"/>
          <a:sy n="50" d="100"/>
        </p:scale>
        <p:origin x="3996" y="-676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720" y="-102"/>
      </p:cViewPr>
      <p:guideLst>
        <p:guide orient="horz" pos="3125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67CBD-C017-4F20-8EC1-227BC14213D3}" type="datetimeFigureOut">
              <a:rPr lang="ko-KR" altLang="en-US" smtClean="0"/>
              <a:pPr/>
              <a:t>2020-06-14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711"/>
            <a:ext cx="29464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3F707-BD89-48B6-B45E-2DF16CCFA4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6153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2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0A297-1236-4311-8B67-6FF2CE1A5C20}" type="datetimeFigureOut">
              <a:rPr lang="ko-KR" altLang="en-US" smtClean="0"/>
              <a:pPr/>
              <a:t>2020-06-14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84388" y="742950"/>
            <a:ext cx="26289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6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4"/>
            <a:ext cx="2946400" cy="4968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4"/>
            <a:ext cx="2946400" cy="4968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FB79E-4BEC-4A76-AED7-C197BFE7C0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6289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2952323" rtl="0" eaLnBrk="1" latinLnBrk="1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1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1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1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1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1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1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1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1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320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93E2-B060-49C3-AC1D-60A072E31AD3}" type="datetimeFigureOut">
              <a:rPr lang="ko-KR" altLang="en-US" smtClean="0"/>
              <a:pPr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B1DE-6DBC-4ECB-9AAA-8978A59F9A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93E2-B060-49C3-AC1D-60A072E31AD3}" type="datetimeFigureOut">
              <a:rPr lang="ko-KR" altLang="en-US" smtClean="0"/>
              <a:pPr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B1DE-6DBC-4ECB-9AAA-8978A59F9A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93E2-B060-49C3-AC1D-60A072E31AD3}" type="datetimeFigureOut">
              <a:rPr lang="ko-KR" altLang="en-US" smtClean="0"/>
              <a:pPr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B1DE-6DBC-4ECB-9AAA-8978A59F9A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93E2-B060-49C3-AC1D-60A072E31AD3}" type="datetimeFigureOut">
              <a:rPr lang="ko-KR" altLang="en-US" smtClean="0"/>
              <a:pPr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B1DE-6DBC-4ECB-9AAA-8978A59F9A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93E2-B060-49C3-AC1D-60A072E31AD3}" type="datetimeFigureOut">
              <a:rPr lang="ko-KR" altLang="en-US" smtClean="0"/>
              <a:pPr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B1DE-6DBC-4ECB-9AAA-8978A59F9A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9340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871623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93E2-B060-49C3-AC1D-60A072E31AD3}" type="datetimeFigureOut">
              <a:rPr lang="ko-KR" altLang="en-US" smtClean="0"/>
              <a:pPr/>
              <a:t>2020-06-14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B1DE-6DBC-4ECB-9AAA-8978A59F9A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93E2-B060-49C3-AC1D-60A072E31AD3}" type="datetimeFigureOut">
              <a:rPr lang="ko-KR" altLang="en-US" smtClean="0"/>
              <a:pPr/>
              <a:t>2020-06-14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B1DE-6DBC-4ECB-9AAA-8978A59F9A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93E2-B060-49C3-AC1D-60A072E31AD3}" type="datetimeFigureOut">
              <a:rPr lang="ko-KR" altLang="en-US" smtClean="0"/>
              <a:pPr/>
              <a:t>2020-06-14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B1DE-6DBC-4ECB-9AAA-8978A59F9A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93E2-B060-49C3-AC1D-60A072E31AD3}" type="datetimeFigureOut">
              <a:rPr lang="ko-KR" altLang="en-US" smtClean="0"/>
              <a:pPr/>
              <a:t>2020-06-14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B1DE-6DBC-4ECB-9AAA-8978A59F9A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93E2-B060-49C3-AC1D-60A072E31AD3}" type="datetimeFigureOut">
              <a:rPr lang="ko-KR" altLang="en-US" smtClean="0"/>
              <a:pPr/>
              <a:t>2020-06-14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B1DE-6DBC-4ECB-9AAA-8978A59F9A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93E2-B060-49C3-AC1D-60A072E31AD3}" type="datetimeFigureOut">
              <a:rPr lang="ko-KR" altLang="en-US" smtClean="0"/>
              <a:pPr/>
              <a:t>2020-06-14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B1DE-6DBC-4ECB-9AAA-8978A59F9A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393E2-B060-49C3-AC1D-60A072E31AD3}" type="datetimeFigureOut">
              <a:rPr lang="ko-KR" altLang="en-US" smtClean="0"/>
              <a:pPr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0B1DE-6DBC-4ECB-9AAA-8978A59F9A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2952323" rtl="0" eaLnBrk="1" latinLnBrk="1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1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1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1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1" hangingPunct="1">
        <a:spcBef>
          <a:spcPct val="20000"/>
        </a:spcBef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1" hangingPunct="1">
        <a:spcBef>
          <a:spcPct val="20000"/>
        </a:spcBef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1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1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1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1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4"/>
          <p:cNvSpPr>
            <a:spLocks noChangeArrowheads="1"/>
          </p:cNvSpPr>
          <p:nvPr/>
        </p:nvSpPr>
        <p:spPr bwMode="auto">
          <a:xfrm>
            <a:off x="35792" y="4626819"/>
            <a:ext cx="21386800" cy="2601319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13915" tIns="50063" rIns="100128" bIns="50063" anchor="ctr"/>
          <a:lstStyle/>
          <a:p>
            <a:pPr algn="ctr" defTabSz="1001713">
              <a:lnSpc>
                <a:spcPct val="120000"/>
              </a:lnSpc>
            </a:pPr>
            <a:endParaRPr lang="ko-KR" altLang="ko-KR" sz="3500" b="1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35792" y="0"/>
            <a:ext cx="21386800" cy="4626819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13915" tIns="50063" rIns="100128" bIns="50063" anchor="ctr"/>
          <a:lstStyle/>
          <a:p>
            <a:pPr algn="ctr" defTabSz="1001713">
              <a:lnSpc>
                <a:spcPct val="120000"/>
              </a:lnSpc>
            </a:pPr>
            <a:endParaRPr lang="ko-KR" altLang="ko-KR" sz="350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7" name="Rectangle 13"/>
          <p:cNvSpPr>
            <a:spLocks noChangeArrowheads="1"/>
          </p:cNvSpPr>
          <p:nvPr/>
        </p:nvSpPr>
        <p:spPr bwMode="auto">
          <a:xfrm>
            <a:off x="443241" y="18169231"/>
            <a:ext cx="10039686" cy="1194841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571500" indent="-571500" algn="just">
              <a:lnSpc>
                <a:spcPct val="125000"/>
              </a:lnSpc>
              <a:buBlip>
                <a:blip r:embed="rId3"/>
              </a:buBlip>
            </a:pP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1" name="Rectangle 7"/>
          <p:cNvSpPr>
            <a:spLocks noChangeArrowheads="1"/>
          </p:cNvSpPr>
          <p:nvPr/>
        </p:nvSpPr>
        <p:spPr bwMode="auto">
          <a:xfrm>
            <a:off x="5289763" y="2719346"/>
            <a:ext cx="15741196" cy="127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128" tIns="50063" rIns="100128" bIns="50063">
            <a:spAutoFit/>
          </a:bodyPr>
          <a:lstStyle/>
          <a:p>
            <a:pPr algn="r" defTabSz="1001713">
              <a:tabLst>
                <a:tab pos="21402675" algn="l"/>
              </a:tabLst>
            </a:pPr>
            <a:r>
              <a:rPr lang="en-US" altLang="ko-KR" sz="3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1</a:t>
            </a:r>
            <a:r>
              <a:rPr lang="ko-KR" altLang="en-US" sz="3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팀</a:t>
            </a:r>
            <a:r>
              <a:rPr lang="en-US" altLang="ko-KR" sz="3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 KDK</a:t>
            </a:r>
            <a:endParaRPr lang="en-US" altLang="ko-KR" sz="3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 defTabSz="1001713">
              <a:tabLst>
                <a:tab pos="21402675" algn="l"/>
              </a:tabLst>
            </a:pPr>
            <a:r>
              <a:rPr lang="ko-KR" altLang="en-US" sz="4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팀원 </a:t>
            </a:r>
            <a:r>
              <a:rPr lang="en-US" altLang="ko-KR" sz="4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: </a:t>
            </a:r>
            <a:r>
              <a:rPr lang="ko-KR" altLang="en-US" sz="40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천명철</a:t>
            </a:r>
            <a:r>
              <a:rPr lang="en-US" altLang="ko-KR" sz="4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, </a:t>
            </a:r>
            <a:r>
              <a:rPr lang="ko-KR" altLang="en-US" sz="4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강동욱</a:t>
            </a:r>
            <a:r>
              <a:rPr lang="en-US" altLang="ko-KR" sz="4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, </a:t>
            </a:r>
            <a:r>
              <a:rPr lang="ko-KR" altLang="en-US" sz="40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오새암</a:t>
            </a:r>
            <a:endParaRPr lang="en-US" altLang="ko-KR" sz="4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30504000101010101" pitchFamily="18" charset="-127"/>
            </a:endParaRPr>
          </a:p>
        </p:txBody>
      </p:sp>
      <p:pic>
        <p:nvPicPr>
          <p:cNvPr id="82" name="Picture 26" descr="soga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3572" y="2612760"/>
            <a:ext cx="5693329" cy="2038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" name="Text Box 239"/>
          <p:cNvSpPr txBox="1">
            <a:spLocks noChangeArrowheads="1"/>
          </p:cNvSpPr>
          <p:nvPr/>
        </p:nvSpPr>
        <p:spPr bwMode="auto">
          <a:xfrm>
            <a:off x="0" y="920750"/>
            <a:ext cx="21386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732338"/>
            <a:r>
              <a:rPr lang="en-US" altLang="ko-KR" sz="8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Fall Down Detector: </a:t>
            </a:r>
            <a:r>
              <a:rPr lang="ko-KR" altLang="en-US" sz="8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넘어짐 감지 시스템</a:t>
            </a:r>
            <a:endParaRPr lang="en-US" altLang="ko-KR" sz="8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263842"/>
            <a:ext cx="184731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3" name="Text Box 12"/>
          <p:cNvSpPr txBox="1">
            <a:spLocks noChangeArrowheads="1"/>
          </p:cNvSpPr>
          <p:nvPr/>
        </p:nvSpPr>
        <p:spPr bwMode="auto">
          <a:xfrm>
            <a:off x="10834968" y="14491995"/>
            <a:ext cx="10371600" cy="72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0128" tIns="50063" rIns="100128" bIns="50063" anchor="ctr"/>
          <a:lstStyle/>
          <a:p>
            <a:pPr algn="ctr" defTabSz="1001713">
              <a:spcBef>
                <a:spcPct val="20000"/>
              </a:spcBef>
            </a:pPr>
            <a:endParaRPr lang="en-US" altLang="ko-KR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  <p:sp>
        <p:nvSpPr>
          <p:cNvPr id="95" name="Rectangle 13"/>
          <p:cNvSpPr>
            <a:spLocks noChangeArrowheads="1"/>
          </p:cNvSpPr>
          <p:nvPr/>
        </p:nvSpPr>
        <p:spPr bwMode="auto">
          <a:xfrm>
            <a:off x="10979842" y="15211995"/>
            <a:ext cx="10016766" cy="1490565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857250" indent="-857250">
              <a:lnSpc>
                <a:spcPct val="125000"/>
              </a:lnSpc>
              <a:buBlip>
                <a:blip r:embed="rId3"/>
              </a:buBlip>
            </a:pP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57250" indent="-857250">
              <a:lnSpc>
                <a:spcPct val="125000"/>
              </a:lnSpc>
              <a:buBlip>
                <a:blip r:embed="rId3"/>
              </a:buBlip>
            </a:pP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57250" indent="-857250">
              <a:lnSpc>
                <a:spcPct val="125000"/>
              </a:lnSpc>
              <a:buBlip>
                <a:blip r:embed="rId3"/>
              </a:buBlip>
            </a:pPr>
            <a:endParaRPr lang="en-US" altLang="ko-KR" sz="4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57250" indent="-857250" algn="just">
              <a:lnSpc>
                <a:spcPct val="125000"/>
              </a:lnSpc>
              <a:buBlip>
                <a:blip r:embed="rId3"/>
              </a:buBlip>
            </a:pPr>
            <a:endParaRPr lang="en-US" altLang="ko-KR" sz="4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57250" indent="-857250" algn="just">
              <a:lnSpc>
                <a:spcPct val="125000"/>
              </a:lnSpc>
              <a:buBlip>
                <a:blip r:embed="rId3"/>
              </a:buBlip>
            </a:pPr>
            <a:endParaRPr lang="en-US" altLang="ko-KR" sz="4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57250" indent="-857250" algn="just">
              <a:lnSpc>
                <a:spcPct val="125000"/>
              </a:lnSpc>
              <a:buBlip>
                <a:blip r:embed="rId3"/>
              </a:buBlip>
            </a:pPr>
            <a:endParaRPr lang="en-US" altLang="ko-KR" sz="4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57250" indent="-857250" algn="just">
              <a:lnSpc>
                <a:spcPct val="125000"/>
              </a:lnSpc>
              <a:buBlip>
                <a:blip r:embed="rId3"/>
              </a:buBlip>
            </a:pPr>
            <a:endParaRPr lang="en-US" altLang="ko-KR" sz="4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57250" indent="-857250" algn="just">
              <a:lnSpc>
                <a:spcPct val="125000"/>
              </a:lnSpc>
              <a:buBlip>
                <a:blip r:embed="rId3"/>
              </a:buBlip>
            </a:pPr>
            <a:endParaRPr lang="en-US" altLang="ko-KR" sz="4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57250" indent="-857250" algn="just">
              <a:lnSpc>
                <a:spcPct val="125000"/>
              </a:lnSpc>
              <a:buBlip>
                <a:blip r:embed="rId3"/>
              </a:buBlip>
            </a:pPr>
            <a:endParaRPr lang="en-US" altLang="ko-KR" sz="4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>
              <a:lnSpc>
                <a:spcPct val="125000"/>
              </a:lnSpc>
            </a:pPr>
            <a:endParaRPr lang="en-US" altLang="ko-KR" sz="4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6" name="Text Box 12"/>
          <p:cNvSpPr txBox="1">
            <a:spLocks noChangeArrowheads="1"/>
          </p:cNvSpPr>
          <p:nvPr/>
        </p:nvSpPr>
        <p:spPr bwMode="auto">
          <a:xfrm>
            <a:off x="10979328" y="15543408"/>
            <a:ext cx="6904178" cy="79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100128" tIns="50063" rIns="100128" bIns="50063" anchor="ctr"/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lang="en-US" altLang="ko-KR" sz="36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   OUTPUT</a:t>
            </a:r>
            <a:endParaRPr lang="en-US" altLang="ko-KR" sz="36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98" name="Rectangle 70"/>
          <p:cNvSpPr>
            <a:spLocks noChangeArrowheads="1"/>
          </p:cNvSpPr>
          <p:nvPr/>
        </p:nvSpPr>
        <p:spPr bwMode="auto">
          <a:xfrm>
            <a:off x="10982587" y="15543409"/>
            <a:ext cx="10048372" cy="14574241"/>
          </a:xfrm>
          <a:prstGeom prst="rect">
            <a:avLst/>
          </a:prstGeom>
          <a:noFill/>
          <a:ln w="19050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79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5" name="Text Box 12"/>
          <p:cNvSpPr txBox="1">
            <a:spLocks noChangeArrowheads="1"/>
          </p:cNvSpPr>
          <p:nvPr/>
        </p:nvSpPr>
        <p:spPr bwMode="auto">
          <a:xfrm>
            <a:off x="10765408" y="4842843"/>
            <a:ext cx="10371600" cy="72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0128" tIns="50063" rIns="100128" bIns="50063" anchor="ctr"/>
          <a:lstStyle/>
          <a:p>
            <a:pPr fontAlgn="base"/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6" name="Rectangle 13"/>
          <p:cNvSpPr>
            <a:spLocks noChangeArrowheads="1"/>
          </p:cNvSpPr>
          <p:nvPr/>
        </p:nvSpPr>
        <p:spPr bwMode="auto">
          <a:xfrm>
            <a:off x="10943898" y="5654108"/>
            <a:ext cx="10052710" cy="857848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685800" indent="-685800">
              <a:lnSpc>
                <a:spcPct val="125000"/>
              </a:lnSpc>
              <a:buBlip>
                <a:blip r:embed="rId3"/>
              </a:buBlip>
            </a:pPr>
            <a:endParaRPr lang="en-US" altLang="ko-KR" sz="4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85800" indent="-685800">
              <a:lnSpc>
                <a:spcPct val="125000"/>
              </a:lnSpc>
              <a:buBlip>
                <a:blip r:embed="rId3"/>
              </a:buBlip>
            </a:pPr>
            <a:endParaRPr lang="en-US" altLang="ko-KR" sz="4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5000"/>
              </a:lnSpc>
            </a:pPr>
            <a:endParaRPr lang="en-US" altLang="ko-KR" sz="4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5000"/>
              </a:lnSpc>
            </a:pPr>
            <a:endParaRPr lang="en-US" altLang="ko-KR" sz="4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5000"/>
              </a:lnSpc>
            </a:pPr>
            <a:endParaRPr lang="en-US" altLang="ko-KR" sz="4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5000"/>
              </a:lnSpc>
            </a:pPr>
            <a:endParaRPr lang="en-US" altLang="ko-KR" sz="4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5000"/>
              </a:lnSpc>
            </a:pPr>
            <a:endParaRPr lang="en-US" altLang="ko-KR" sz="4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7" name="Text Box 12"/>
          <p:cNvSpPr txBox="1">
            <a:spLocks noChangeArrowheads="1"/>
          </p:cNvSpPr>
          <p:nvPr/>
        </p:nvSpPr>
        <p:spPr bwMode="auto">
          <a:xfrm>
            <a:off x="10943898" y="5822257"/>
            <a:ext cx="7092098" cy="79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100128" tIns="50063" rIns="100128" bIns="50063" anchor="ctr"/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lang="en-US" altLang="ko-KR" sz="36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   IDEA</a:t>
            </a:r>
            <a:endParaRPr kumimoji="0" lang="en-US" altLang="ko-KR" sz="36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148" name="Rectangle 70"/>
          <p:cNvSpPr>
            <a:spLocks noChangeArrowheads="1"/>
          </p:cNvSpPr>
          <p:nvPr/>
        </p:nvSpPr>
        <p:spPr bwMode="auto">
          <a:xfrm>
            <a:off x="10949008" y="5812855"/>
            <a:ext cx="10047600" cy="8419734"/>
          </a:xfrm>
          <a:prstGeom prst="rect">
            <a:avLst/>
          </a:prstGeom>
          <a:noFill/>
          <a:ln w="19050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79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1" name="Rectangle 13"/>
          <p:cNvSpPr>
            <a:spLocks noChangeArrowheads="1"/>
          </p:cNvSpPr>
          <p:nvPr/>
        </p:nvSpPr>
        <p:spPr bwMode="auto">
          <a:xfrm>
            <a:off x="434554" y="5634931"/>
            <a:ext cx="10048372" cy="113087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normAutofit/>
          </a:bodyPr>
          <a:lstStyle/>
          <a:p>
            <a:pPr marL="685800" indent="-685800" fontAlgn="base">
              <a:lnSpc>
                <a:spcPct val="120000"/>
              </a:lnSpc>
              <a:buBlip>
                <a:blip r:embed="rId3"/>
              </a:buBlip>
            </a:pPr>
            <a:endParaRPr lang="en-US" altLang="ko-KR" sz="4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85800" indent="-685800" fontAlgn="base">
              <a:lnSpc>
                <a:spcPct val="120000"/>
              </a:lnSpc>
              <a:buBlip>
                <a:blip r:embed="rId3"/>
              </a:buBlip>
            </a:pPr>
            <a:endParaRPr lang="en-US" altLang="ko-KR" sz="4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85800" indent="-685800" fontAlgn="base">
              <a:lnSpc>
                <a:spcPct val="120000"/>
              </a:lnSpc>
              <a:buBlip>
                <a:blip r:embed="rId3"/>
              </a:buBlip>
            </a:pPr>
            <a:endParaRPr lang="en-US" altLang="ko-KR" sz="4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85800" indent="-685800" fontAlgn="base">
              <a:lnSpc>
                <a:spcPct val="120000"/>
              </a:lnSpc>
              <a:buBlip>
                <a:blip r:embed="rId3"/>
              </a:buBlip>
            </a:pPr>
            <a:endParaRPr lang="en-US" altLang="ko-KR" sz="4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ct val="120000"/>
              </a:lnSpc>
            </a:pPr>
            <a:endParaRPr lang="en-US" altLang="ko-KR" sz="4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85800" indent="-685800" fontAlgn="base">
              <a:lnSpc>
                <a:spcPct val="120000"/>
              </a:lnSpc>
              <a:buBlip>
                <a:blip r:embed="rId3"/>
              </a:buBlip>
            </a:pPr>
            <a:endParaRPr lang="en-US" altLang="ko-KR" sz="4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85800" indent="-685800" fontAlgn="base">
              <a:lnSpc>
                <a:spcPct val="120000"/>
              </a:lnSpc>
              <a:buBlip>
                <a:blip r:embed="rId3"/>
              </a:buBlip>
            </a:pPr>
            <a:endParaRPr lang="en-US" altLang="ko-KR" sz="4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85800" indent="-685800" fontAlgn="base">
              <a:lnSpc>
                <a:spcPct val="120000"/>
              </a:lnSpc>
              <a:buBlip>
                <a:blip r:embed="rId3"/>
              </a:buBlip>
            </a:pPr>
            <a:endParaRPr lang="en-US" altLang="ko-KR" sz="4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2" name="Text Box 12"/>
          <p:cNvSpPr txBox="1">
            <a:spLocks noChangeArrowheads="1"/>
          </p:cNvSpPr>
          <p:nvPr/>
        </p:nvSpPr>
        <p:spPr bwMode="auto">
          <a:xfrm>
            <a:off x="252240" y="4842843"/>
            <a:ext cx="10371600" cy="72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0128" tIns="50063" rIns="100128" bIns="50063" anchor="ctr"/>
          <a:lstStyle/>
          <a:p>
            <a:pPr algn="ctr" defTabSz="1001713">
              <a:spcBef>
                <a:spcPct val="20000"/>
              </a:spcBef>
            </a:pPr>
            <a:endParaRPr lang="en-US" altLang="ko-KR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  <p:sp>
        <p:nvSpPr>
          <p:cNvPr id="414" name="Text Box 12"/>
          <p:cNvSpPr txBox="1">
            <a:spLocks noChangeArrowheads="1"/>
          </p:cNvSpPr>
          <p:nvPr/>
        </p:nvSpPr>
        <p:spPr bwMode="auto">
          <a:xfrm>
            <a:off x="444322" y="5827711"/>
            <a:ext cx="7212558" cy="79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100128" tIns="50063" rIns="100128" bIns="50063" anchor="ctr"/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lang="en-US" altLang="ko-KR" sz="36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   PROBLEM</a:t>
            </a:r>
            <a:endParaRPr lang="en-US" altLang="ko-KR" sz="36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417" name="Rectangle 70"/>
          <p:cNvSpPr>
            <a:spLocks noChangeArrowheads="1"/>
          </p:cNvSpPr>
          <p:nvPr/>
        </p:nvSpPr>
        <p:spPr bwMode="auto">
          <a:xfrm>
            <a:off x="434554" y="5812855"/>
            <a:ext cx="10048372" cy="11184520"/>
          </a:xfrm>
          <a:prstGeom prst="rect">
            <a:avLst/>
          </a:prstGeom>
          <a:noFill/>
          <a:ln w="19050" algn="ctr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25000"/>
              </a:lnSpc>
            </a:pPr>
            <a:endParaRPr lang="ko-KR" altLang="ko-KR" sz="79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74" name="그룹 373"/>
          <p:cNvGrpSpPr/>
          <p:nvPr/>
        </p:nvGrpSpPr>
        <p:grpSpPr>
          <a:xfrm>
            <a:off x="252240" y="17359620"/>
            <a:ext cx="10371600" cy="12758028"/>
            <a:chOff x="248400" y="17334008"/>
            <a:chExt cx="10371600" cy="12154532"/>
          </a:xfrm>
        </p:grpSpPr>
        <p:sp>
          <p:nvSpPr>
            <p:cNvPr id="390" name="Text Box 12"/>
            <p:cNvSpPr txBox="1">
              <a:spLocks noChangeArrowheads="1"/>
            </p:cNvSpPr>
            <p:nvPr/>
          </p:nvSpPr>
          <p:spPr bwMode="auto">
            <a:xfrm>
              <a:off x="248400" y="17334008"/>
              <a:ext cx="10371600" cy="72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0128" tIns="50063" rIns="100128" bIns="50063" anchor="ctr"/>
            <a:lstStyle/>
            <a:p>
              <a:pPr algn="ctr" defTabSz="1001713">
                <a:spcBef>
                  <a:spcPct val="20000"/>
                </a:spcBef>
              </a:pPr>
              <a:endParaRPr lang="en-US" altLang="ko-KR" sz="2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endParaRPr>
            </a:p>
          </p:txBody>
        </p:sp>
        <p:sp>
          <p:nvSpPr>
            <p:cNvPr id="391" name="Text Box 12"/>
            <p:cNvSpPr txBox="1">
              <a:spLocks noChangeArrowheads="1"/>
            </p:cNvSpPr>
            <p:nvPr/>
          </p:nvSpPr>
          <p:spPr bwMode="auto">
            <a:xfrm>
              <a:off x="439401" y="18313422"/>
              <a:ext cx="7573734" cy="79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100128" tIns="50063" rIns="100128" bIns="50063" anchor="ctr"/>
            <a:lstStyle/>
            <a:p>
              <a:pPr eaLnBrk="0" latinLnBrk="0" hangingPunct="0">
                <a:spcBef>
                  <a:spcPct val="50000"/>
                </a:spcBef>
                <a:defRPr/>
              </a:pPr>
              <a:r>
                <a:rPr lang="en-US" altLang="ko-KR" sz="3600" b="1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30504000101010101" pitchFamily="18" charset="-127"/>
                </a:rPr>
                <a:t>   HOW</a:t>
              </a:r>
              <a:endParaRPr lang="en-US" altLang="ko-KR" sz="3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392" name="Rectangle 70"/>
            <p:cNvSpPr>
              <a:spLocks noChangeArrowheads="1"/>
            </p:cNvSpPr>
            <p:nvPr/>
          </p:nvSpPr>
          <p:spPr bwMode="auto">
            <a:xfrm>
              <a:off x="432000" y="18304020"/>
              <a:ext cx="10047600" cy="11184520"/>
            </a:xfrm>
            <a:prstGeom prst="rect">
              <a:avLst/>
            </a:prstGeom>
            <a:noFill/>
            <a:ln w="19050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79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94" name="그룹 393"/>
            <p:cNvGrpSpPr/>
            <p:nvPr/>
          </p:nvGrpSpPr>
          <p:grpSpPr>
            <a:xfrm>
              <a:off x="1888234" y="24474081"/>
              <a:ext cx="5063496" cy="2661529"/>
              <a:chOff x="12090355" y="23859441"/>
              <a:chExt cx="5063496" cy="2661529"/>
            </a:xfrm>
          </p:grpSpPr>
          <p:grpSp>
            <p:nvGrpSpPr>
              <p:cNvPr id="395" name="그룹 394"/>
              <p:cNvGrpSpPr/>
              <p:nvPr/>
            </p:nvGrpSpPr>
            <p:grpSpPr>
              <a:xfrm>
                <a:off x="12090355" y="26109431"/>
                <a:ext cx="530056" cy="190747"/>
                <a:chOff x="12090355" y="26109431"/>
                <a:chExt cx="530056" cy="190747"/>
              </a:xfrm>
            </p:grpSpPr>
            <p:sp>
              <p:nvSpPr>
                <p:cNvPr id="483" name="오른쪽 화살표 482"/>
                <p:cNvSpPr/>
                <p:nvPr/>
              </p:nvSpPr>
              <p:spPr>
                <a:xfrm>
                  <a:off x="12320781" y="26184981"/>
                  <a:ext cx="227622" cy="86393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scene3d>
                  <a:camera prst="orthographicFront">
                    <a:rot lat="19476217" lon="3609750" rev="18883120"/>
                  </a:camera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84" name="오른쪽 화살표 483"/>
                <p:cNvSpPr/>
                <p:nvPr/>
              </p:nvSpPr>
              <p:spPr>
                <a:xfrm>
                  <a:off x="12392789" y="26109431"/>
                  <a:ext cx="227622" cy="86393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scene3d>
                  <a:camera prst="orthographicFront">
                    <a:rot lat="19476217" lon="3609750" rev="18883120"/>
                  </a:camera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85" name="오른쪽 화살표 484"/>
                <p:cNvSpPr/>
                <p:nvPr/>
              </p:nvSpPr>
              <p:spPr>
                <a:xfrm flipH="1">
                  <a:off x="12165000" y="26131170"/>
                  <a:ext cx="218634" cy="86393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scene3d>
                  <a:camera prst="orthographicFront">
                    <a:rot lat="19476217" lon="3609750" rev="18883120"/>
                  </a:camera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86" name="오른쪽 화살표 485"/>
                <p:cNvSpPr/>
                <p:nvPr/>
              </p:nvSpPr>
              <p:spPr>
                <a:xfrm flipH="1">
                  <a:off x="12090355" y="26213785"/>
                  <a:ext cx="218634" cy="86393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scene3d>
                  <a:camera prst="orthographicFront">
                    <a:rot lat="19476217" lon="3609750" rev="18883120"/>
                  </a:camera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396" name="그룹 395"/>
              <p:cNvGrpSpPr/>
              <p:nvPr/>
            </p:nvGrpSpPr>
            <p:grpSpPr>
              <a:xfrm>
                <a:off x="16122803" y="26330223"/>
                <a:ext cx="530056" cy="190747"/>
                <a:chOff x="12090355" y="26109431"/>
                <a:chExt cx="530056" cy="190747"/>
              </a:xfrm>
            </p:grpSpPr>
            <p:sp>
              <p:nvSpPr>
                <p:cNvPr id="407" name="오른쪽 화살표 406"/>
                <p:cNvSpPr/>
                <p:nvPr/>
              </p:nvSpPr>
              <p:spPr>
                <a:xfrm>
                  <a:off x="12320781" y="26184981"/>
                  <a:ext cx="227622" cy="86393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scene3d>
                  <a:camera prst="orthographicFront">
                    <a:rot lat="19476217" lon="3609750" rev="18883120"/>
                  </a:camera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08" name="오른쪽 화살표 407"/>
                <p:cNvSpPr/>
                <p:nvPr/>
              </p:nvSpPr>
              <p:spPr>
                <a:xfrm>
                  <a:off x="12392789" y="26109431"/>
                  <a:ext cx="227622" cy="86393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scene3d>
                  <a:camera prst="orthographicFront">
                    <a:rot lat="19476217" lon="3609750" rev="18883120"/>
                  </a:camera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09" name="오른쪽 화살표 408"/>
                <p:cNvSpPr/>
                <p:nvPr/>
              </p:nvSpPr>
              <p:spPr>
                <a:xfrm flipH="1">
                  <a:off x="12165000" y="26131170"/>
                  <a:ext cx="218634" cy="86393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scene3d>
                  <a:camera prst="orthographicFront">
                    <a:rot lat="19476217" lon="3609750" rev="18883120"/>
                  </a:camera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10" name="오른쪽 화살표 409"/>
                <p:cNvSpPr/>
                <p:nvPr/>
              </p:nvSpPr>
              <p:spPr>
                <a:xfrm flipH="1">
                  <a:off x="12090355" y="26213785"/>
                  <a:ext cx="218634" cy="86393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scene3d>
                  <a:camera prst="orthographicFront">
                    <a:rot lat="19476217" lon="3609750" rev="18883120"/>
                  </a:camera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397" name="그룹 396"/>
              <p:cNvGrpSpPr>
                <a:grpSpLocks noChangeAspect="1"/>
              </p:cNvGrpSpPr>
              <p:nvPr/>
            </p:nvGrpSpPr>
            <p:grpSpPr>
              <a:xfrm>
                <a:off x="12421848" y="23859441"/>
                <a:ext cx="531397" cy="191229"/>
                <a:chOff x="17122086" y="18297140"/>
                <a:chExt cx="2650278" cy="953733"/>
              </a:xfrm>
            </p:grpSpPr>
            <p:sp>
              <p:nvSpPr>
                <p:cNvPr id="403" name="오른쪽 화살표 402"/>
                <p:cNvSpPr/>
                <p:nvPr/>
              </p:nvSpPr>
              <p:spPr>
                <a:xfrm>
                  <a:off x="18274214" y="18674892"/>
                  <a:ext cx="1138110" cy="431965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scene3d>
                  <a:camera prst="orthographicFront">
                    <a:rot lat="19476217" lon="3609750" rev="18883120"/>
                  </a:camera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04" name="오른쪽 화살표 403"/>
                <p:cNvSpPr/>
                <p:nvPr/>
              </p:nvSpPr>
              <p:spPr>
                <a:xfrm>
                  <a:off x="18634254" y="18297140"/>
                  <a:ext cx="1138110" cy="431965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scene3d>
                  <a:camera prst="orthographicFront">
                    <a:rot lat="19476217" lon="3609750" rev="18883120"/>
                  </a:camera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05" name="오른쪽 화살표 404"/>
                <p:cNvSpPr/>
                <p:nvPr/>
              </p:nvSpPr>
              <p:spPr>
                <a:xfrm flipH="1">
                  <a:off x="17495310" y="18405836"/>
                  <a:ext cx="1093170" cy="431965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scene3d>
                  <a:camera prst="orthographicFront">
                    <a:rot lat="19476217" lon="3609750" rev="18883120"/>
                  </a:camera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06" name="오른쪽 화살표 405"/>
                <p:cNvSpPr/>
                <p:nvPr/>
              </p:nvSpPr>
              <p:spPr>
                <a:xfrm flipH="1">
                  <a:off x="17122086" y="18818908"/>
                  <a:ext cx="1093170" cy="431965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scene3d>
                  <a:camera prst="orthographicFront">
                    <a:rot lat="19476217" lon="3609750" rev="18883120"/>
                  </a:camera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398" name="그룹 397"/>
              <p:cNvGrpSpPr>
                <a:grpSpLocks noChangeAspect="1"/>
              </p:cNvGrpSpPr>
              <p:nvPr/>
            </p:nvGrpSpPr>
            <p:grpSpPr>
              <a:xfrm>
                <a:off x="16622454" y="24743681"/>
                <a:ext cx="531397" cy="191229"/>
                <a:chOff x="17122086" y="18297140"/>
                <a:chExt cx="2650278" cy="953733"/>
              </a:xfrm>
            </p:grpSpPr>
            <p:sp>
              <p:nvSpPr>
                <p:cNvPr id="399" name="오른쪽 화살표 398"/>
                <p:cNvSpPr/>
                <p:nvPr/>
              </p:nvSpPr>
              <p:spPr>
                <a:xfrm>
                  <a:off x="18274214" y="18674892"/>
                  <a:ext cx="1138110" cy="431965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scene3d>
                  <a:camera prst="orthographicFront">
                    <a:rot lat="19476217" lon="3609750" rev="18883120"/>
                  </a:camera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00" name="오른쪽 화살표 399"/>
                <p:cNvSpPr/>
                <p:nvPr/>
              </p:nvSpPr>
              <p:spPr>
                <a:xfrm>
                  <a:off x="18634254" y="18297140"/>
                  <a:ext cx="1138110" cy="431965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scene3d>
                  <a:camera prst="orthographicFront">
                    <a:rot lat="19476217" lon="3609750" rev="18883120"/>
                  </a:camera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01" name="오른쪽 화살표 400"/>
                <p:cNvSpPr/>
                <p:nvPr/>
              </p:nvSpPr>
              <p:spPr>
                <a:xfrm flipH="1">
                  <a:off x="17495310" y="18405836"/>
                  <a:ext cx="1093170" cy="431965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scene3d>
                  <a:camera prst="orthographicFront">
                    <a:rot lat="19476217" lon="3609750" rev="18883120"/>
                  </a:camera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02" name="오른쪽 화살표 401"/>
                <p:cNvSpPr/>
                <p:nvPr/>
              </p:nvSpPr>
              <p:spPr>
                <a:xfrm flipH="1">
                  <a:off x="17122086" y="18818908"/>
                  <a:ext cx="1093170" cy="431965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scene3d>
                  <a:camera prst="orthographicFront">
                    <a:rot lat="19476217" lon="3609750" rev="18883120"/>
                  </a:camera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7E971C-A940-4F9F-8CB0-24C8643F925B}"/>
              </a:ext>
            </a:extLst>
          </p:cNvPr>
          <p:cNvSpPr txBox="1"/>
          <p:nvPr/>
        </p:nvSpPr>
        <p:spPr>
          <a:xfrm>
            <a:off x="575359" y="11831584"/>
            <a:ext cx="9661746" cy="5532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30000"/>
              </a:lnSpc>
            </a:pPr>
            <a:r>
              <a:rPr lang="en-US" altLang="ko-KR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Problem: </a:t>
            </a:r>
          </a:p>
          <a:p>
            <a:pPr fontAlgn="base">
              <a:lnSpc>
                <a:spcPct val="130000"/>
              </a:lnSpc>
            </a:pPr>
            <a:r>
              <a:rPr lang="en-US" altLang="ko-KR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- 65</a:t>
            </a:r>
            <a:r>
              <a:rPr lang="ko-KR" altLang="en-US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 이상 인구의 </a:t>
            </a:r>
            <a:r>
              <a:rPr lang="en-US" altLang="ko-KR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1/3</a:t>
            </a:r>
            <a:r>
              <a:rPr lang="ko-KR" altLang="en-US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 매년 낙상경험</a:t>
            </a:r>
            <a:endParaRPr lang="en-US" altLang="ko-KR" sz="3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ct val="130000"/>
              </a:lnSpc>
            </a:pPr>
            <a:r>
              <a:rPr lang="en-US" altLang="ko-KR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뇌출혈</a:t>
            </a:r>
            <a:r>
              <a:rPr lang="en-US" altLang="ko-KR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골절 등 위급상황으로 이어짐</a:t>
            </a:r>
            <a:endParaRPr lang="en-US" altLang="ko-KR" sz="3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ct val="130000"/>
              </a:lnSpc>
            </a:pPr>
            <a:r>
              <a:rPr lang="en-US" altLang="ko-KR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특히 노년층</a:t>
            </a:r>
            <a:r>
              <a:rPr lang="en-US" altLang="ko-KR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환자들이 취약</a:t>
            </a:r>
            <a:endParaRPr lang="en-US" altLang="ko-KR" sz="3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fontAlgn="base">
              <a:lnSpc>
                <a:spcPct val="130000"/>
              </a:lnSpc>
            </a:pPr>
            <a:r>
              <a:rPr lang="en-US" altLang="ko-KR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Solution:</a:t>
            </a:r>
          </a:p>
          <a:p>
            <a:pPr algn="just" fontAlgn="base">
              <a:lnSpc>
                <a:spcPct val="130000"/>
              </a:lnSpc>
            </a:pPr>
            <a:r>
              <a:rPr lang="en-US" altLang="ko-KR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넘어진 후 빠르고 적절한 응급조치로 피해를 줄일 수 있음</a:t>
            </a:r>
            <a:endParaRPr lang="en-US" altLang="ko-KR" sz="3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3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CCB31B-5873-4F14-8678-8D1F9655BA18}"/>
              </a:ext>
            </a:extLst>
          </p:cNvPr>
          <p:cNvSpPr txBox="1"/>
          <p:nvPr/>
        </p:nvSpPr>
        <p:spPr>
          <a:xfrm>
            <a:off x="11350015" y="12761688"/>
            <a:ext cx="903978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CCTV</a:t>
            </a:r>
            <a:r>
              <a:rPr lang="ko-KR" altLang="en-US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넘어진 사람을 감지</a:t>
            </a:r>
            <a:endParaRPr lang="en-US" altLang="ko-KR" sz="3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도움을 받을 수 있도록 비상연락망에 알림</a:t>
            </a:r>
            <a:endParaRPr lang="en-US" altLang="ko-KR" sz="3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FontTx/>
              <a:buChar char="-"/>
            </a:pPr>
            <a:endParaRPr lang="ko-KR" altLang="en-US" sz="3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77EDE7-C5B3-47E8-9833-2A0ECB522084}"/>
              </a:ext>
            </a:extLst>
          </p:cNvPr>
          <p:cNvSpPr txBox="1"/>
          <p:nvPr/>
        </p:nvSpPr>
        <p:spPr>
          <a:xfrm>
            <a:off x="972320" y="24301733"/>
            <a:ext cx="9001000" cy="140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Tx/>
              <a:buChar char="-"/>
            </a:pPr>
            <a:r>
              <a:rPr lang="ko-KR" altLang="en-US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촬영중인 영상에서 사람의 주요 신체부위의 위치 인식</a:t>
            </a:r>
            <a:r>
              <a:rPr lang="en-US" altLang="ko-KR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pic>
        <p:nvPicPr>
          <p:cNvPr id="1028" name="Picture 4" descr="Back fall, bones, butt, buttocks, crack, man icon">
            <a:extLst>
              <a:ext uri="{FF2B5EF4-FFF2-40B4-BE49-F238E27FC236}">
                <a16:creationId xmlns:a16="http://schemas.microsoft.com/office/drawing/2014/main" id="{AF733D47-7506-4AC6-9CFF-BEBC82BF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174" y="6926810"/>
            <a:ext cx="6925177" cy="481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58368E9-4070-4B7F-9BDB-8EAC06D13B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0925" y="6681345"/>
            <a:ext cx="9508753" cy="5848140"/>
          </a:xfrm>
          <a:prstGeom prst="rect">
            <a:avLst/>
          </a:prstGeom>
        </p:spPr>
      </p:pic>
      <p:pic>
        <p:nvPicPr>
          <p:cNvPr id="1032" name="Picture 8" descr="Realtime Multi-Person Pose Estimation 논문 리뷰 및 구현 | Mimul ...">
            <a:extLst>
              <a:ext uri="{FF2B5EF4-FFF2-40B4-BE49-F238E27FC236}">
                <a16:creationId xmlns:a16="http://schemas.microsoft.com/office/drawing/2014/main" id="{288D47C8-CE6E-4569-A742-B287786B6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185" y="20285366"/>
            <a:ext cx="7853153" cy="376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0820476-B78E-40EA-AB56-A6B1EC9DD045}"/>
              </a:ext>
            </a:extLst>
          </p:cNvPr>
          <p:cNvSpPr txBox="1"/>
          <p:nvPr/>
        </p:nvSpPr>
        <p:spPr>
          <a:xfrm>
            <a:off x="972320" y="19316450"/>
            <a:ext cx="84249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Realtime Pose Estimation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15FFF81-C69C-4508-82CD-4F5DC8EA1C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1355" y="25793862"/>
            <a:ext cx="4841901" cy="193635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CC1043B-924C-470B-8BF5-DEE73851B9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5201" y="25454386"/>
            <a:ext cx="3983935" cy="2592287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D75ED01F-1069-434A-9AA2-FE356C7730CE}"/>
              </a:ext>
            </a:extLst>
          </p:cNvPr>
          <p:cNvSpPr txBox="1"/>
          <p:nvPr/>
        </p:nvSpPr>
        <p:spPr>
          <a:xfrm>
            <a:off x="937540" y="28264171"/>
            <a:ext cx="9001000" cy="140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Tx/>
              <a:buChar char="-"/>
            </a:pPr>
            <a:r>
              <a:rPr lang="ko-KR" altLang="en-US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갑작스러운 상체의 위치변화</a:t>
            </a:r>
            <a:r>
              <a:rPr lang="en-US" altLang="ko-KR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장기간 움직임 없음을 감지하여 위험상황으로 판단</a:t>
            </a:r>
            <a:endParaRPr lang="en-US" altLang="ko-KR" sz="3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0370ED4-275A-406E-914C-D21138B56F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23646" y="21947590"/>
            <a:ext cx="2164776" cy="47082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E00D208-0CB1-4D3D-A038-4D16A901344F}"/>
              </a:ext>
            </a:extLst>
          </p:cNvPr>
          <p:cNvSpPr txBox="1"/>
          <p:nvPr/>
        </p:nvSpPr>
        <p:spPr>
          <a:xfrm>
            <a:off x="11394826" y="27270019"/>
            <a:ext cx="89289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/>
              <a:t>안드로이드 스마트 </a:t>
            </a:r>
            <a:r>
              <a:rPr lang="en-US" altLang="ko-KR" sz="3500" dirty="0"/>
              <a:t>CCTV</a:t>
            </a:r>
            <a:r>
              <a:rPr lang="ko-KR" altLang="en-US" sz="3500" dirty="0"/>
              <a:t>에서 작동가능한 넘어짐 감지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ADD0D03-74D7-4823-9B75-BE1F3CFA32CB}"/>
              </a:ext>
            </a:extLst>
          </p:cNvPr>
          <p:cNvSpPr txBox="1"/>
          <p:nvPr/>
        </p:nvSpPr>
        <p:spPr>
          <a:xfrm>
            <a:off x="11405411" y="28381991"/>
            <a:ext cx="892899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/>
              <a:t>SMS API</a:t>
            </a:r>
            <a:r>
              <a:rPr lang="ko-KR" altLang="en-US" sz="3500" dirty="0"/>
              <a:t>를 이용한 비상연락망 알림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AEA4EF1-94C9-4E2C-9AFF-32E8607623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39558" y="16433217"/>
            <a:ext cx="8661390" cy="535071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A342F99-FEF6-42BA-8409-7192DE20823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44424" y="22013442"/>
            <a:ext cx="3427679" cy="457324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2DE0EF4-5127-4AF7-A862-2C4087D68C6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298628" y="23300438"/>
            <a:ext cx="35528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54945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4">
  <a:themeElements>
    <a:clrScheme name="사용자 지정 1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F0000"/>
      </a:accent6>
      <a:hlink>
        <a:srgbClr val="56C7AA"/>
      </a:hlink>
      <a:folHlink>
        <a:srgbClr val="59A8D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6821</TotalTime>
  <Words>110</Words>
  <Application>Microsoft Office PowerPoint</Application>
  <PresentationFormat>사용자 지정</PresentationFormat>
  <Paragraphs>39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나눔바른고딕</vt:lpstr>
      <vt:lpstr>맑은 고딕</vt:lpstr>
      <vt:lpstr>Arial</vt:lpstr>
      <vt:lpstr>테마4</vt:lpstr>
      <vt:lpstr>PowerPoint 프레젠테이션</vt:lpstr>
    </vt:vector>
  </TitlesOfParts>
  <Company>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강 동욱</cp:lastModifiedBy>
  <cp:revision>233</cp:revision>
  <cp:lastPrinted>2012-09-16T14:46:17Z</cp:lastPrinted>
  <dcterms:created xsi:type="dcterms:W3CDTF">2010-11-26T04:39:25Z</dcterms:created>
  <dcterms:modified xsi:type="dcterms:W3CDTF">2020-06-14T11:19:57Z</dcterms:modified>
</cp:coreProperties>
</file>