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3"/>
  </p:notesMasterIdLst>
  <p:handoutMasterIdLst>
    <p:handoutMasterId r:id="rId14"/>
  </p:handoutMasterIdLst>
  <p:sldIdLst>
    <p:sldId id="257" r:id="rId2"/>
    <p:sldId id="310" r:id="rId3"/>
    <p:sldId id="311" r:id="rId4"/>
    <p:sldId id="312" r:id="rId5"/>
    <p:sldId id="313" r:id="rId6"/>
    <p:sldId id="318" r:id="rId7"/>
    <p:sldId id="319" r:id="rId8"/>
    <p:sldId id="320" r:id="rId9"/>
    <p:sldId id="321" r:id="rId10"/>
    <p:sldId id="322" r:id="rId11"/>
    <p:sldId id="323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7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1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2022-01-08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2022-01-08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2022-01-08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2022-01-08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2022-01-08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2022-01-08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2022-01-08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2022-01-08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2022-01-08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2022-01-08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2022-01-08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2022-01-08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2022-01-08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2022-01-08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7000">
                <a:latin typeface="Batang" panose="02030600000101010101" pitchFamily="18" charset="-127"/>
                <a:ea typeface="Batang" panose="02030600000101010101" pitchFamily="18" charset="-127"/>
              </a:rPr>
              <a:t>Pandas for Finance Data Analysis</a:t>
            </a:r>
            <a:endParaRPr lang="ko" sz="7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AC04A7A-7421-401C-9456-D12B0BDFC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97" y="4648448"/>
            <a:ext cx="3788229" cy="9431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9551FB-E356-43F1-AD7A-7C56FAF03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8975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7EA881-7314-4854-AC52-81637D4BDEDB}"/>
              </a:ext>
            </a:extLst>
          </p:cNvPr>
          <p:cNvSpPr txBox="1"/>
          <p:nvPr/>
        </p:nvSpPr>
        <p:spPr>
          <a:xfrm>
            <a:off x="6874963" y="5864960"/>
            <a:ext cx="3429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/>
              <a:t>Section</a:t>
            </a:r>
            <a:r>
              <a:rPr lang="ko-KR" altLang="en-US" sz="4000" b="1"/>
              <a:t> </a:t>
            </a:r>
            <a:r>
              <a:rPr lang="en-US" altLang="ko-KR" sz="4000" b="1"/>
              <a:t>Project</a:t>
            </a:r>
            <a:endParaRPr lang="ko-KR" altLang="en-US" sz="4000" b="1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BD2544-25A0-4BC7-B015-D74FF80D0D52}"/>
              </a:ext>
            </a:extLst>
          </p:cNvPr>
          <p:cNvSpPr txBox="1"/>
          <p:nvPr/>
        </p:nvSpPr>
        <p:spPr>
          <a:xfrm>
            <a:off x="1250662" y="637130"/>
            <a:ext cx="24454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/>
              <a:t>분석</a:t>
            </a:r>
            <a:r>
              <a:rPr lang="en-US" altLang="ko-KR" sz="1500" b="1"/>
              <a:t>2. Correlation &amp; Return</a:t>
            </a:r>
            <a:endParaRPr lang="ko-KR" altLang="en-US" sz="15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588DEB-8510-44E5-8CE3-F44454405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78" y="1285048"/>
            <a:ext cx="3458058" cy="2600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282BBF-AF97-4AAA-9082-3931A3229786}"/>
              </a:ext>
            </a:extLst>
          </p:cNvPr>
          <p:cNvSpPr txBox="1"/>
          <p:nvPr/>
        </p:nvSpPr>
        <p:spPr>
          <a:xfrm>
            <a:off x="6096000" y="2262226"/>
            <a:ext cx="3752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/>
              <a:t>Sample</a:t>
            </a:r>
            <a:r>
              <a:rPr lang="ko-KR" altLang="en-US" b="1"/>
              <a:t> </a:t>
            </a:r>
            <a:r>
              <a:rPr lang="en-US" altLang="ko-KR" b="1"/>
              <a:t>Period(</a:t>
            </a:r>
            <a:r>
              <a:rPr lang="ko-KR" altLang="en-US" b="1"/>
              <a:t>기간</a:t>
            </a:r>
            <a:r>
              <a:rPr lang="en-US" altLang="ko-KR" b="1"/>
              <a:t>)</a:t>
            </a:r>
            <a:r>
              <a:rPr lang="ko-KR" altLang="en-US" b="1"/>
              <a:t>의 상관계수</a:t>
            </a:r>
            <a:endParaRPr lang="en-US" altLang="ko-KR" b="1"/>
          </a:p>
          <a:p>
            <a:pPr marL="342900" indent="-342900">
              <a:buAutoNum type="arabicPeriod"/>
            </a:pPr>
            <a:r>
              <a:rPr lang="ko-KR" altLang="en-US" b="1"/>
              <a:t>시점을 달리해서 보는 수익률</a:t>
            </a:r>
          </a:p>
        </p:txBody>
      </p:sp>
    </p:spTree>
    <p:extLst>
      <p:ext uri="{BB962C8B-B14F-4D97-AF65-F5344CB8AC3E}">
        <p14:creationId xmlns:p14="http://schemas.microsoft.com/office/powerpoint/2010/main" val="137588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9DB9D4-498C-4842-A80A-EB5A431FF295}"/>
              </a:ext>
            </a:extLst>
          </p:cNvPr>
          <p:cNvSpPr txBox="1"/>
          <p:nvPr/>
        </p:nvSpPr>
        <p:spPr>
          <a:xfrm>
            <a:off x="1904564" y="2088372"/>
            <a:ext cx="8382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마무리 멘트</a:t>
            </a:r>
            <a:endParaRPr lang="en-US" altLang="ko-KR" b="1"/>
          </a:p>
          <a:p>
            <a:pPr algn="ctr"/>
            <a:endParaRPr lang="en-US" altLang="ko-KR" b="1"/>
          </a:p>
          <a:p>
            <a:pPr algn="ctr"/>
            <a:r>
              <a:rPr lang="ko-KR" altLang="en-US" b="1"/>
              <a:t>이제는 실전이다</a:t>
            </a:r>
            <a:r>
              <a:rPr lang="en-US" altLang="ko-KR" b="1"/>
              <a:t>!</a:t>
            </a:r>
          </a:p>
          <a:p>
            <a:pPr algn="ctr"/>
            <a:r>
              <a:rPr lang="en-US" altLang="ko-KR" b="1"/>
              <a:t>(</a:t>
            </a:r>
            <a:r>
              <a:rPr lang="ko-KR" altLang="en-US" b="1"/>
              <a:t>다양한 예제를 통해서</a:t>
            </a:r>
            <a:r>
              <a:rPr lang="en-US" altLang="ko-KR" b="1"/>
              <a:t>, </a:t>
            </a:r>
            <a:r>
              <a:rPr lang="ko-KR" altLang="en-US" b="1"/>
              <a:t>다양한 상황을 만나며 자신만의 </a:t>
            </a:r>
            <a:r>
              <a:rPr lang="en-US" altLang="ko-KR" b="1"/>
              <a:t>Pandas </a:t>
            </a:r>
            <a:r>
              <a:rPr lang="ko-KR" altLang="en-US" b="1"/>
              <a:t>사용법을 익힌다</a:t>
            </a:r>
            <a:r>
              <a:rPr lang="en-US" altLang="ko-KR" b="1"/>
              <a:t>!)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25988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33C70E-9871-4563-A4DB-055F54997321}"/>
              </a:ext>
            </a:extLst>
          </p:cNvPr>
          <p:cNvSpPr txBox="1"/>
          <p:nvPr/>
        </p:nvSpPr>
        <p:spPr>
          <a:xfrm>
            <a:off x="5257309" y="94390"/>
            <a:ext cx="1677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u="sng"/>
              <a:t>Project</a:t>
            </a:r>
            <a:endParaRPr lang="ko-KR" altLang="en-US" sz="4000" u="sng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D46A6B-4C65-4EF5-9FE9-2D1F42EFC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780" y="1168072"/>
            <a:ext cx="4513007" cy="3258441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34553C-3CEE-4487-AE3A-5B4511D54AE6}"/>
              </a:ext>
            </a:extLst>
          </p:cNvPr>
          <p:cNvSpPr/>
          <p:nvPr/>
        </p:nvSpPr>
        <p:spPr>
          <a:xfrm>
            <a:off x="5614221" y="2443349"/>
            <a:ext cx="574204" cy="707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CA63CC-4F47-427E-9C1B-47A45E766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9" y="1168072"/>
            <a:ext cx="4868336" cy="330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9403F-E60D-4C33-92FF-E474827F305F}"/>
              </a:ext>
            </a:extLst>
          </p:cNvPr>
          <p:cNvSpPr txBox="1"/>
          <p:nvPr/>
        </p:nvSpPr>
        <p:spPr>
          <a:xfrm>
            <a:off x="0" y="-47195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Project</a:t>
            </a:r>
            <a:endParaRPr lang="ko-KR" alt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67A19B-FC1C-47B2-8C03-FF6AB1A7B51E}"/>
              </a:ext>
            </a:extLst>
          </p:cNvPr>
          <p:cNvSpPr txBox="1"/>
          <p:nvPr/>
        </p:nvSpPr>
        <p:spPr>
          <a:xfrm>
            <a:off x="10249737" y="51308"/>
            <a:ext cx="194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Date: 2021-12-28</a:t>
            </a:r>
            <a:endParaRPr lang="ko-KR" alt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7368FF-C149-48B9-B276-74F4D2C8304E}"/>
              </a:ext>
            </a:extLst>
          </p:cNvPr>
          <p:cNvSpPr txBox="1"/>
          <p:nvPr/>
        </p:nvSpPr>
        <p:spPr>
          <a:xfrm>
            <a:off x="1858806" y="42064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>
                <a:solidFill>
                  <a:srgbClr val="0070C0"/>
                </a:solidFill>
              </a:rPr>
              <a:t>이슈 </a:t>
            </a:r>
            <a:r>
              <a:rPr lang="en-US" altLang="ko-KR" b="1" u="sng">
                <a:solidFill>
                  <a:srgbClr val="0070C0"/>
                </a:solidFill>
              </a:rPr>
              <a:t>: </a:t>
            </a:r>
            <a:r>
              <a:rPr lang="ko-KR" altLang="en-US" b="1" u="sng">
                <a:solidFill>
                  <a:srgbClr val="0070C0"/>
                </a:solidFill>
              </a:rPr>
              <a:t>인플레이션 </a:t>
            </a:r>
            <a:r>
              <a:rPr lang="en-US" altLang="ko-KR" b="1" u="sng">
                <a:solidFill>
                  <a:srgbClr val="0070C0"/>
                </a:solidFill>
              </a:rPr>
              <a:t>&amp; </a:t>
            </a:r>
            <a:r>
              <a:rPr lang="ko-KR" altLang="en-US" b="1" u="sng">
                <a:solidFill>
                  <a:srgbClr val="0070C0"/>
                </a:solidFill>
              </a:rPr>
              <a:t>금리인상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03AA24-2E88-4A30-A2B0-C976655E6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16" y="949795"/>
            <a:ext cx="6387737" cy="53861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49A664-744A-4718-AF0B-9513B7D4B299}"/>
              </a:ext>
            </a:extLst>
          </p:cNvPr>
          <p:cNvSpPr txBox="1"/>
          <p:nvPr/>
        </p:nvSpPr>
        <p:spPr>
          <a:xfrm>
            <a:off x="7112051" y="2795943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금리인상시기에 가장 많이 오른 섹터와</a:t>
            </a:r>
            <a:endParaRPr lang="en-US" altLang="ko-KR"/>
          </a:p>
          <a:p>
            <a:r>
              <a:rPr lang="ko-KR" altLang="en-US"/>
              <a:t>가장 많이 떨어진 섹터를 찾아보자</a:t>
            </a:r>
            <a:r>
              <a:rPr lang="en-US" altLang="ko-KR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23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9403F-E60D-4C33-92FF-E474827F305F}"/>
              </a:ext>
            </a:extLst>
          </p:cNvPr>
          <p:cNvSpPr txBox="1"/>
          <p:nvPr/>
        </p:nvSpPr>
        <p:spPr>
          <a:xfrm>
            <a:off x="0" y="-47195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Project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CC041-E862-4B4B-B583-874C2D253953}"/>
              </a:ext>
            </a:extLst>
          </p:cNvPr>
          <p:cNvSpPr txBox="1"/>
          <p:nvPr/>
        </p:nvSpPr>
        <p:spPr>
          <a:xfrm>
            <a:off x="1399552" y="1065156"/>
            <a:ext cx="463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/>
              <a:t>1. </a:t>
            </a:r>
            <a:r>
              <a:rPr lang="ko-KR" altLang="en-US" b="1" u="sng"/>
              <a:t>국채 </a:t>
            </a:r>
            <a:r>
              <a:rPr lang="en-US" altLang="ko-KR" b="1" u="sng"/>
              <a:t>10Y</a:t>
            </a:r>
            <a:r>
              <a:rPr lang="ko-KR" altLang="en-US" b="1" u="sng"/>
              <a:t> </a:t>
            </a:r>
            <a:r>
              <a:rPr lang="en-US" altLang="ko-KR" b="1" u="sng"/>
              <a:t>Rate</a:t>
            </a:r>
            <a:r>
              <a:rPr lang="ko-KR" altLang="en-US" b="1" u="sng"/>
              <a:t> 관찰 후 </a:t>
            </a:r>
            <a:r>
              <a:rPr lang="en-US" altLang="ko-KR" b="1" u="sng"/>
              <a:t>Sample Period </a:t>
            </a:r>
            <a:r>
              <a:rPr lang="ko-KR" altLang="en-US" b="1" u="sng"/>
              <a:t>선택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A5981-C9C6-40FC-84FA-912E67F854FD}"/>
              </a:ext>
            </a:extLst>
          </p:cNvPr>
          <p:cNvSpPr txBox="1"/>
          <p:nvPr/>
        </p:nvSpPr>
        <p:spPr>
          <a:xfrm>
            <a:off x="1399552" y="2471831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/>
              <a:t>2. </a:t>
            </a:r>
            <a:r>
              <a:rPr lang="ko-KR" altLang="en-US" b="1" u="sng"/>
              <a:t>분석할 섹터 고르기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2664C3-0AE2-4880-867E-340F9FDA3CFC}"/>
              </a:ext>
            </a:extLst>
          </p:cNvPr>
          <p:cNvSpPr txBox="1"/>
          <p:nvPr/>
        </p:nvSpPr>
        <p:spPr>
          <a:xfrm>
            <a:off x="1399552" y="1612012"/>
            <a:ext cx="5286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-&gt; df_10Y_rate_close</a:t>
            </a:r>
            <a:r>
              <a:rPr lang="ko-KR" altLang="en-US" b="1"/>
              <a:t> </a:t>
            </a:r>
            <a:r>
              <a:rPr lang="en-US" altLang="ko-KR" b="1"/>
              <a:t>=&gt;</a:t>
            </a:r>
            <a:r>
              <a:rPr lang="ko-KR" altLang="en-US" b="1"/>
              <a:t> </a:t>
            </a:r>
            <a:r>
              <a:rPr lang="en-US" altLang="ko-KR" b="1"/>
              <a:t>df_10Y_rate_close_sample</a:t>
            </a:r>
          </a:p>
          <a:p>
            <a:r>
              <a:rPr lang="en-US" altLang="ko-KR" b="1"/>
              <a:t>     Sample Period = ‘2016-10-01’ ~ ‘2018-02-20’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DFB20-6F32-498E-94F2-C406C799460D}"/>
              </a:ext>
            </a:extLst>
          </p:cNvPr>
          <p:cNvSpPr txBox="1"/>
          <p:nvPr/>
        </p:nvSpPr>
        <p:spPr>
          <a:xfrm>
            <a:off x="1399552" y="2983477"/>
            <a:ext cx="93928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/>
              <a:t>sector_list = ['KODEX 200', 'KODEX IT', 'KODEX </a:t>
            </a:r>
            <a:r>
              <a:rPr lang="ko-KR" altLang="en-US" sz="1500" b="1"/>
              <a:t>건설</a:t>
            </a:r>
            <a:r>
              <a:rPr lang="en-US" altLang="ko-KR" sz="1500" b="1"/>
              <a:t>', 'KODEX </a:t>
            </a:r>
            <a:r>
              <a:rPr lang="ko-KR" altLang="en-US" sz="1500" b="1"/>
              <a:t>게임산업</a:t>
            </a:r>
            <a:r>
              <a:rPr lang="en-US" altLang="ko-KR" sz="1500" b="1"/>
              <a:t>', 'KODEX </a:t>
            </a:r>
            <a:r>
              <a:rPr lang="ko-KR" altLang="en-US" sz="1500" b="1"/>
              <a:t>경기소비재</a:t>
            </a:r>
            <a:r>
              <a:rPr lang="en-US" altLang="ko-KR" sz="1500" b="1"/>
              <a:t>’,</a:t>
            </a:r>
          </a:p>
          <a:p>
            <a:r>
              <a:rPr lang="en-US" altLang="ko-KR" sz="1500" b="1"/>
              <a:t>                       'KODEX </a:t>
            </a:r>
            <a:r>
              <a:rPr lang="ko-KR" altLang="en-US" sz="1500" b="1"/>
              <a:t>고배당</a:t>
            </a:r>
            <a:r>
              <a:rPr lang="en-US" altLang="ko-KR" sz="1500" b="1"/>
              <a:t>', 'KODEX </a:t>
            </a:r>
            <a:r>
              <a:rPr lang="ko-KR" altLang="en-US" sz="1500" b="1"/>
              <a:t>골드선물</a:t>
            </a:r>
            <a:r>
              <a:rPr lang="en-US" altLang="ko-KR" sz="1500" b="1"/>
              <a:t>(H)’, 'KODEX </a:t>
            </a:r>
            <a:r>
              <a:rPr lang="ko-KR" altLang="en-US" sz="1500" b="1"/>
              <a:t>구리선물</a:t>
            </a:r>
            <a:r>
              <a:rPr lang="en-US" altLang="ko-KR" sz="1500" b="1"/>
              <a:t>(H)', 'KODEX </a:t>
            </a:r>
            <a:r>
              <a:rPr lang="ko-KR" altLang="en-US" sz="1500" b="1"/>
              <a:t>기계장비</a:t>
            </a:r>
            <a:r>
              <a:rPr lang="en-US" altLang="ko-KR" sz="1500" b="1"/>
              <a:t>’, </a:t>
            </a:r>
          </a:p>
          <a:p>
            <a:r>
              <a:rPr lang="en-US" altLang="ko-KR" sz="1500" b="1"/>
              <a:t>                       'KODEX </a:t>
            </a:r>
            <a:r>
              <a:rPr lang="ko-KR" altLang="en-US" sz="1500" b="1"/>
              <a:t>바이오</a:t>
            </a:r>
            <a:r>
              <a:rPr lang="en-US" altLang="ko-KR" sz="1500" b="1"/>
              <a:t>', 'KODEX </a:t>
            </a:r>
            <a:r>
              <a:rPr lang="ko-KR" altLang="en-US" sz="1500" b="1"/>
              <a:t>반도체</a:t>
            </a:r>
            <a:r>
              <a:rPr lang="en-US" altLang="ko-KR" sz="1500" b="1"/>
              <a:t>', 'KODEX </a:t>
            </a:r>
            <a:r>
              <a:rPr lang="ko-KR" altLang="en-US" sz="1500" b="1"/>
              <a:t>보험</a:t>
            </a:r>
            <a:r>
              <a:rPr lang="en-US" altLang="ko-KR" sz="1500" b="1"/>
              <a:t>', 'KODEX </a:t>
            </a:r>
            <a:r>
              <a:rPr lang="ko-KR" altLang="en-US" sz="1500" b="1"/>
              <a:t>에너지화학</a:t>
            </a:r>
            <a:r>
              <a:rPr lang="en-US" altLang="ko-KR" sz="1500" b="1"/>
              <a:t>', 'KODEX </a:t>
            </a:r>
            <a:r>
              <a:rPr lang="ko-KR" altLang="en-US" sz="1500" b="1"/>
              <a:t>운송</a:t>
            </a:r>
            <a:r>
              <a:rPr lang="en-US" altLang="ko-KR" sz="1500" b="1"/>
              <a:t>',</a:t>
            </a:r>
          </a:p>
          <a:p>
            <a:r>
              <a:rPr lang="en-US" altLang="ko-KR" sz="1500" b="1"/>
              <a:t>                       'KODEX </a:t>
            </a:r>
            <a:r>
              <a:rPr lang="ko-KR" altLang="en-US" sz="1500" b="1"/>
              <a:t>은행</a:t>
            </a:r>
            <a:r>
              <a:rPr lang="en-US" altLang="ko-KR" sz="1500" b="1"/>
              <a:t>', 'KODEX </a:t>
            </a:r>
            <a:r>
              <a:rPr lang="ko-KR" altLang="en-US" sz="1500" b="1"/>
              <a:t>자동차</a:t>
            </a:r>
            <a:r>
              <a:rPr lang="en-US" altLang="ko-KR" sz="1500" b="1"/>
              <a:t>', 'KODEX </a:t>
            </a:r>
            <a:r>
              <a:rPr lang="ko-KR" altLang="en-US" sz="1500" b="1"/>
              <a:t>증권</a:t>
            </a:r>
            <a:r>
              <a:rPr lang="en-US" altLang="ko-KR" sz="1500" b="1"/>
              <a:t>', 'KODEX </a:t>
            </a:r>
            <a:r>
              <a:rPr lang="ko-KR" altLang="en-US" sz="1500" b="1"/>
              <a:t>철강</a:t>
            </a:r>
            <a:r>
              <a:rPr lang="en-US" altLang="ko-KR" sz="1500" b="1"/>
              <a:t>', 'KODEX </a:t>
            </a:r>
            <a:r>
              <a:rPr lang="ko-KR" altLang="en-US" sz="1500" b="1"/>
              <a:t>필수소비재</a:t>
            </a:r>
            <a:r>
              <a:rPr lang="en-US" altLang="ko-KR" sz="1500" b="1"/>
              <a:t>', 'KODEX </a:t>
            </a:r>
            <a:r>
              <a:rPr lang="ko-KR" altLang="en-US" sz="1500" b="1"/>
              <a:t>헬스케어</a:t>
            </a:r>
            <a:r>
              <a:rPr lang="en-US" altLang="ko-KR" sz="1500" b="1"/>
              <a:t>']</a:t>
            </a:r>
            <a:endParaRPr lang="ko-KR" altLang="en-US" sz="1500" b="1"/>
          </a:p>
        </p:txBody>
      </p:sp>
    </p:spTree>
    <p:extLst>
      <p:ext uri="{BB962C8B-B14F-4D97-AF65-F5344CB8AC3E}">
        <p14:creationId xmlns:p14="http://schemas.microsoft.com/office/powerpoint/2010/main" val="361775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9403F-E60D-4C33-92FF-E474827F305F}"/>
              </a:ext>
            </a:extLst>
          </p:cNvPr>
          <p:cNvSpPr txBox="1"/>
          <p:nvPr/>
        </p:nvSpPr>
        <p:spPr>
          <a:xfrm>
            <a:off x="0" y="-47195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Project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CC041-E862-4B4B-B583-874C2D253953}"/>
              </a:ext>
            </a:extLst>
          </p:cNvPr>
          <p:cNvSpPr txBox="1"/>
          <p:nvPr/>
        </p:nvSpPr>
        <p:spPr>
          <a:xfrm>
            <a:off x="1396315" y="802312"/>
            <a:ext cx="293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/>
              <a:t>3. KODEX Sector DataFrame</a:t>
            </a:r>
            <a:endParaRPr lang="ko-KR" altLang="en-US" b="1" u="sn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576200-AE3B-4C79-A6D4-E5A1630F5B2B}"/>
              </a:ext>
            </a:extLst>
          </p:cNvPr>
          <p:cNvSpPr txBox="1"/>
          <p:nvPr/>
        </p:nvSpPr>
        <p:spPr>
          <a:xfrm>
            <a:off x="1396315" y="1385364"/>
            <a:ext cx="646625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/>
              <a:t>4. DataFrame(</a:t>
            </a:r>
            <a:r>
              <a:rPr lang="ko-KR" altLang="en-US" b="1" u="sng"/>
              <a:t>날짜 통일하기</a:t>
            </a:r>
            <a:r>
              <a:rPr lang="en-US" altLang="ko-KR" b="1" u="sng"/>
              <a:t>)</a:t>
            </a:r>
          </a:p>
          <a:p>
            <a:endParaRPr lang="en-US" altLang="ko-KR" b="1" u="sng"/>
          </a:p>
          <a:p>
            <a:r>
              <a:rPr lang="en-US" altLang="ko-KR"/>
              <a:t>Sample </a:t>
            </a:r>
            <a:r>
              <a:rPr lang="ko-KR" altLang="en-US"/>
              <a:t>기간 </a:t>
            </a:r>
            <a:r>
              <a:rPr lang="en-US" altLang="ko-KR"/>
              <a:t>:  '2016-10-01’ ~ '2018-02-20'</a:t>
            </a:r>
          </a:p>
          <a:p>
            <a:endParaRPr lang="en-US" altLang="ko-KR" b="1" u="sng"/>
          </a:p>
          <a:p>
            <a:r>
              <a:rPr lang="ko-KR" altLang="en-US"/>
              <a:t>     </a:t>
            </a:r>
            <a:r>
              <a:rPr lang="en-US" altLang="ko-KR"/>
              <a:t>a.</a:t>
            </a:r>
            <a:r>
              <a:rPr lang="ko-KR" altLang="en-US"/>
              <a:t> </a:t>
            </a:r>
            <a:r>
              <a:rPr lang="en-US" altLang="ko-KR"/>
              <a:t>df_10Y_rate_close_sample</a:t>
            </a:r>
          </a:p>
          <a:p>
            <a:endParaRPr lang="en-US" altLang="ko-KR"/>
          </a:p>
          <a:p>
            <a:r>
              <a:rPr lang="en-US" altLang="ko-KR"/>
              <a:t>     b. kodex_sector_df_sample</a:t>
            </a:r>
          </a:p>
          <a:p>
            <a:endParaRPr lang="en-US" altLang="ko-KR"/>
          </a:p>
          <a:p>
            <a:r>
              <a:rPr lang="en-US" altLang="ko-KR"/>
              <a:t>     c.</a:t>
            </a:r>
            <a:r>
              <a:rPr lang="ko-KR" altLang="en-US"/>
              <a:t> </a:t>
            </a:r>
            <a:r>
              <a:rPr lang="en-US" altLang="ko-KR"/>
              <a:t>df = df_10Y_rate_close_sample &amp; kodex_sector_df_sample</a:t>
            </a:r>
          </a:p>
          <a:p>
            <a:endParaRPr lang="en-US" altLang="ko-KR"/>
          </a:p>
          <a:p>
            <a:r>
              <a:rPr lang="en-US" altLang="ko-KR"/>
              <a:t>-&gt; </a:t>
            </a:r>
            <a:r>
              <a:rPr lang="en-US" altLang="ko-KR" b="1" u="sng">
                <a:solidFill>
                  <a:srgbClr val="FF0000"/>
                </a:solidFill>
              </a:rPr>
              <a:t>Shape(</a:t>
            </a:r>
            <a:r>
              <a:rPr lang="ko-KR" altLang="en-US" b="1" u="sng">
                <a:solidFill>
                  <a:srgbClr val="FF0000"/>
                </a:solidFill>
              </a:rPr>
              <a:t>행</a:t>
            </a:r>
            <a:r>
              <a:rPr lang="en-US" altLang="ko-KR" b="1" u="sng">
                <a:solidFill>
                  <a:srgbClr val="FF0000"/>
                </a:solidFill>
              </a:rPr>
              <a:t>) </a:t>
            </a:r>
            <a:r>
              <a:rPr lang="ko-KR" altLang="en-US" b="1" u="sng">
                <a:solidFill>
                  <a:srgbClr val="FF0000"/>
                </a:solidFill>
              </a:rPr>
              <a:t>맞추기</a:t>
            </a:r>
            <a:endParaRPr lang="en-US" altLang="ko-KR" b="1" u="sng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09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9403F-E60D-4C33-92FF-E474827F305F}"/>
              </a:ext>
            </a:extLst>
          </p:cNvPr>
          <p:cNvSpPr txBox="1"/>
          <p:nvPr/>
        </p:nvSpPr>
        <p:spPr>
          <a:xfrm>
            <a:off x="0" y="-471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참고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53CA53-28F5-43F8-8CF8-E65834B6EFE9}"/>
              </a:ext>
            </a:extLst>
          </p:cNvPr>
          <p:cNvSpPr txBox="1"/>
          <p:nvPr/>
        </p:nvSpPr>
        <p:spPr>
          <a:xfrm>
            <a:off x="5469886" y="32213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행 맞추기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D435FB-9E77-4DA6-AEE9-E69876188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70" y="1127061"/>
            <a:ext cx="3272636" cy="4603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222663-115E-4922-B99C-69AB8399C532}"/>
              </a:ext>
            </a:extLst>
          </p:cNvPr>
          <p:cNvSpPr txBox="1"/>
          <p:nvPr/>
        </p:nvSpPr>
        <p:spPr>
          <a:xfrm>
            <a:off x="6052738" y="2890683"/>
            <a:ext cx="510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df = pd.concat([</a:t>
            </a:r>
            <a:r>
              <a:rPr lang="ko-KR" altLang="en-US"/>
              <a:t>영어</a:t>
            </a:r>
            <a:r>
              <a:rPr lang="en-US" altLang="ko-KR"/>
              <a:t>, </a:t>
            </a:r>
            <a:r>
              <a:rPr lang="ko-KR" altLang="en-US"/>
              <a:t>한글</a:t>
            </a:r>
            <a:r>
              <a:rPr lang="en-US" altLang="ko-KR"/>
              <a:t>], axis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1,</a:t>
            </a:r>
            <a:r>
              <a:rPr lang="ko-KR" altLang="en-US"/>
              <a:t> </a:t>
            </a:r>
            <a:r>
              <a:rPr lang="en-US" altLang="ko-KR"/>
              <a:t>join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‘inner’)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99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220964-5F96-4CD4-A2FF-CAF148C83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771" y="806284"/>
            <a:ext cx="6784257" cy="41737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004B05-F875-4BBF-8D4C-C0658720FD4A}"/>
              </a:ext>
            </a:extLst>
          </p:cNvPr>
          <p:cNvSpPr txBox="1"/>
          <p:nvPr/>
        </p:nvSpPr>
        <p:spPr>
          <a:xfrm>
            <a:off x="1185771" y="436952"/>
            <a:ext cx="733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5. 10Y Rate</a:t>
            </a:r>
            <a:r>
              <a:rPr lang="ko-KR" altLang="en-US"/>
              <a:t> 및 각 </a:t>
            </a:r>
            <a:r>
              <a:rPr lang="en-US" altLang="ko-KR"/>
              <a:t>ETF </a:t>
            </a:r>
            <a:r>
              <a:rPr lang="ko-KR" altLang="en-US"/>
              <a:t>가격 수준이 달라 움직임을 관찰하기가 쉽지 않다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09E93C-15C5-425B-B744-29E022E1DC97}"/>
              </a:ext>
            </a:extLst>
          </p:cNvPr>
          <p:cNvSpPr txBox="1"/>
          <p:nvPr/>
        </p:nvSpPr>
        <p:spPr>
          <a:xfrm>
            <a:off x="1321456" y="4980014"/>
            <a:ext cx="597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-&gt; </a:t>
            </a:r>
            <a:r>
              <a:rPr lang="ko-KR" altLang="en-US"/>
              <a:t>금리부터 각 섹터별 </a:t>
            </a:r>
            <a:r>
              <a:rPr lang="en-US" altLang="ko-KR"/>
              <a:t>ETF </a:t>
            </a:r>
            <a:r>
              <a:rPr lang="ko-KR" altLang="en-US"/>
              <a:t>가격까지 처음을 </a:t>
            </a:r>
            <a:r>
              <a:rPr lang="en-US" altLang="ko-KR"/>
              <a:t>100</a:t>
            </a:r>
            <a:r>
              <a:rPr lang="ko-KR" altLang="en-US"/>
              <a:t>으로 통일</a:t>
            </a:r>
          </a:p>
        </p:txBody>
      </p:sp>
    </p:spTree>
    <p:extLst>
      <p:ext uri="{BB962C8B-B14F-4D97-AF65-F5344CB8AC3E}">
        <p14:creationId xmlns:p14="http://schemas.microsoft.com/office/powerpoint/2010/main" val="50283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8E558-DA3F-48EC-93CC-1B6A9D04B5C2}"/>
              </a:ext>
            </a:extLst>
          </p:cNvPr>
          <p:cNvSpPr txBox="1"/>
          <p:nvPr/>
        </p:nvSpPr>
        <p:spPr>
          <a:xfrm>
            <a:off x="1120877" y="182880"/>
            <a:ext cx="12733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/>
              <a:t>분석</a:t>
            </a:r>
            <a:r>
              <a:rPr lang="en-US" altLang="ko-KR" sz="1500" b="1"/>
              <a:t>1. Graph</a:t>
            </a:r>
            <a:endParaRPr lang="ko-KR" altLang="en-US" sz="15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0F0B94-641B-43DB-B491-B8C7C0322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5" y="506045"/>
            <a:ext cx="4984954" cy="3929903"/>
          </a:xfrm>
          <a:prstGeom prst="rect">
            <a:avLst/>
          </a:prstGeom>
        </p:spPr>
      </p:pic>
      <p:pic>
        <p:nvPicPr>
          <p:cNvPr id="357" name="그림 356">
            <a:extLst>
              <a:ext uri="{FF2B5EF4-FFF2-40B4-BE49-F238E27FC236}">
                <a16:creationId xmlns:a16="http://schemas.microsoft.com/office/drawing/2014/main" id="{DC8D20AB-00FA-4EFE-BA48-9ADE23586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09" y="123224"/>
            <a:ext cx="4256197" cy="5876420"/>
          </a:xfrm>
          <a:prstGeom prst="rect">
            <a:avLst/>
          </a:prstGeom>
        </p:spPr>
      </p:pic>
      <p:sp>
        <p:nvSpPr>
          <p:cNvPr id="362" name="화살표: 오른쪽 361">
            <a:extLst>
              <a:ext uri="{FF2B5EF4-FFF2-40B4-BE49-F238E27FC236}">
                <a16:creationId xmlns:a16="http://schemas.microsoft.com/office/drawing/2014/main" id="{4D1D1439-6181-43CD-A8FB-400E6FCD7284}"/>
              </a:ext>
            </a:extLst>
          </p:cNvPr>
          <p:cNvSpPr/>
          <p:nvPr/>
        </p:nvSpPr>
        <p:spPr>
          <a:xfrm>
            <a:off x="5987845" y="2017579"/>
            <a:ext cx="501445" cy="743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6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그림 356">
            <a:extLst>
              <a:ext uri="{FF2B5EF4-FFF2-40B4-BE49-F238E27FC236}">
                <a16:creationId xmlns:a16="http://schemas.microsoft.com/office/drawing/2014/main" id="{DC8D20AB-00FA-4EFE-BA48-9ADE23586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71" y="48274"/>
            <a:ext cx="9548065" cy="632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5824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{3E5FA8F4-BD47-4837-93F4-2CD8B61CB9E1}tf56160789_win32</Template>
  <TotalTime>3559</TotalTime>
  <Words>302</Words>
  <Application>Microsoft Office PowerPoint</Application>
  <PresentationFormat>와이드스크린</PresentationFormat>
  <Paragraphs>43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맑은 고딕</vt:lpstr>
      <vt:lpstr>Batang</vt:lpstr>
      <vt:lpstr>Calibri</vt:lpstr>
      <vt:lpstr>Franklin Gothic Book</vt:lpstr>
      <vt:lpstr>1_RetrospectVTI</vt:lpstr>
      <vt:lpstr>Pandas for Finance Data Analysis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for Finance Data Analysis</dc:title>
  <dc:creator>강 민수</dc:creator>
  <cp:lastModifiedBy>강 민수</cp:lastModifiedBy>
  <cp:revision>42</cp:revision>
  <dcterms:created xsi:type="dcterms:W3CDTF">2021-12-17T10:19:35Z</dcterms:created>
  <dcterms:modified xsi:type="dcterms:W3CDTF">2022-01-08T14:29:25Z</dcterms:modified>
</cp:coreProperties>
</file>