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9" r:id="rId4"/>
    <p:sldId id="279" r:id="rId5"/>
    <p:sldId id="267" r:id="rId6"/>
    <p:sldId id="268" r:id="rId7"/>
    <p:sldId id="281" r:id="rId8"/>
    <p:sldId id="262" r:id="rId9"/>
    <p:sldId id="271" r:id="rId10"/>
    <p:sldId id="273" r:id="rId11"/>
    <p:sldId id="274" r:id="rId12"/>
    <p:sldId id="266" r:id="rId13"/>
    <p:sldId id="275" r:id="rId14"/>
    <p:sldId id="276" r:id="rId15"/>
    <p:sldId id="280" r:id="rId16"/>
    <p:sldId id="272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3/9/2017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3/9/2017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3/9/2017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3/9/2017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3/9/2017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1" y="1828800"/>
            <a:ext cx="4648200" cy="3177380"/>
          </a:xfrm>
        </p:spPr>
        <p:txBody>
          <a:bodyPr/>
          <a:lstStyle/>
          <a:p>
            <a:r>
              <a:rPr lang="en-US" dirty="0"/>
              <a:t>Chronic Kidney Disease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Screening model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6800" y="3124200"/>
            <a:ext cx="9238268" cy="1524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" y="1752600"/>
            <a:ext cx="998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Bifurcating the given dataset into Training set and Validation set, </a:t>
            </a:r>
          </a:p>
        </p:txBody>
      </p:sp>
    </p:spTree>
    <p:extLst>
      <p:ext uri="{BB962C8B-B14F-4D97-AF65-F5344CB8AC3E}">
        <p14:creationId xmlns:p14="http://schemas.microsoft.com/office/powerpoint/2010/main" val="246343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941" y="326740"/>
            <a:ext cx="4698383" cy="19592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summary(model)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5886450" cy="6324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965" y="3276600"/>
            <a:ext cx="6869359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9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0" y="304800"/>
            <a:ext cx="3810000" cy="68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ANOVA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0" y="1143000"/>
            <a:ext cx="464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we see that difference between the null deviance and residual deviance shows how our model will perform against the null model (only intercept)</a:t>
            </a:r>
          </a:p>
          <a:p>
            <a:endParaRPr lang="en-US" dirty="0"/>
          </a:p>
          <a:p>
            <a:r>
              <a:rPr lang="en-US" dirty="0"/>
              <a:t>Since our model’s difference between deviance and residual deviance is high, it means that our model is good.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74983"/>
            <a:ext cx="6139902" cy="643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228600"/>
            <a:ext cx="115062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From the model , the most significant variables are (p-value is significantly low) for screening CKD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Race Group 2 : Hispanics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BMI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HDL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Hypertension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Diabetes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Anemia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CVD</a:t>
            </a:r>
          </a:p>
          <a:p>
            <a:pPr marL="0" indent="0">
              <a:buNone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DBP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PVD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CHF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562600" y="2209800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 mentioned in the case: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Family CVD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Family Hypertension</a:t>
            </a:r>
          </a:p>
          <a:p>
            <a:r>
              <a:rPr lang="en-US" dirty="0"/>
              <a:t>Cannot be highly significant predictors of CKD since their p-value is 0.05 (FCVD) and 0.92 (F-Hyper)</a:t>
            </a:r>
          </a:p>
        </p:txBody>
      </p:sp>
    </p:spTree>
    <p:extLst>
      <p:ext uri="{BB962C8B-B14F-4D97-AF65-F5344CB8AC3E}">
        <p14:creationId xmlns:p14="http://schemas.microsoft.com/office/powerpoint/2010/main" val="128361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10668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explain the likelihood of our data point, how closely they fit the regression line, we can use the </a:t>
            </a:r>
            <a:r>
              <a:rPr lang="en-US" dirty="0" err="1"/>
              <a:t>Mcfadden’s</a:t>
            </a:r>
            <a:r>
              <a:rPr lang="en-US" dirty="0"/>
              <a:t> R2 value (</a:t>
            </a:r>
            <a:r>
              <a:rPr lang="en-US" dirty="0"/>
              <a:t>library(</a:t>
            </a:r>
            <a:r>
              <a:rPr lang="en-US" dirty="0" err="1"/>
              <a:t>pscl</a:t>
            </a:r>
            <a:r>
              <a:rPr lang="en-US" dirty="0"/>
              <a:t>)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=&gt; The r2 is 33.49%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05" y="2451329"/>
            <a:ext cx="6869721" cy="19835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3485" y="4648200"/>
            <a:ext cx="7886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our 2819 validation set, we predicted the outcome variables. The number of 1’ and 0’s for CKD on the validation set is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85" y="274320"/>
            <a:ext cx="9105315" cy="6315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504578"/>
            <a:ext cx="4985252" cy="10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1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371600"/>
            <a:ext cx="1150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our predicted data, these are the following characteristics of the people who have a high chance of Chronic Kidney Disease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Range – lowest: 62 ; max – 85; median is 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stated in the case, ‘No place’ for care source is less likely to get CKD.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Race group, CKD = 1 is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Hispanic  6.33%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Black  16.46%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White 79.74%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 1.26%  </a:t>
            </a:r>
          </a:p>
        </p:txBody>
      </p:sp>
    </p:spTree>
    <p:extLst>
      <p:ext uri="{BB962C8B-B14F-4D97-AF65-F5344CB8AC3E}">
        <p14:creationId xmlns:p14="http://schemas.microsoft.com/office/powerpoint/2010/main" val="33722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52400"/>
            <a:ext cx="11963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Since we don’t have the observed values for the 2819 rows. To check if our model is actually predicting the label data correctly.</a:t>
            </a:r>
          </a:p>
          <a:p>
            <a:endParaRPr lang="en-US" sz="2400" dirty="0"/>
          </a:p>
          <a:p>
            <a:r>
              <a:rPr lang="en-US" sz="2400" dirty="0"/>
              <a:t>I’ve created another subset of my training model using the splitting criterion of 0.3</a:t>
            </a:r>
          </a:p>
          <a:p>
            <a:r>
              <a:rPr lang="en-US" sz="2400" dirty="0"/>
              <a:t>This new subset test consists of [4200:6000] rows.</a:t>
            </a:r>
          </a:p>
          <a:p>
            <a:endParaRPr lang="en-US" sz="2400" dirty="0"/>
          </a:p>
          <a:p>
            <a:r>
              <a:rPr lang="en-US" sz="2400" dirty="0"/>
              <a:t>Applying the fitted result values with threshold of 0.5,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predict_response</a:t>
            </a:r>
            <a:r>
              <a:rPr lang="en-US" sz="2400" dirty="0"/>
              <a:t> &gt; 0.5 = 1 else 0</a:t>
            </a:r>
          </a:p>
          <a:p>
            <a:endParaRPr lang="en-US" sz="2400" dirty="0"/>
          </a:p>
          <a:p>
            <a:r>
              <a:rPr lang="en-US" sz="2400" dirty="0"/>
              <a:t>The accuracy of this model is :  92 % [</a:t>
            </a:r>
            <a:r>
              <a:rPr lang="en-US" sz="2400" dirty="0"/>
              <a:t>0.920044419766796]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307384"/>
            <a:ext cx="10647260" cy="201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9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114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Performance Measurements using </a:t>
            </a:r>
            <a:r>
              <a:rPr lang="en-US" sz="3600" dirty="0"/>
              <a:t>AUC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50208"/>
            <a:ext cx="8923763" cy="2514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45720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AUC is 0.8923 which means it’s a good predictive model.</a:t>
            </a:r>
          </a:p>
          <a:p>
            <a:r>
              <a:rPr lang="en-US" sz="2000" dirty="0"/>
              <a:t>It measures if the used model predicts the classes well.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986" y="4038600"/>
            <a:ext cx="3656814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8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590800"/>
            <a:ext cx="9296400" cy="2971801"/>
          </a:xfrm>
        </p:spPr>
        <p:txBody>
          <a:bodyPr/>
          <a:lstStyle/>
          <a:p>
            <a:r>
              <a:rPr lang="en-US" dirty="0"/>
              <a:t>The given dataset is divided into training set of 6000 rows with known CKD value and validation test of 2819 rows with unknown CKD values</a:t>
            </a:r>
          </a:p>
          <a:p>
            <a:r>
              <a:rPr lang="en-US" dirty="0"/>
              <a:t>Through eyeballing, I removed the unnecessary variables, since this cumulative information is already is given my BMI</a:t>
            </a:r>
          </a:p>
          <a:p>
            <a:pPr lvl="6"/>
            <a:r>
              <a:rPr lang="en-US" dirty="0"/>
              <a:t>Height</a:t>
            </a:r>
          </a:p>
          <a:p>
            <a:pPr lvl="6"/>
            <a:r>
              <a:rPr lang="en-US" dirty="0"/>
              <a:t>Weight</a:t>
            </a:r>
          </a:p>
          <a:p>
            <a:pPr lvl="3"/>
            <a:r>
              <a:rPr lang="en-US" sz="2000" dirty="0"/>
              <a:t>ID</a:t>
            </a:r>
            <a:endParaRPr lang="en-US" dirty="0"/>
          </a:p>
          <a:p>
            <a:pPr marL="686117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Correlation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1"/>
            <a:ext cx="11430000" cy="2194716"/>
          </a:xfrm>
        </p:spPr>
        <p:txBody>
          <a:bodyPr/>
          <a:lstStyle/>
          <a:p>
            <a:r>
              <a:rPr lang="en-US" dirty="0"/>
              <a:t>Our data set has binary variables, categorical and numeric variables. To see which variables are highly correlated and see if PCA is possible on any such correlated variables </a:t>
            </a:r>
          </a:p>
          <a:p>
            <a:r>
              <a:rPr lang="en-US" dirty="0"/>
              <a:t>Performing correlation on the physical features, I get the following results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4" y="3718717"/>
            <a:ext cx="6471414" cy="29106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659" y="4267200"/>
            <a:ext cx="5391150" cy="1476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7659" y="5921512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correlation between BMI and Obese &amp;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Stroke and CVD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32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9144000" cy="4572001"/>
          </a:xfrm>
        </p:spPr>
        <p:txBody>
          <a:bodyPr/>
          <a:lstStyle/>
          <a:p>
            <a:r>
              <a:rPr lang="en-US" dirty="0"/>
              <a:t>Since there is a high correlation between BMI and Obese of 1,</a:t>
            </a:r>
          </a:p>
          <a:p>
            <a:pPr lvl="2"/>
            <a:r>
              <a:rPr lang="en-US" dirty="0"/>
              <a:t>Removing obese also from our dataset. </a:t>
            </a:r>
          </a:p>
          <a:p>
            <a:pPr lvl="2"/>
            <a:r>
              <a:rPr lang="en-US" dirty="0"/>
              <a:t>Also, removing Stroke since it’s correlation value is 0.95 with CVD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810000"/>
            <a:ext cx="6485845" cy="22628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36576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cleaning, my model will have the following variables</a:t>
            </a:r>
          </a:p>
        </p:txBody>
      </p:sp>
    </p:spTree>
    <p:extLst>
      <p:ext uri="{BB962C8B-B14F-4D97-AF65-F5344CB8AC3E}">
        <p14:creationId xmlns:p14="http://schemas.microsoft.com/office/powerpoint/2010/main" val="391628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contains missing values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727" y="2743200"/>
            <a:ext cx="9784545" cy="193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5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221"/>
            <a:ext cx="8153400" cy="891380"/>
          </a:xfrm>
        </p:spPr>
        <p:txBody>
          <a:bodyPr/>
          <a:lstStyle/>
          <a:p>
            <a:r>
              <a:rPr lang="en-US" dirty="0"/>
              <a:t>Missing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81000"/>
            <a:ext cx="8001000" cy="588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4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2400"/>
            <a:ext cx="818246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5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Mean Matching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981201"/>
            <a:ext cx="11125200" cy="3657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Here, replacing the missing values with mean or median of the variable can make our model biased especially since most of our variables are binary.</a:t>
            </a:r>
          </a:p>
          <a:p>
            <a:pPr marL="0" indent="0">
              <a:buNone/>
            </a:pPr>
            <a:r>
              <a:rPr lang="en-US" dirty="0"/>
              <a:t>PMM provides multiple imputation of the variables. It exactly imitates the value range of that variable. </a:t>
            </a:r>
          </a:p>
          <a:p>
            <a:pPr marL="0" indent="0">
              <a:buNone/>
            </a:pPr>
            <a:r>
              <a:rPr lang="en-US" dirty="0"/>
              <a:t>It basically averages is of the coefficients that result from fitting the same linear model to each of the multiple versions of the multiply-imputed dataset.</a:t>
            </a:r>
          </a:p>
          <a:p>
            <a:pPr marL="0" indent="0">
              <a:buNone/>
            </a:pPr>
            <a:r>
              <a:rPr lang="en-US" dirty="0"/>
              <a:t>	Y = a + </a:t>
            </a:r>
            <a:r>
              <a:rPr lang="en-US" dirty="0" err="1"/>
              <a:t>Bx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m = 5 and </a:t>
            </a:r>
            <a:r>
              <a:rPr lang="en-US" dirty="0" err="1"/>
              <a:t>maxit</a:t>
            </a:r>
            <a:r>
              <a:rPr lang="en-US" dirty="0"/>
              <a:t> = 10 </a:t>
            </a:r>
            <a:r>
              <a:rPr lang="en-US" dirty="0">
                <a:sym typeface="Wingdings" panose="05000000000000000000" pitchFamily="2" charset="2"/>
              </a:rPr>
              <a:t> means we are asking to 5 versions of our dataset with 10 iterations.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5605671"/>
            <a:ext cx="8388186" cy="98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609600"/>
            <a:ext cx="10744200" cy="5257800"/>
          </a:xfrm>
        </p:spPr>
        <p:txBody>
          <a:bodyPr/>
          <a:lstStyle/>
          <a:p>
            <a:r>
              <a:rPr lang="en-US" dirty="0"/>
              <a:t>Using library(mice), We can impute the missing values.</a:t>
            </a:r>
          </a:p>
          <a:p>
            <a:r>
              <a:rPr lang="en-US" dirty="0"/>
              <a:t>After imputing my dataset, using </a:t>
            </a:r>
            <a:r>
              <a:rPr lang="en-US" dirty="0" err="1"/>
              <a:t>pmm</a:t>
            </a:r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689577"/>
            <a:ext cx="7086600" cy="516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1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2163</TotalTime>
  <Words>603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Franklin Gothic Medium</vt:lpstr>
      <vt:lpstr>Wingdings</vt:lpstr>
      <vt:lpstr>Medical Design 16x9</vt:lpstr>
      <vt:lpstr>Chronic Kidney Disease</vt:lpstr>
      <vt:lpstr>Introduction</vt:lpstr>
      <vt:lpstr>Correlation </vt:lpstr>
      <vt:lpstr>PowerPoint Presentation</vt:lpstr>
      <vt:lpstr>Missing Data</vt:lpstr>
      <vt:lpstr>Missing Data</vt:lpstr>
      <vt:lpstr>PowerPoint Presentation</vt:lpstr>
      <vt:lpstr>Predictive Mean Matching</vt:lpstr>
      <vt:lpstr>PowerPoint Presentation</vt:lpstr>
      <vt:lpstr>Model</vt:lpstr>
      <vt:lpstr>PowerPoint Presentation</vt:lpstr>
      <vt:lpstr>ANOVA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Chronic Kidney Disease</dc:title>
  <dc:creator>Kousalya</dc:creator>
  <cp:lastModifiedBy>Kousalya</cp:lastModifiedBy>
  <cp:revision>46</cp:revision>
  <dcterms:created xsi:type="dcterms:W3CDTF">2017-03-06T19:32:47Z</dcterms:created>
  <dcterms:modified xsi:type="dcterms:W3CDTF">2017-03-09T22:04:30Z</dcterms:modified>
</cp:coreProperties>
</file>