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6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6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2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6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1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FBE2-423F-499A-A924-D322865C6A1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AD24-E327-488F-8022-6724B671E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활용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0493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K.D.Y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5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=, &gt;, =, &lt;=, &lt;&gt; </a:t>
            </a:r>
          </a:p>
          <a:p>
            <a:pPr marL="0" indent="0">
              <a:buNone/>
            </a:pPr>
            <a:r>
              <a:rPr lang="en-US" altLang="ko-KR" dirty="0" smtClean="0"/>
              <a:t>• 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 &gt; 7700;  BETWEEN </a:t>
            </a:r>
            <a:r>
              <a:rPr lang="ko-KR" altLang="en-US" dirty="0" smtClean="0"/>
              <a:t>연산자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값의 범위를 기반으로 행을 표시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BETWEEN 1500 AND 2500;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79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 </a:t>
            </a:r>
            <a:r>
              <a:rPr lang="ko-KR" altLang="en-US" dirty="0" smtClean="0"/>
              <a:t>연산자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지정된 값 집합 중 하나와 일치하는 행을 표시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IN (10,20); </a:t>
            </a:r>
          </a:p>
          <a:p>
            <a:pPr marL="0" indent="0">
              <a:buNone/>
            </a:pPr>
            <a:r>
              <a:rPr lang="en-US" altLang="ko-KR" dirty="0" smtClean="0"/>
              <a:t> IS NULL </a:t>
            </a:r>
            <a:r>
              <a:rPr lang="ko-KR" altLang="en-US" dirty="0" smtClean="0"/>
              <a:t>연산자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NULL</a:t>
            </a:r>
            <a:r>
              <a:rPr lang="ko-KR" altLang="en-US" dirty="0" smtClean="0"/>
              <a:t>은 정의되지 않은 값이므로 비교연산자 사용 불가능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 = NULL; </a:t>
            </a:r>
          </a:p>
          <a:p>
            <a:pPr marL="0" indent="0">
              <a:buNone/>
            </a:pPr>
            <a:r>
              <a:rPr lang="en-US" altLang="ko-KR" dirty="0" smtClean="0"/>
              <a:t>• 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mgr</a:t>
            </a:r>
            <a:r>
              <a:rPr lang="en-US" altLang="ko-KR" dirty="0" smtClean="0"/>
              <a:t> IS NULL;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24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LIKE</a:t>
            </a:r>
          </a:p>
          <a:p>
            <a:pPr marL="0" indent="0">
              <a:buNone/>
            </a:pPr>
            <a:r>
              <a:rPr lang="en-US" altLang="ko-KR" dirty="0" smtClean="0"/>
              <a:t> • </a:t>
            </a:r>
            <a:r>
              <a:rPr lang="ko-KR" altLang="en-US" dirty="0" smtClean="0"/>
              <a:t>대체 문자를 사용하여 지정된 문자를 포함하는 임의의 데이터검색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대체문자 </a:t>
            </a:r>
            <a:r>
              <a:rPr lang="en-US" altLang="ko-KR" dirty="0" smtClean="0"/>
              <a:t>% : 0</a:t>
            </a:r>
            <a:r>
              <a:rPr lang="ko-KR" altLang="en-US" dirty="0" smtClean="0"/>
              <a:t>개 이상의 문자 대체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LIKE ‘</a:t>
            </a:r>
            <a:r>
              <a:rPr lang="ko-KR" altLang="en-US" dirty="0" smtClean="0"/>
              <a:t>김</a:t>
            </a:r>
            <a:r>
              <a:rPr lang="en-US" altLang="ko-KR" dirty="0" smtClean="0"/>
              <a:t>%’;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대체문자 </a:t>
            </a:r>
            <a:r>
              <a:rPr lang="en-US" altLang="ko-KR" dirty="0" smtClean="0"/>
              <a:t>_ : 1</a:t>
            </a:r>
            <a:r>
              <a:rPr lang="ko-KR" altLang="en-US" dirty="0" smtClean="0"/>
              <a:t>개의 문자 대체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job LIKE '_</a:t>
            </a:r>
            <a:r>
              <a:rPr lang="ko-KR" altLang="en-US" dirty="0" smtClean="0"/>
              <a:t>무</a:t>
            </a:r>
            <a:r>
              <a:rPr lang="en-US" altLang="ko-KR" dirty="0" smtClean="0"/>
              <a:t>';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50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논리연산자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AND: </a:t>
            </a:r>
            <a:r>
              <a:rPr lang="ko-KR" altLang="en-US" dirty="0" smtClean="0"/>
              <a:t>주어진 두 가지 조건을 모두 </a:t>
            </a:r>
            <a:r>
              <a:rPr lang="ko-KR" altLang="en-US" dirty="0"/>
              <a:t>만</a:t>
            </a:r>
            <a:r>
              <a:rPr lang="ko-KR" altLang="en-US" dirty="0" smtClean="0"/>
              <a:t>족하는 행 반환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1000 AND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&gt; 20;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OR : </a:t>
            </a:r>
            <a:r>
              <a:rPr lang="ko-KR" altLang="en-US" dirty="0" smtClean="0"/>
              <a:t>주어진 두 가지 조건 가운데 한가지이상 </a:t>
            </a:r>
            <a:r>
              <a:rPr lang="ko-KR" altLang="en-US" dirty="0"/>
              <a:t>만</a:t>
            </a:r>
            <a:r>
              <a:rPr lang="ko-KR" altLang="en-US" dirty="0" smtClean="0"/>
              <a:t>족하는 행 반환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1000 OR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&gt; 20;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35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논리연산자 </a:t>
            </a:r>
            <a:r>
              <a:rPr lang="en-US" altLang="ko-KR" dirty="0" smtClean="0"/>
              <a:t>NOT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연산자와 함께 사용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NOT IN </a:t>
            </a:r>
          </a:p>
          <a:p>
            <a:pPr marL="0" indent="0">
              <a:buNone/>
            </a:pPr>
            <a:r>
              <a:rPr lang="en-US" altLang="ko-KR" dirty="0" smtClean="0"/>
              <a:t>• NOT LIKE </a:t>
            </a:r>
          </a:p>
          <a:p>
            <a:pPr marL="0" indent="0">
              <a:buNone/>
            </a:pPr>
            <a:r>
              <a:rPr lang="en-US" altLang="ko-KR" dirty="0" smtClean="0"/>
              <a:t>• NOT BETWEEN </a:t>
            </a:r>
          </a:p>
          <a:p>
            <a:pPr marL="0" indent="0">
              <a:buNone/>
            </a:pPr>
            <a:r>
              <a:rPr lang="en-US" altLang="ko-KR" dirty="0" smtClean="0"/>
              <a:t>• IS NOT NULL </a:t>
            </a:r>
          </a:p>
          <a:p>
            <a:pPr marL="0" indent="0">
              <a:buNone/>
            </a:pPr>
            <a:r>
              <a:rPr lang="en-US" altLang="ko-KR" dirty="0" smtClean="0"/>
              <a:t>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NOT IN (10,20); </a:t>
            </a:r>
          </a:p>
          <a:p>
            <a:pPr marL="0" indent="0">
              <a:buNone/>
            </a:pPr>
            <a:r>
              <a:rPr lang="en-US" altLang="ko-KR" dirty="0" smtClean="0"/>
              <a:t>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comm</a:t>
            </a:r>
            <a:r>
              <a:rPr lang="en-US" altLang="ko-KR" dirty="0" smtClean="0"/>
              <a:t> IS NOT NULL;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28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출력 결과 정렬하기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ORDER BY </a:t>
            </a:r>
            <a:r>
              <a:rPr lang="ko-KR" altLang="en-US" dirty="0"/>
              <a:t>절</a:t>
            </a:r>
            <a:r>
              <a:rPr lang="ko-KR" altLang="en-US" dirty="0" smtClean="0"/>
              <a:t>에 정렬기준 열 이름 지정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1146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출력 결과 정렬하기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열 이름 여러 개 지정 가능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• </a:t>
            </a:r>
            <a:r>
              <a:rPr lang="ko-KR" altLang="en-US" dirty="0" smtClean="0"/>
              <a:t>열 이름 대신 열 위치를 나타내는 숫자 지정 가능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ORDER BY 3,4; </a:t>
            </a:r>
          </a:p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한 문장의 가장 마지막 라인에 위치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&gt; 1000 ORDER BY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561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11" y="1825625"/>
            <a:ext cx="6759578" cy="4351338"/>
          </a:xfrm>
        </p:spPr>
      </p:pic>
    </p:spTree>
    <p:extLst>
      <p:ext uri="{BB962C8B-B14F-4D97-AF65-F5344CB8AC3E}">
        <p14:creationId xmlns:p14="http://schemas.microsoft.com/office/powerpoint/2010/main" val="80710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39" y="1825625"/>
            <a:ext cx="6272521" cy="4351338"/>
          </a:xfrm>
        </p:spPr>
      </p:pic>
    </p:spTree>
    <p:extLst>
      <p:ext uri="{BB962C8B-B14F-4D97-AF65-F5344CB8AC3E}">
        <p14:creationId xmlns:p14="http://schemas.microsoft.com/office/powerpoint/2010/main" val="295206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11" y="1825625"/>
            <a:ext cx="8448377" cy="4351338"/>
          </a:xfrm>
        </p:spPr>
      </p:pic>
    </p:spTree>
    <p:extLst>
      <p:ext uri="{BB962C8B-B14F-4D97-AF65-F5344CB8AC3E}">
        <p14:creationId xmlns:p14="http://schemas.microsoft.com/office/powerpoint/2010/main" val="36996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지정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8" y="1825625"/>
            <a:ext cx="6508723" cy="4351338"/>
          </a:xfrm>
        </p:spPr>
      </p:pic>
    </p:spTree>
    <p:extLst>
      <p:ext uri="{BB962C8B-B14F-4D97-AF65-F5344CB8AC3E}">
        <p14:creationId xmlns:p14="http://schemas.microsoft.com/office/powerpoint/2010/main" val="7840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지정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19" y="1825625"/>
            <a:ext cx="5786961" cy="4351338"/>
          </a:xfrm>
        </p:spPr>
      </p:pic>
    </p:spTree>
    <p:extLst>
      <p:ext uri="{BB962C8B-B14F-4D97-AF65-F5344CB8AC3E}">
        <p14:creationId xmlns:p14="http://schemas.microsoft.com/office/powerpoint/2010/main" val="1182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지정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05" y="1825625"/>
            <a:ext cx="5753989" cy="4351338"/>
          </a:xfrm>
        </p:spPr>
      </p:pic>
    </p:spTree>
    <p:extLst>
      <p:ext uri="{BB962C8B-B14F-4D97-AF65-F5344CB8AC3E}">
        <p14:creationId xmlns:p14="http://schemas.microsoft.com/office/powerpoint/2010/main" val="7064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모든 테이블 목록 보기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 </a:t>
            </a:r>
          </a:p>
          <a:p>
            <a:pPr marL="0" indent="0">
              <a:buNone/>
            </a:pPr>
            <a:r>
              <a:rPr lang="en-US" altLang="ko-KR" dirty="0" smtClean="0"/>
              <a:t>FROM tab;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테이블 구조 보기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테이블 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40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문장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SELECT [* | </a:t>
            </a:r>
            <a:r>
              <a:rPr lang="ko-KR" altLang="en-US" dirty="0" smtClean="0"/>
              <a:t>열 이름 </a:t>
            </a:r>
            <a:r>
              <a:rPr lang="en-US" altLang="ko-KR" dirty="0" smtClean="0"/>
              <a:t>] </a:t>
            </a:r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테이블 이름</a:t>
            </a:r>
            <a:r>
              <a:rPr lang="en-US" altLang="ko-KR" dirty="0" smtClean="0"/>
              <a:t>; </a:t>
            </a:r>
          </a:p>
          <a:p>
            <a:pPr marL="0" indent="0">
              <a:buNone/>
            </a:pPr>
            <a:r>
              <a:rPr lang="en-US" altLang="ko-KR" dirty="0" smtClean="0"/>
              <a:t> *‛</a:t>
            </a:r>
            <a:r>
              <a:rPr lang="ko-KR" altLang="en-US" dirty="0" smtClean="0"/>
              <a:t>를 사용하여 모든 열 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특정 열 선택하여 보기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5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연산자를 사용하는 </a:t>
            </a:r>
            <a:r>
              <a:rPr lang="ko-KR" altLang="en-US" dirty="0" err="1" smtClean="0"/>
              <a:t>표현식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산술연산자 </a:t>
            </a:r>
            <a:r>
              <a:rPr lang="en-US" altLang="ko-KR" dirty="0" smtClean="0"/>
              <a:t>: + - * / 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*12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9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열 별칭</a:t>
            </a:r>
            <a:r>
              <a:rPr lang="en-US" altLang="ko-KR" dirty="0" smtClean="0"/>
              <a:t>(Alias) </a:t>
            </a:r>
            <a:r>
              <a:rPr lang="ko-KR" altLang="en-US" dirty="0" smtClean="0"/>
              <a:t>사용하기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열 머리글을 바꾸는 기능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계산식과 같은 </a:t>
            </a:r>
            <a:r>
              <a:rPr lang="ko-KR" altLang="en-US" dirty="0" err="1" smtClean="0"/>
              <a:t>표현식에</a:t>
            </a:r>
            <a:r>
              <a:rPr lang="ko-KR" altLang="en-US" dirty="0" smtClean="0"/>
              <a:t> 유용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별칭이 한글이거나 특수문자를 포함하는 경우 큰따옴표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• Ex) 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*12 ‚</a:t>
            </a:r>
            <a:r>
              <a:rPr lang="ko-KR" altLang="en-US" dirty="0" smtClean="0"/>
              <a:t>연봉</a:t>
            </a:r>
            <a:r>
              <a:rPr lang="en-US" altLang="ko-KR" dirty="0" smtClean="0"/>
              <a:t>‛FROM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</a:t>
            </a:r>
            <a:r>
              <a:rPr lang="ko-KR" altLang="en-US" dirty="0" smtClean="0"/>
              <a:t>중복데이터 제거하기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기본적으로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결과는 중복데이터 포함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• Ex) SELECT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DISITNCT </a:t>
            </a:r>
            <a:r>
              <a:rPr lang="ko-KR" altLang="en-US" dirty="0" smtClean="0"/>
              <a:t>사용으로 중복 제거 </a:t>
            </a:r>
            <a:r>
              <a:rPr lang="en-US" altLang="ko-KR" dirty="0" smtClean="0"/>
              <a:t>: SELECT </a:t>
            </a:r>
            <a:r>
              <a:rPr lang="ko-KR" altLang="en-US" dirty="0" smtClean="0"/>
              <a:t>바로 뒤에 포함 </a:t>
            </a:r>
            <a:r>
              <a:rPr lang="en-US" altLang="ko-KR" dirty="0" smtClean="0"/>
              <a:t>• Ex) SELECT DISTINCT </a:t>
            </a:r>
            <a:r>
              <a:rPr lang="en-US" altLang="ko-KR" dirty="0" err="1" smtClean="0"/>
              <a:t>deptno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9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값의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600" dirty="0" smtClean="0"/>
              <a:t> </a:t>
            </a:r>
            <a:r>
              <a:rPr lang="en-US" altLang="ko-KR" sz="2600" dirty="0" smtClean="0"/>
              <a:t>Null</a:t>
            </a:r>
            <a:r>
              <a:rPr lang="ko-KR" altLang="en-US" sz="2600" dirty="0" smtClean="0"/>
              <a:t>은 사용할 수 없거나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할당되지 않았거나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알 수 없거나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적용할 수 없는 값  </a:t>
            </a:r>
            <a:r>
              <a:rPr lang="en-US" altLang="ko-KR" sz="2600" dirty="0" smtClean="0"/>
              <a:t>Null</a:t>
            </a:r>
            <a:r>
              <a:rPr lang="ko-KR" altLang="en-US" sz="2600" dirty="0" smtClean="0"/>
              <a:t>은 </a:t>
            </a:r>
            <a:r>
              <a:rPr lang="en-US" altLang="ko-KR" sz="2600" dirty="0" smtClean="0"/>
              <a:t>0</a:t>
            </a:r>
            <a:r>
              <a:rPr lang="ko-KR" altLang="en-US" sz="2600" dirty="0" smtClean="0"/>
              <a:t>이나 공백과는 다른 값 </a:t>
            </a:r>
            <a:endParaRPr lang="en-US" altLang="ko-KR" sz="2600" dirty="0" smtClean="0"/>
          </a:p>
          <a:p>
            <a:pPr marL="0" indent="0">
              <a:buNone/>
            </a:pPr>
            <a:r>
              <a:rPr lang="en-US" altLang="ko-KR" sz="2600" dirty="0" smtClean="0"/>
              <a:t>• Ex) SELECT </a:t>
            </a:r>
            <a:r>
              <a:rPr lang="en-US" altLang="ko-KR" sz="2600" dirty="0" err="1" smtClean="0"/>
              <a:t>empno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ename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sal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comm</a:t>
            </a:r>
            <a:r>
              <a:rPr lang="en-US" altLang="ko-KR" sz="2600" dirty="0" smtClean="0"/>
              <a:t> FROM </a:t>
            </a:r>
            <a:r>
              <a:rPr lang="en-US" altLang="ko-KR" sz="2600" dirty="0" err="1" smtClean="0"/>
              <a:t>emp</a:t>
            </a:r>
            <a:r>
              <a:rPr lang="en-US" altLang="ko-KR" sz="2600" dirty="0" smtClean="0"/>
              <a:t>; </a:t>
            </a:r>
          </a:p>
          <a:p>
            <a:pPr marL="0" indent="0">
              <a:buNone/>
            </a:pPr>
            <a:r>
              <a:rPr lang="en-US" altLang="ko-KR" sz="2600" dirty="0" smtClean="0"/>
              <a:t> WHERE</a:t>
            </a:r>
            <a:r>
              <a:rPr lang="ko-KR" altLang="en-US" sz="2600" dirty="0"/>
              <a:t>절</a:t>
            </a:r>
            <a:r>
              <a:rPr lang="ko-KR" altLang="en-US" sz="2600" dirty="0" smtClean="0"/>
              <a:t>을 사용하여 선택되는 행의 제한 </a:t>
            </a:r>
            <a:endParaRPr lang="en-US" altLang="ko-KR" sz="2600" dirty="0" smtClean="0"/>
          </a:p>
          <a:p>
            <a:pPr marL="0" indent="0">
              <a:buNone/>
            </a:pPr>
            <a:r>
              <a:rPr lang="ko-KR" altLang="en-US" sz="2600" dirty="0" smtClean="0"/>
              <a:t> </a:t>
            </a:r>
            <a:r>
              <a:rPr lang="en-US" altLang="ko-KR" sz="2600" dirty="0" smtClean="0"/>
              <a:t>WHERE </a:t>
            </a:r>
            <a:r>
              <a:rPr lang="ko-KR" altLang="en-US" sz="2600" dirty="0"/>
              <a:t>절</a:t>
            </a:r>
            <a:r>
              <a:rPr lang="ko-KR" altLang="en-US" sz="2600" dirty="0" smtClean="0"/>
              <a:t>은 </a:t>
            </a:r>
            <a:r>
              <a:rPr lang="en-US" altLang="ko-KR" sz="2600" dirty="0" smtClean="0"/>
              <a:t>FROM </a:t>
            </a:r>
            <a:r>
              <a:rPr lang="ko-KR" altLang="en-US" sz="2600" dirty="0" smtClean="0"/>
              <a:t>절 다음에 기술 </a:t>
            </a:r>
            <a:r>
              <a:rPr lang="ko-KR" altLang="en-US" sz="2600" dirty="0" err="1" smtClean="0"/>
              <a:t>열이름</a:t>
            </a:r>
            <a:r>
              <a:rPr lang="ko-KR" altLang="en-US" sz="2600" dirty="0" smtClean="0"/>
              <a:t> 또는 </a:t>
            </a:r>
            <a:r>
              <a:rPr lang="ko-KR" altLang="en-US" sz="2600" dirty="0" err="1" smtClean="0"/>
              <a:t>표현식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비교연산자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상수로 구성 상수가 문자나 날짜인 경우 작은 따옴표 필요 </a:t>
            </a:r>
            <a:endParaRPr lang="en-US" altLang="ko-KR" sz="2600" dirty="0" smtClean="0"/>
          </a:p>
          <a:p>
            <a:pPr marL="0" indent="0">
              <a:buNone/>
            </a:pPr>
            <a:r>
              <a:rPr lang="en-US" altLang="ko-KR" sz="2600" dirty="0" smtClean="0"/>
              <a:t>• Ex) SELECT </a:t>
            </a:r>
            <a:r>
              <a:rPr lang="en-US" altLang="ko-KR" sz="2600" dirty="0" err="1" smtClean="0"/>
              <a:t>empno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ename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sal</a:t>
            </a:r>
            <a:r>
              <a:rPr lang="en-US" altLang="ko-KR" sz="2600" dirty="0" smtClean="0"/>
              <a:t>, job FROM </a:t>
            </a:r>
            <a:r>
              <a:rPr lang="en-US" altLang="ko-KR" sz="2600" dirty="0" err="1" smtClean="0"/>
              <a:t>emp</a:t>
            </a:r>
            <a:r>
              <a:rPr lang="en-US" altLang="ko-KR" sz="2600" dirty="0" smtClean="0"/>
              <a:t> WHERE </a:t>
            </a:r>
            <a:r>
              <a:rPr lang="en-US" altLang="ko-KR" sz="2600" dirty="0" err="1" smtClean="0"/>
              <a:t>deptno</a:t>
            </a:r>
            <a:r>
              <a:rPr lang="en-US" altLang="ko-KR" sz="2600" dirty="0" smtClean="0"/>
              <a:t> = 20; </a:t>
            </a:r>
          </a:p>
          <a:p>
            <a:pPr marL="0" indent="0">
              <a:buNone/>
            </a:pPr>
            <a:r>
              <a:rPr lang="en-US" altLang="ko-KR" sz="2600" dirty="0" smtClean="0"/>
              <a:t>• Ex) SELECT </a:t>
            </a:r>
            <a:r>
              <a:rPr lang="en-US" altLang="ko-KR" sz="2600" dirty="0" err="1" smtClean="0"/>
              <a:t>empno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ename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sal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deptno</a:t>
            </a:r>
            <a:r>
              <a:rPr lang="en-US" altLang="ko-KR" sz="2600" dirty="0" smtClean="0"/>
              <a:t> FROM </a:t>
            </a:r>
            <a:r>
              <a:rPr lang="en-US" altLang="ko-KR" sz="2600" dirty="0" err="1" smtClean="0"/>
              <a:t>emp</a:t>
            </a:r>
            <a:r>
              <a:rPr lang="en-US" altLang="ko-KR" sz="2600" dirty="0" smtClean="0"/>
              <a:t> WHERE job = ‘</a:t>
            </a:r>
            <a:r>
              <a:rPr lang="ko-KR" altLang="en-US" sz="2600" dirty="0" smtClean="0"/>
              <a:t>관리’</a:t>
            </a:r>
            <a:r>
              <a:rPr lang="en-US" altLang="ko-KR" sz="2600" dirty="0" smtClean="0"/>
              <a:t>; 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888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703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데이터베이스 활용 정리</vt:lpstr>
      <vt:lpstr>예제)각 테이블명 지정 </vt:lpstr>
      <vt:lpstr>예제)각 테이블명 지정 </vt:lpstr>
      <vt:lpstr>예제)각 테이블명 지정 </vt:lpstr>
      <vt:lpstr>명령어</vt:lpstr>
      <vt:lpstr>명령어</vt:lpstr>
      <vt:lpstr>명령어</vt:lpstr>
      <vt:lpstr>명령어</vt:lpstr>
      <vt:lpstr>명령어</vt:lpstr>
      <vt:lpstr>명령어</vt:lpstr>
      <vt:lpstr>명령어</vt:lpstr>
      <vt:lpstr>명령어</vt:lpstr>
      <vt:lpstr>명령어</vt:lpstr>
      <vt:lpstr>명령어</vt:lpstr>
      <vt:lpstr>명령어</vt:lpstr>
      <vt:lpstr>명령어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활용 정리</dc:title>
  <dc:creator>user</dc:creator>
  <cp:lastModifiedBy>user</cp:lastModifiedBy>
  <cp:revision>3</cp:revision>
  <dcterms:created xsi:type="dcterms:W3CDTF">2017-11-08T10:02:56Z</dcterms:created>
  <dcterms:modified xsi:type="dcterms:W3CDTF">2017-11-08T10:30:30Z</dcterms:modified>
</cp:coreProperties>
</file>