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8"/>
  </p:handoutMasterIdLst>
  <p:sldIdLst>
    <p:sldId id="271" r:id="rId5"/>
    <p:sldId id="257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  <p:sldId id="282" r:id="rId17"/>
    <p:sldId id="283" r:id="rId18"/>
    <p:sldId id="284" r:id="rId19"/>
    <p:sldId id="285" r:id="rId20"/>
    <p:sldId id="286" r:id="rId21"/>
    <p:sldId id="287" r:id="rId22"/>
    <p:sldId id="288" r:id="rId23"/>
    <p:sldId id="303" r:id="rId24"/>
    <p:sldId id="289" r:id="rId25"/>
    <p:sldId id="290" r:id="rId26"/>
    <p:sldId id="291" r:id="rId27"/>
    <p:sldId id="292" r:id="rId28"/>
    <p:sldId id="295" r:id="rId29"/>
    <p:sldId id="293" r:id="rId30"/>
    <p:sldId id="294" r:id="rId31"/>
    <p:sldId id="296" r:id="rId32"/>
    <p:sldId id="297" r:id="rId33"/>
    <p:sldId id="298" r:id="rId34"/>
    <p:sldId id="299" r:id="rId35"/>
    <p:sldId id="300" r:id="rId36"/>
    <p:sldId id="302" r:id="rId3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표지" id="{E4A736F7-BADD-4B3E-9DBA-0D359173FEC5}">
          <p14:sldIdLst>
            <p14:sldId id="271"/>
          </p14:sldIdLst>
        </p14:section>
        <p14:section name="목차" id="{D85240CF-DA2A-4FCE-BE79-F3870569998C}">
          <p14:sldIdLst>
            <p14:sldId id="257"/>
          </p14:sldIdLst>
        </p14:section>
        <p14:section name="부동소수점 방식 소개" id="{118D7F2E-FCD7-44B3-80D7-6EB2B6CC6CDC}">
          <p14:sldIdLst>
            <p14:sldId id="272"/>
            <p14:sldId id="273"/>
            <p14:sldId id="274"/>
            <p14:sldId id="275"/>
          </p14:sldIdLst>
        </p14:section>
        <p14:section name="코드 분석(fp_addsub)" id="{BC51DBB3-BD49-4DEC-9FBB-0D923469EC64}">
          <p14:sldIdLst>
            <p14:sldId id="276"/>
            <p14:sldId id="277"/>
            <p14:sldId id="278"/>
            <p14:sldId id="279"/>
            <p14:sldId id="280"/>
            <p14:sldId id="281"/>
          </p14:sldIdLst>
        </p14:section>
        <p14:section name="코드 분석(fp_norm)" id="{7AA4C58F-AD07-45A3-92E8-51295633B380}">
          <p14:sldIdLst>
            <p14:sldId id="282"/>
            <p14:sldId id="283"/>
            <p14:sldId id="284"/>
            <p14:sldId id="285"/>
            <p14:sldId id="286"/>
            <p14:sldId id="287"/>
            <p14:sldId id="288"/>
            <p14:sldId id="303"/>
          </p14:sldIdLst>
        </p14:section>
        <p14:section name="코드 분석(lod)" id="{83A6239D-9FA5-4281-A3F2-36597ABA6721}">
          <p14:sldIdLst>
            <p14:sldId id="289"/>
            <p14:sldId id="290"/>
          </p14:sldIdLst>
        </p14:section>
        <p14:section name="배포 코드의 문제점" id="{9F801516-7EBA-4C5A-A0C6-A0DF62A31B60}">
          <p14:sldIdLst>
            <p14:sldId id="291"/>
            <p14:sldId id="292"/>
          </p14:sldIdLst>
        </p14:section>
        <p14:section name="테스트 결과" id="{9805B59C-B26B-4435-AAA3-61C2F972B48C}">
          <p14:sldIdLst>
            <p14:sldId id="295"/>
            <p14:sldId id="293"/>
            <p14:sldId id="294"/>
            <p14:sldId id="296"/>
            <p14:sldId id="297"/>
            <p14:sldId id="298"/>
            <p14:sldId id="299"/>
            <p14:sldId id="300"/>
          </p14:sldIdLst>
        </p14:section>
        <p14:section name="Q&amp;A" id="{E446C5C3-86F3-4DB0-A205-1DCB33B8B9D6}">
          <p14:sldIdLst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3D7A"/>
    <a:srgbClr val="0F9E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1854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6D389911-8B54-DAA6-63A3-656E0AEF16D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9875E69-07BA-5A1D-CB74-E626738859A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BE09A-AB1F-4107-9459-992CBDF7D3F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23EEFC5-8EF0-8FC3-9439-CFCA1AD658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12A823-30F1-71F5-94D6-1E420152714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B1387-360B-461D-8ED6-0FC047D3FAF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46911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62B76-A892-CBF3-ABDE-2D06547D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3E47D2B-011E-907D-E94D-B93915E11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0B6D14-9D42-7607-2DC1-87977F019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E8C3ED-4B0A-2640-5DC6-05666112A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2A207C-3CE3-758E-3F65-EDA1FFB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3351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749E7-F8AB-3EB3-31CC-06E89D7C9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90EB24-96C6-1B11-DABC-78C4F49DFF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BC5EC-32CF-63F5-BE4F-A43798683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9243CD-9153-7C5D-028A-DFCBB39E7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C955CF-1A62-78A4-BC45-88989BC3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056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A15ACBC-DB13-DA14-6208-0707CD99F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04CF9F4-F69F-91D7-2723-4485940F9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E5C33E-F275-EB65-3355-506CDD13A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98A08D-1AFD-760B-266F-BAFB47190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514C0-1BF8-652F-C2D8-21004916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89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A5EBD0-C899-4FFC-2829-C78880F97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29DA64-9633-5939-01CA-6E9B53980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E48027-ABA6-6619-E6E5-5512FC16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70A76-B9DC-1D95-98AF-981977059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A81C14-D1FA-2DC5-7574-CCB5C7B33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B6F6CCD7-F964-0878-3B52-163FDFD64187}"/>
              </a:ext>
            </a:extLst>
          </p:cNvPr>
          <p:cNvPicPr>
            <a:picLocks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112000" y="137906"/>
            <a:ext cx="900000" cy="900000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AEAE73C-6FD5-F9AF-7C98-0CE4170E2526}"/>
              </a:ext>
            </a:extLst>
          </p:cNvPr>
          <p:cNvCxnSpPr>
            <a:cxnSpLocks/>
          </p:cNvCxnSpPr>
          <p:nvPr userDrawn="1"/>
        </p:nvCxnSpPr>
        <p:spPr>
          <a:xfrm>
            <a:off x="838200" y="1021066"/>
            <a:ext cx="9360000" cy="0"/>
          </a:xfrm>
          <a:prstGeom prst="line">
            <a:avLst/>
          </a:prstGeom>
          <a:ln w="38100">
            <a:solidFill>
              <a:srgbClr val="0F9ED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92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1E4B00-5F65-CE8C-4F06-8E64FC49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EEC598-98F4-E471-9DFE-4B916044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CDD779-440E-90E9-0DF9-E98576EC7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170DAC-19DE-7C81-FC89-21EC09993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9F7A3-FD30-D947-2A4D-9557A7DDB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275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D8702-B567-ABF5-D675-FC948C0EA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A2762D-64E3-3E53-6F89-5564E893F9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1452A9-5DCA-ECB6-14E2-5973342B42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AF2BE77-0BB1-0450-AE57-332B59E1F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37AD4B-6CC1-E003-FDD9-2423929B8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CDA0F4-CA86-1D04-59B2-174004C06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061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1F304-F061-724F-C4AF-F25664CAC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52308B-23B3-1C11-3027-3B22DC47FA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177B6E-BAF7-FFC5-AB29-F2656B8231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F80B40-665B-FBE7-5E14-E0F8228CA7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F199E6-A683-081F-0667-4BFD1EB9DD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3782A8F-5092-5CB7-5C8D-379AA16A5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3D91496-DB25-AC33-0E95-B1559339D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5C86D96-AB99-324A-1E67-1E3C4766B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832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6FFF35-FE4C-8B13-9B22-7A67FB500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8A6664A-55AB-3CF9-1342-1294E3766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F116F6-0347-C1D1-0A4A-192415862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DFC36E6-6B60-DEEE-A72B-0CE6C3BB5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422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D47DBAD-6B55-D66D-0213-D4744DEE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33E2986-6C8D-3397-B281-6CDC1FE2A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6804B4-9E24-3990-DDC5-1D03E42D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9107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168824-B182-0E24-0040-ECD3BA0B3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F6B62E-B66C-5222-390A-5276649D09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835A38-B829-F2E2-58BB-37E1A68E0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3C92A8-2475-D991-053C-A73EDABFB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8E1B5-D3A6-3605-DABA-D617AAEA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994463-C72D-C8B2-AC9D-9DD46C4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566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90FFEC-C2FA-8218-556B-DA1143A37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2EB04D8-D686-E604-3E5B-988A32BE00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2779B2C-D78F-3002-CAD2-DC698163F3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299559-C3B8-933C-E25A-579953EFC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574F5C-769D-EC33-26D8-AA597BEB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BD309CB-5220-D2E2-84A9-BB8B89D60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3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053554F-997B-8D63-CFA9-F68ACE210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1A96E-0FFE-0835-5732-B8BDD93A49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022DB4-AF5A-AEFC-DF74-0981A86A13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0FB0E1-4387-4D35-A94F-50FE80A72304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5561FC-7C98-2974-B5A4-4194D6FE24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777566-F87E-60F9-B048-593B06C03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75967-5383-4649-A199-C8287BCAD4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503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ibx.com/interactive-visualization-of-floating-point-ieee-754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61B3F78-A850-5448-B30E-959FCE6A2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CD52E4A-9BCA-AA06-FE20-8D578F02C2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9999" y="3154317"/>
            <a:ext cx="4832047" cy="1252583"/>
          </a:xfrm>
        </p:spPr>
        <p:txBody>
          <a:bodyPr anchor="t">
            <a:noAutofit/>
          </a:bodyPr>
          <a:lstStyle/>
          <a:p>
            <a:pPr algn="l"/>
            <a:r>
              <a:rPr lang="ko-KR" altLang="en-US" sz="3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부동소수점 가감산기 </a:t>
            </a:r>
            <a:br>
              <a:rPr lang="en-US" altLang="ko-KR" sz="3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</a:br>
            <a:r>
              <a:rPr lang="ko-KR" altLang="en-US" sz="38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회로 설계 및 분석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5C5257D1-6618-A9AE-22F9-678BCBD81A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8934" y="1142026"/>
            <a:ext cx="4612658" cy="1709849"/>
          </a:xfrm>
        </p:spPr>
        <p:txBody>
          <a:bodyPr anchor="b">
            <a:noAutofit/>
          </a:bodyPr>
          <a:lstStyle/>
          <a:p>
            <a:pPr algn="l"/>
            <a:r>
              <a:rPr lang="en-US" altLang="ko-KR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Verilog</a:t>
            </a:r>
            <a:r>
              <a:rPr lang="ko-KR" altLang="en-US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를 활용한 </a:t>
            </a:r>
            <a:r>
              <a:rPr lang="en-US" altLang="ko-KR" sz="2000" b="1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FP_ADDSUB.v</a:t>
            </a:r>
            <a:r>
              <a:rPr lang="en-US" altLang="ko-KR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</a:t>
            </a:r>
            <a:r>
              <a:rPr lang="ko-KR" altLang="en-US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분석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99F340-287F-BD67-E18F-B2D56478B4F3}"/>
              </a:ext>
            </a:extLst>
          </p:cNvPr>
          <p:cNvSpPr/>
          <p:nvPr/>
        </p:nvSpPr>
        <p:spPr>
          <a:xfrm>
            <a:off x="0" y="0"/>
            <a:ext cx="1440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4" name="Picture 5" descr="회로 기판 linecpuchip 아이콘 일러스트 벡터 | 프리미엄 벡터">
            <a:extLst>
              <a:ext uri="{FF2B5EF4-FFF2-40B4-BE49-F238E27FC236}">
                <a16:creationId xmlns:a16="http://schemas.microsoft.com/office/drawing/2014/main" id="{3C59474F-6BEE-AF74-95C3-57A4FC06B514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>
            <a:fillRect/>
          </a:stretch>
        </p:blipFill>
        <p:spPr bwMode="auto">
          <a:xfrm>
            <a:off x="360000" y="369000"/>
            <a:ext cx="6120000" cy="61200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부제목 2">
            <a:extLst>
              <a:ext uri="{FF2B5EF4-FFF2-40B4-BE49-F238E27FC236}">
                <a16:creationId xmlns:a16="http://schemas.microsoft.com/office/drawing/2014/main" id="{D4794C71-C381-6C18-3755-D0CC92979FCF}"/>
              </a:ext>
            </a:extLst>
          </p:cNvPr>
          <p:cNvSpPr txBox="1">
            <a:spLocks/>
          </p:cNvSpPr>
          <p:nvPr/>
        </p:nvSpPr>
        <p:spPr>
          <a:xfrm>
            <a:off x="6908934" y="4709342"/>
            <a:ext cx="4416635" cy="177965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2020253113 </a:t>
            </a:r>
            <a:r>
              <a:rPr lang="ko-KR" altLang="en-US" sz="2000" b="1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김대엽</a:t>
            </a:r>
            <a:endParaRPr lang="en-US" altLang="ko-KR" sz="20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l"/>
            <a:r>
              <a:rPr lang="en-US" altLang="ko-KR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2021245099</a:t>
            </a:r>
            <a:r>
              <a:rPr lang="ko-KR" altLang="en-US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 김용호</a:t>
            </a:r>
            <a:endParaRPr lang="en-US" altLang="ko-KR" sz="20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  <a:p>
            <a:pPr algn="l"/>
            <a:r>
              <a:rPr lang="en-US" altLang="ko-KR" sz="2000" b="1" dirty="0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2022245147 </a:t>
            </a:r>
            <a:r>
              <a:rPr lang="ko-KR" altLang="en-US" sz="2000" b="1" dirty="0" err="1">
                <a:latin typeface="나눔고딕OTF ExtraBold" panose="020D0904000000000000" pitchFamily="34" charset="-127"/>
                <a:ea typeface="나눔고딕OTF ExtraBold" panose="020D0904000000000000" pitchFamily="34" charset="-127"/>
              </a:rPr>
              <a:t>하지혁</a:t>
            </a:r>
            <a:endParaRPr lang="en-US" altLang="ko-KR" sz="2000" b="1" dirty="0">
              <a:latin typeface="나눔고딕OTF ExtraBold" panose="020D0904000000000000" pitchFamily="34" charset="-127"/>
              <a:ea typeface="나눔고딕OTF ExtraBold" panose="020D09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39007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94088-015E-D7D6-8918-674FCAB78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4CE8A-FCE8-0B81-79A4-CB9DC6732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4265E267-A529-D4B3-7E06-9C30D8EC89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65125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절댓값 대소비교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정규화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 부호부와 함께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재조합하여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73ECB4-7349-D933-8F3B-043D08118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5478" y="4580316"/>
            <a:ext cx="8327847" cy="181647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8556343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0BEA8-ECB4-3483-4BF2-C674546AB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1CDDF-A4AC-6D75-C450-EF32F7CF7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4E71D55-CCD6-E005-7B43-A7A7CF3CE6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95533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절댓값 대소비교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정규화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 부호부와 함께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재조합하여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31E37CF-8AF4-0D33-6639-0CF15AE53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77" y="3227274"/>
            <a:ext cx="7706053" cy="122418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888900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84018-D35C-8723-A458-D6648FF80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BF2BB-2BE4-9209-64DF-8C838F1DA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A66EDBC-1823-8CF5-5C99-5F341CA29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1"/>
            <a:ext cx="10955329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절댓값 대소비교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정규화 및 최종 결과 출력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12270C8-1668-8585-E9BD-809180083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7476" y="1452275"/>
            <a:ext cx="7706053" cy="2995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548400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E165-15D9-32FA-6BBE-73DCD225F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EC12D-5D40-E62A-5C48-2FCF6F697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9AAD168-8B2F-8F2E-B1EE-B41B3E329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0A7178-FE6E-40F7-CE8F-620552EF4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8" y="2148115"/>
            <a:ext cx="8314606" cy="1015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BE365AC-4A5C-100E-5A02-7AF9FFA76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86" y="3693887"/>
            <a:ext cx="8752228" cy="1622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06231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160ADC-64B4-F5E9-6EA0-0F585382B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EB271-B51D-1CF1-29C1-09EB2890F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74A523DD-5958-99EB-D013-0B3F5A455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1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지수부를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만큼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증가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만큼 오른쪽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한 뒤 </a:t>
            </a: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정규화된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추출</a:t>
            </a:r>
            <a:endParaRPr lang="ko-KR" altLang="en-US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A79B736-247D-CCDA-ED12-AA891093B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077" y="3904343"/>
            <a:ext cx="8606186" cy="26946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84496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52E59-DF51-AA70-41FA-1D6A32BFC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FD303-7CB8-6435-8923-46B00C7FC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FC1ADCA-DB19-9002-F25A-047F807EED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2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 호출을 위해 가수 확장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(32bit)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모듈을 통해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여부와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확인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개수를 기반으로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횟수 계산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횟수만큼 지수 감소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&amp;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 왼쪽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결과 추출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A980EB-4566-F2AA-1D3B-B80A52A065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742" y="3298372"/>
            <a:ext cx="9714679" cy="108494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9070371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672BA-FE2A-8B43-B80F-0820004037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FF687-AC72-19BF-181D-4519D626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490BEB0-6DFC-14C5-EA67-1B3C06781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2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 호출을 위해 가수 확장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(32bit)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모듈을 통해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여부와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확인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개수를 기반으로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횟수 계산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횟수만큼 지수 감소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&amp;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 왼쪽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결과 추출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99494C-3465-5145-2EF9-E44218EC3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013" y="3918857"/>
            <a:ext cx="9486212" cy="129431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03736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26B2E-2F27-2EDE-C86F-0561BAA05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996FA1-18BF-24ED-52A9-0CF3CA4C1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B201F21-D7C6-0F3D-3DC6-A7B942225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2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 호출을 위해 가수 확장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(32bit)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모듈을 통해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여부와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확인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개수를 기반으로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횟수 계산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횟수만큼 지수 감소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&amp;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 왼쪽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결과 추출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8FB915B-6CBD-8AD5-3BC0-C0E4B4EE76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93" y="4528457"/>
            <a:ext cx="9156126" cy="12359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42667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9DCDA1-195A-11BB-412C-619A04D96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03A8B-0F7E-DA21-D144-1A1844855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9C5A836-F598-06C5-986F-C226CA31E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2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 호출을 위해 가수 확장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(32bit)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모듈을 통해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여부와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확인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개수를 기반으로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횟수 계산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횟수만큼 지수 감소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&amp;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 왼쪽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결과 추출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D4077D-89CF-BFBC-EF81-52C2BFF02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21" y="2757714"/>
            <a:ext cx="8485832" cy="15834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7980455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27A00-FAEB-CDEE-B8D9-6F9F142BBE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F79647-982D-0248-015B-DDB2BB092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FC2F144-B4FE-6BCE-6533-A89E852DD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가수부의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MSB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확인을 통해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 판단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Case 2 :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미확인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 호출을 위해 가수 확장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(32bit)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모듈을 통해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여부와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확인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개수를 기반으로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횟수 계산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횟수만큼 지수 감소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&amp;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 왼쪽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  <a:endParaRPr lang="ko-KR" altLang="en-US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결과 추출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9E07F0-BAAD-CFCC-66A9-84F03B4E4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821" y="2757714"/>
            <a:ext cx="8485832" cy="15834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219460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0B136E-4A4E-E35C-7AE2-0F9E54A83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목차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361A84-8941-570D-F59F-F4FBE2BE1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부동소수점 방식 소개</a:t>
            </a:r>
            <a:endParaRPr lang="en-US" altLang="ko-KR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endParaRPr lang="en-US" altLang="ko-KR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배포 코드의 문제점</a:t>
            </a:r>
            <a:endParaRPr lang="en-US" altLang="ko-KR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개선 방법</a:t>
            </a:r>
            <a:endParaRPr lang="en-US" altLang="ko-KR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en-US" altLang="ko-KR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32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Q&amp;A</a:t>
            </a:r>
            <a:endParaRPr lang="ko-KR" altLang="en-US" sz="32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86742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C70A2-0603-C3A8-DAD9-2DD643CF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49D09-7E50-3947-51D5-C220792B2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A0B2E4E-2AD2-C11A-2FBF-7DA09BC8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Overflow,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valid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에 따라 연산 결과를 선택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A375FAB-3826-3D20-77E5-045DD99CD8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908" y="2148115"/>
            <a:ext cx="8314606" cy="101599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C438E02-D083-C911-765F-97E7756BA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286" y="3693887"/>
            <a:ext cx="8752228" cy="162203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4231123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9CF1A-1192-7E45-DD0C-F9A6506D5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C29C6E-8F73-BAAF-6A9E-69EB80AFE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3DFA7210-15E5-1CA5-86DA-BB918FFADA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재귀 호출 구조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 및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반환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이상인 경우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우측 절반에 대해 </a:t>
            </a: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 호출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좌측 절반에 대해 </a:t>
            </a: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 호출</a:t>
            </a:r>
            <a:endParaRPr lang="en-US" altLang="ko-KR" sz="2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선행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반환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E2E016-4340-1631-7D5F-E2DA342C5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943" y="3429000"/>
            <a:ext cx="7269496" cy="1458064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376661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897C9-213F-101C-4847-CA2C20D1F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445F4C-44C0-2E18-7A1A-A0E6C03331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E298894D-DFA7-C2A0-9966-24EBB89E4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재귀 호출 구조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 및 선행 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반환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이상인 경우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우측 절반에 대해 </a:t>
            </a: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 호출</a:t>
            </a:r>
            <a:endParaRPr lang="en-US" altLang="ko-KR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좌측 절반에 대해 </a:t>
            </a:r>
            <a:r>
              <a:rPr lang="en-US" altLang="ko-KR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lod</a:t>
            </a:r>
            <a:r>
              <a:rPr lang="en-US" altLang="ko-KR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모듈 호출</a:t>
            </a:r>
            <a:endParaRPr lang="en-US" altLang="ko-KR" sz="28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선행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개수 반환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F80528-BA0A-A87B-065E-444776924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86" y="1611086"/>
            <a:ext cx="7238882" cy="208952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6778225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5BA8-AF0B-9E0A-D48D-725E44E25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4C486F-B230-8BFD-D52A-34F060F81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배포 코드의 문제점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1FF1ADA-6B76-B33F-B12B-0211C6530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부호 처리 논리적 오류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단순히 절댓값이 큰 연산자의 부호만으로 최종부호 판단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연산 부호 고려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X)</a:t>
            </a:r>
            <a:endParaRPr lang="ko-KR" altLang="en-US" sz="2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덧셈 결과 자릿수가 변화하는 경우에 대한 예외 처리 부재</a:t>
            </a:r>
            <a:endParaRPr lang="en-US" altLang="ko-KR" sz="20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경우에도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지정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연산 결과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 나와 선행 </a:t>
            </a:r>
            <a:r>
              <a:rPr lang="en-US" altLang="ko-KR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20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이 존재하지 않을 경우에 대한 예외처리 부재</a:t>
            </a:r>
          </a:p>
        </p:txBody>
      </p:sp>
    </p:spTree>
    <p:extLst>
      <p:ext uri="{BB962C8B-B14F-4D97-AF65-F5344CB8AC3E}">
        <p14:creationId xmlns:p14="http://schemas.microsoft.com/office/powerpoint/2010/main" val="1637794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C5601-AC59-5215-EF94-D20F887E8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4FDF48-F0EC-CF2E-F93E-2356FF06C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배포 코드의 문제점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0D73C29D-99F2-65A4-97E2-2401C9C17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부호 처리 논리적 오류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신호와 </a:t>
            </a:r>
            <a:r>
              <a:rPr lang="en-US" altLang="ko-KR" sz="2000" b="1" dirty="0" err="1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xor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연산을 통해 부호 반전이 되도록 수정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overflow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overflow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발생 여부에 따라 연산 과정이 달라지도록 수정</a:t>
            </a:r>
            <a:endParaRPr lang="en-US" altLang="ko-KR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를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으로 지정하도록 수정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가능성 누락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 선행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1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의 존재 여부를 확인하는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valid 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값을 이용해 가수부가 </a:t>
            </a:r>
            <a:r>
              <a:rPr lang="en-US" altLang="ko-KR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000" b="1" dirty="0">
                <a:solidFill>
                  <a:srgbClr val="FF0000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고려하도록 수정</a:t>
            </a:r>
          </a:p>
        </p:txBody>
      </p:sp>
    </p:spTree>
    <p:extLst>
      <p:ext uri="{BB962C8B-B14F-4D97-AF65-F5344CB8AC3E}">
        <p14:creationId xmlns:p14="http://schemas.microsoft.com/office/powerpoint/2010/main" val="452716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554F28-1D08-FE4E-C55B-CDDAB8F90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A0D2E54A-F3AE-9142-5A53-F7457CB0895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실수 →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32bit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변환 사이트를 통해 검증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  <a:hlinkClick r:id="rId2"/>
              </a:rPr>
              <a:t> https://eibx.com/interactive-visualization-of-floating-point-ieee-754/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27FFEC5-74FE-6D8E-3F6B-7927FE5D2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26957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7D7E9-B3B9-8E5F-7113-C41C47CC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45C7647-36E4-247B-3ED1-65B0771F0DA8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기본 연산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덧셈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절댓값이 더 큰 경우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192AB22-CA71-D953-29D8-346B8928F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5" name="내용 개체 틀 18">
            <a:extLst>
              <a:ext uri="{FF2B5EF4-FFF2-40B4-BE49-F238E27FC236}">
                <a16:creationId xmlns:a16="http://schemas.microsoft.com/office/drawing/2014/main" id="{41D9488E-90B4-6527-642D-6175D68ECF3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782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26" name="그룹 25">
            <a:extLst>
              <a:ext uri="{FF2B5EF4-FFF2-40B4-BE49-F238E27FC236}">
                <a16:creationId xmlns:a16="http://schemas.microsoft.com/office/drawing/2014/main" id="{8DC3DC5D-98AD-82A8-5DAC-86D1868A894E}"/>
              </a:ext>
            </a:extLst>
          </p:cNvPr>
          <p:cNvGrpSpPr/>
          <p:nvPr/>
        </p:nvGrpSpPr>
        <p:grpSpPr>
          <a:xfrm>
            <a:off x="3817256" y="3503644"/>
            <a:ext cx="7751944" cy="2260541"/>
            <a:chOff x="3817256" y="3503644"/>
            <a:chExt cx="7751944" cy="22605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3B27D17F-868E-827A-FF88-D0206CEC9CDA}"/>
                </a:ext>
              </a:extLst>
            </p:cNvPr>
            <p:cNvSpPr/>
            <p:nvPr/>
          </p:nvSpPr>
          <p:spPr>
            <a:xfrm>
              <a:off x="3817256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76A9302-F02F-85F3-0B77-18A7FCC582F5}"/>
                </a:ext>
              </a:extLst>
            </p:cNvPr>
            <p:cNvSpPr/>
            <p:nvPr/>
          </p:nvSpPr>
          <p:spPr>
            <a:xfrm>
              <a:off x="3817256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EF44FF79-0EA6-CB2D-B2BE-2D6E47CED55F}"/>
                </a:ext>
              </a:extLst>
            </p:cNvPr>
            <p:cNvSpPr/>
            <p:nvPr/>
          </p:nvSpPr>
          <p:spPr>
            <a:xfrm>
              <a:off x="3817256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0A5402D-9DFB-D236-884C-EE447CC4D65F}"/>
                </a:ext>
              </a:extLst>
            </p:cNvPr>
            <p:cNvSpPr/>
            <p:nvPr/>
          </p:nvSpPr>
          <p:spPr>
            <a:xfrm>
              <a:off x="6226628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79DC6B-D935-03E9-2573-EA249A190DED}"/>
                </a:ext>
              </a:extLst>
            </p:cNvPr>
            <p:cNvSpPr/>
            <p:nvPr/>
          </p:nvSpPr>
          <p:spPr>
            <a:xfrm>
              <a:off x="6226628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082655E-0554-70D1-0F6C-3B7F533C4A4C}"/>
                </a:ext>
              </a:extLst>
            </p:cNvPr>
            <p:cNvSpPr/>
            <p:nvPr/>
          </p:nvSpPr>
          <p:spPr>
            <a:xfrm>
              <a:off x="6226628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6CDF3958-B34A-2DAA-33F3-03E967AC6765}"/>
                </a:ext>
              </a:extLst>
            </p:cNvPr>
            <p:cNvSpPr/>
            <p:nvPr/>
          </p:nvSpPr>
          <p:spPr>
            <a:xfrm>
              <a:off x="86360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9AD7B0A-1B06-7616-E503-0BCB1D08889B}"/>
                </a:ext>
              </a:extLst>
            </p:cNvPr>
            <p:cNvSpPr/>
            <p:nvPr/>
          </p:nvSpPr>
          <p:spPr>
            <a:xfrm>
              <a:off x="86360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31671B2-5273-0BB7-4917-800BB6FAAC18}"/>
                </a:ext>
              </a:extLst>
            </p:cNvPr>
            <p:cNvSpPr/>
            <p:nvPr/>
          </p:nvSpPr>
          <p:spPr>
            <a:xfrm>
              <a:off x="86360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AD0BDD4-A2F0-3DF9-11E4-DE4AEC9B5591}"/>
                </a:ext>
              </a:extLst>
            </p:cNvPr>
            <p:cNvSpPr/>
            <p:nvPr/>
          </p:nvSpPr>
          <p:spPr>
            <a:xfrm>
              <a:off x="106548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E4C651B6-66E9-F271-8589-B77036696B36}"/>
                </a:ext>
              </a:extLst>
            </p:cNvPr>
            <p:cNvSpPr/>
            <p:nvPr/>
          </p:nvSpPr>
          <p:spPr>
            <a:xfrm>
              <a:off x="106548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1277266-6159-5DF1-C87F-7BE6F05D877B}"/>
                </a:ext>
              </a:extLst>
            </p:cNvPr>
            <p:cNvSpPr/>
            <p:nvPr/>
          </p:nvSpPr>
          <p:spPr>
            <a:xfrm>
              <a:off x="106548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7A00D0E-6CD7-9E16-0DA4-A93BE155F22C}"/>
                </a:ext>
              </a:extLst>
            </p:cNvPr>
            <p:cNvSpPr/>
            <p:nvPr/>
          </p:nvSpPr>
          <p:spPr>
            <a:xfrm>
              <a:off x="3817256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7908A0A-F712-E08C-FBEB-33EAF926BAF7}"/>
                </a:ext>
              </a:extLst>
            </p:cNvPr>
            <p:cNvSpPr/>
            <p:nvPr/>
          </p:nvSpPr>
          <p:spPr>
            <a:xfrm>
              <a:off x="62382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D242545B-1E8F-E935-0DD3-B60F0A9478E1}"/>
                </a:ext>
              </a:extLst>
            </p:cNvPr>
            <p:cNvSpPr/>
            <p:nvPr/>
          </p:nvSpPr>
          <p:spPr>
            <a:xfrm>
              <a:off x="86360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5C6783-D1E8-5739-8DD5-31E2D3B9A3B8}"/>
                </a:ext>
              </a:extLst>
            </p:cNvPr>
            <p:cNvSpPr/>
            <p:nvPr/>
          </p:nvSpPr>
          <p:spPr>
            <a:xfrm>
              <a:off x="106548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82821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ABF07-F207-5E6F-201E-B0A3199D3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6F524E47-EFA7-A471-677B-A699050A3466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기본 연산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a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절댓값이 더 큰 경우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7F23D835-3830-6BAC-6308-A32BFA9C2DEA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782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0FC58E0-AFE8-BA28-BE97-3666DE8D5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9888D25-E207-3619-9561-742E7797616C}"/>
              </a:ext>
            </a:extLst>
          </p:cNvPr>
          <p:cNvGrpSpPr/>
          <p:nvPr/>
        </p:nvGrpSpPr>
        <p:grpSpPr>
          <a:xfrm>
            <a:off x="3817256" y="3503644"/>
            <a:ext cx="7751944" cy="2260541"/>
            <a:chOff x="3817256" y="3503644"/>
            <a:chExt cx="7751944" cy="22605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CD4C062-0E99-4A3F-59C7-8E4C5AB1B701}"/>
                </a:ext>
              </a:extLst>
            </p:cNvPr>
            <p:cNvSpPr/>
            <p:nvPr/>
          </p:nvSpPr>
          <p:spPr>
            <a:xfrm>
              <a:off x="3817256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5B21BD9-BC4C-3C37-19B2-38F58F9488F9}"/>
                </a:ext>
              </a:extLst>
            </p:cNvPr>
            <p:cNvSpPr/>
            <p:nvPr/>
          </p:nvSpPr>
          <p:spPr>
            <a:xfrm>
              <a:off x="3817256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320E6A37-8F2F-21F5-3DDC-97011C867341}"/>
                </a:ext>
              </a:extLst>
            </p:cNvPr>
            <p:cNvSpPr/>
            <p:nvPr/>
          </p:nvSpPr>
          <p:spPr>
            <a:xfrm>
              <a:off x="3817256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23DDA25-0C79-14CC-B4DC-72BED81BE980}"/>
                </a:ext>
              </a:extLst>
            </p:cNvPr>
            <p:cNvSpPr/>
            <p:nvPr/>
          </p:nvSpPr>
          <p:spPr>
            <a:xfrm>
              <a:off x="6226628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951DC9FF-256B-AF28-9728-8DB0CB5E90AE}"/>
                </a:ext>
              </a:extLst>
            </p:cNvPr>
            <p:cNvSpPr/>
            <p:nvPr/>
          </p:nvSpPr>
          <p:spPr>
            <a:xfrm>
              <a:off x="6226628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95BF358-C52C-ED64-126A-43F0E73B6B50}"/>
                </a:ext>
              </a:extLst>
            </p:cNvPr>
            <p:cNvSpPr/>
            <p:nvPr/>
          </p:nvSpPr>
          <p:spPr>
            <a:xfrm>
              <a:off x="6226628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8F698EE-5AFD-3407-4AB6-F2A04235FC0B}"/>
                </a:ext>
              </a:extLst>
            </p:cNvPr>
            <p:cNvSpPr/>
            <p:nvPr/>
          </p:nvSpPr>
          <p:spPr>
            <a:xfrm>
              <a:off x="86360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C0DA905-5E5F-1FF1-B3AB-971B1A2A82BD}"/>
                </a:ext>
              </a:extLst>
            </p:cNvPr>
            <p:cNvSpPr/>
            <p:nvPr/>
          </p:nvSpPr>
          <p:spPr>
            <a:xfrm>
              <a:off x="86360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A850EE-49C0-3DB6-E92B-ED562A7A0634}"/>
                </a:ext>
              </a:extLst>
            </p:cNvPr>
            <p:cNvSpPr/>
            <p:nvPr/>
          </p:nvSpPr>
          <p:spPr>
            <a:xfrm>
              <a:off x="86360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D844CCB-B429-FD6C-FA7D-27698CB322DA}"/>
                </a:ext>
              </a:extLst>
            </p:cNvPr>
            <p:cNvSpPr/>
            <p:nvPr/>
          </p:nvSpPr>
          <p:spPr>
            <a:xfrm>
              <a:off x="106548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2AAAA6DA-E2E4-4FBB-FA91-0885B2AFB19D}"/>
                </a:ext>
              </a:extLst>
            </p:cNvPr>
            <p:cNvSpPr/>
            <p:nvPr/>
          </p:nvSpPr>
          <p:spPr>
            <a:xfrm>
              <a:off x="106548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408AB84-4820-C5B2-60C3-B845FF39CA53}"/>
                </a:ext>
              </a:extLst>
            </p:cNvPr>
            <p:cNvSpPr/>
            <p:nvPr/>
          </p:nvSpPr>
          <p:spPr>
            <a:xfrm>
              <a:off x="106548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717EBFF-4B82-738A-B5A9-4D5DFC48DD34}"/>
                </a:ext>
              </a:extLst>
            </p:cNvPr>
            <p:cNvSpPr/>
            <p:nvPr/>
          </p:nvSpPr>
          <p:spPr>
            <a:xfrm>
              <a:off x="3817256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CCC55DA9-E794-554A-CFF5-7BCDD81278DE}"/>
                </a:ext>
              </a:extLst>
            </p:cNvPr>
            <p:cNvSpPr/>
            <p:nvPr/>
          </p:nvSpPr>
          <p:spPr>
            <a:xfrm>
              <a:off x="62382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0927B59E-D336-D404-D5BE-47167B96FEEA}"/>
                </a:ext>
              </a:extLst>
            </p:cNvPr>
            <p:cNvSpPr/>
            <p:nvPr/>
          </p:nvSpPr>
          <p:spPr>
            <a:xfrm>
              <a:off x="86360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4A030DF9-DCD3-0D18-0EEF-4091AE2A329C}"/>
                </a:ext>
              </a:extLst>
            </p:cNvPr>
            <p:cNvSpPr/>
            <p:nvPr/>
          </p:nvSpPr>
          <p:spPr>
            <a:xfrm>
              <a:off x="106548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09234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76285-1372-117D-68CC-1003F9948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8944053A-3724-EF09-AF37-75303860E8D3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기본 연산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덧셈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절댓값이 더 큰 경우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F8BEC40A-C894-522D-F293-7E8B75EF3FD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19782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8613720-3182-C57A-018B-EC3DC0F50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E919236-64A1-DB92-B30F-C0E48D3B5AB1}"/>
              </a:ext>
            </a:extLst>
          </p:cNvPr>
          <p:cNvGrpSpPr/>
          <p:nvPr/>
        </p:nvGrpSpPr>
        <p:grpSpPr>
          <a:xfrm>
            <a:off x="3817256" y="3503644"/>
            <a:ext cx="7751944" cy="2260541"/>
            <a:chOff x="3817256" y="3503644"/>
            <a:chExt cx="7751944" cy="22605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D00EA4B-21D8-CCF2-3518-BCE78DBFBA03}"/>
                </a:ext>
              </a:extLst>
            </p:cNvPr>
            <p:cNvSpPr/>
            <p:nvPr/>
          </p:nvSpPr>
          <p:spPr>
            <a:xfrm>
              <a:off x="3817256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A788698-C643-7293-80A3-41D8350E9CD3}"/>
                </a:ext>
              </a:extLst>
            </p:cNvPr>
            <p:cNvSpPr/>
            <p:nvPr/>
          </p:nvSpPr>
          <p:spPr>
            <a:xfrm>
              <a:off x="3817256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0E7A949-73EF-9624-8D90-B99E71DC9498}"/>
                </a:ext>
              </a:extLst>
            </p:cNvPr>
            <p:cNvSpPr/>
            <p:nvPr/>
          </p:nvSpPr>
          <p:spPr>
            <a:xfrm>
              <a:off x="3817256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1A2D652-64A2-DF5C-7BA0-C3F84A1B761B}"/>
                </a:ext>
              </a:extLst>
            </p:cNvPr>
            <p:cNvSpPr/>
            <p:nvPr/>
          </p:nvSpPr>
          <p:spPr>
            <a:xfrm>
              <a:off x="6226628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7ACB97D-8EEF-432D-9CB5-0A5307BA099A}"/>
                </a:ext>
              </a:extLst>
            </p:cNvPr>
            <p:cNvSpPr/>
            <p:nvPr/>
          </p:nvSpPr>
          <p:spPr>
            <a:xfrm>
              <a:off x="6226628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DB28632-6A9B-108A-22DD-16956BBE56D9}"/>
                </a:ext>
              </a:extLst>
            </p:cNvPr>
            <p:cNvSpPr/>
            <p:nvPr/>
          </p:nvSpPr>
          <p:spPr>
            <a:xfrm>
              <a:off x="6226628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245E448-0EDE-3B84-8602-7B6525C8C7C1}"/>
                </a:ext>
              </a:extLst>
            </p:cNvPr>
            <p:cNvSpPr/>
            <p:nvPr/>
          </p:nvSpPr>
          <p:spPr>
            <a:xfrm>
              <a:off x="86360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5C9AC63-5EE0-8A0D-C212-8F3E27BA8A99}"/>
                </a:ext>
              </a:extLst>
            </p:cNvPr>
            <p:cNvSpPr/>
            <p:nvPr/>
          </p:nvSpPr>
          <p:spPr>
            <a:xfrm>
              <a:off x="86360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95CE47E3-404F-59A3-AB73-592B1B2986C8}"/>
                </a:ext>
              </a:extLst>
            </p:cNvPr>
            <p:cNvSpPr/>
            <p:nvPr/>
          </p:nvSpPr>
          <p:spPr>
            <a:xfrm>
              <a:off x="86360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7576DD0-EEEA-CE5F-7DFA-258D7CCC0BC8}"/>
                </a:ext>
              </a:extLst>
            </p:cNvPr>
            <p:cNvSpPr/>
            <p:nvPr/>
          </p:nvSpPr>
          <p:spPr>
            <a:xfrm>
              <a:off x="106548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74A755F-AB39-D242-8057-34C16F49404D}"/>
                </a:ext>
              </a:extLst>
            </p:cNvPr>
            <p:cNvSpPr/>
            <p:nvPr/>
          </p:nvSpPr>
          <p:spPr>
            <a:xfrm>
              <a:off x="106548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DB7EC77B-8D7C-2D2A-AE28-BF2EC74EA067}"/>
                </a:ext>
              </a:extLst>
            </p:cNvPr>
            <p:cNvSpPr/>
            <p:nvPr/>
          </p:nvSpPr>
          <p:spPr>
            <a:xfrm>
              <a:off x="106548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B960C318-A9C5-67C2-61D9-A26AA8853173}"/>
                </a:ext>
              </a:extLst>
            </p:cNvPr>
            <p:cNvSpPr/>
            <p:nvPr/>
          </p:nvSpPr>
          <p:spPr>
            <a:xfrm>
              <a:off x="3817256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4F9DAD76-91B0-8143-33A4-244DA27091A0}"/>
                </a:ext>
              </a:extLst>
            </p:cNvPr>
            <p:cNvSpPr/>
            <p:nvPr/>
          </p:nvSpPr>
          <p:spPr>
            <a:xfrm>
              <a:off x="62382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7E5E9FA-6522-2CFC-C539-2B3DDAC90A5C}"/>
                </a:ext>
              </a:extLst>
            </p:cNvPr>
            <p:cNvSpPr/>
            <p:nvPr/>
          </p:nvSpPr>
          <p:spPr>
            <a:xfrm>
              <a:off x="86360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1A51A7A-205F-472D-720C-3FF2B2209E96}"/>
                </a:ext>
              </a:extLst>
            </p:cNvPr>
            <p:cNvSpPr/>
            <p:nvPr/>
          </p:nvSpPr>
          <p:spPr>
            <a:xfrm>
              <a:off x="10654800" y="473671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9406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3072A-80BE-9B48-AC9E-11F33F408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4DFCBF21-7553-C30B-5926-46E699E9F893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기본 연산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b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의 절댓값이 더 큰 경우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8F7BD7-307B-F66A-F39F-73AA8CD0B431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8" y="2322530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D3EC15A5-1B2E-2F7B-0EE1-5CA272EE44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36B0C3D-2FF6-708A-A1AC-A63F903E4D0A}"/>
              </a:ext>
            </a:extLst>
          </p:cNvPr>
          <p:cNvGrpSpPr/>
          <p:nvPr/>
        </p:nvGrpSpPr>
        <p:grpSpPr>
          <a:xfrm>
            <a:off x="3817256" y="3619756"/>
            <a:ext cx="7751944" cy="2260541"/>
            <a:chOff x="3817256" y="3503644"/>
            <a:chExt cx="7751944" cy="22605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277A99C-6028-6B4B-C5C7-C733B5DD4093}"/>
                </a:ext>
              </a:extLst>
            </p:cNvPr>
            <p:cNvSpPr/>
            <p:nvPr/>
          </p:nvSpPr>
          <p:spPr>
            <a:xfrm>
              <a:off x="3817256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0BAC198-DA81-C43A-C8E8-7B927B2743EA}"/>
                </a:ext>
              </a:extLst>
            </p:cNvPr>
            <p:cNvSpPr/>
            <p:nvPr/>
          </p:nvSpPr>
          <p:spPr>
            <a:xfrm>
              <a:off x="3817256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5EEE828-B914-7B6B-F9AA-FDAE634DE9B3}"/>
                </a:ext>
              </a:extLst>
            </p:cNvPr>
            <p:cNvSpPr/>
            <p:nvPr/>
          </p:nvSpPr>
          <p:spPr>
            <a:xfrm>
              <a:off x="3817256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14CE456-A17B-5B95-13F0-BB8B3F57C2BB}"/>
                </a:ext>
              </a:extLst>
            </p:cNvPr>
            <p:cNvSpPr/>
            <p:nvPr/>
          </p:nvSpPr>
          <p:spPr>
            <a:xfrm>
              <a:off x="6226628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434A484-D840-1251-5A09-912551C91F29}"/>
                </a:ext>
              </a:extLst>
            </p:cNvPr>
            <p:cNvSpPr/>
            <p:nvPr/>
          </p:nvSpPr>
          <p:spPr>
            <a:xfrm>
              <a:off x="6226628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08AC411-81A0-B732-B240-CF375A9A9791}"/>
                </a:ext>
              </a:extLst>
            </p:cNvPr>
            <p:cNvSpPr/>
            <p:nvPr/>
          </p:nvSpPr>
          <p:spPr>
            <a:xfrm>
              <a:off x="6226628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3AEDEA7-FFC8-5D56-DCEA-C5E03A4B1D78}"/>
                </a:ext>
              </a:extLst>
            </p:cNvPr>
            <p:cNvSpPr/>
            <p:nvPr/>
          </p:nvSpPr>
          <p:spPr>
            <a:xfrm>
              <a:off x="86360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44684B6-F806-4F27-C150-21E3D0C896D3}"/>
                </a:ext>
              </a:extLst>
            </p:cNvPr>
            <p:cNvSpPr/>
            <p:nvPr/>
          </p:nvSpPr>
          <p:spPr>
            <a:xfrm>
              <a:off x="86360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13FF29-704C-DFFC-31F9-508BD9F9429D}"/>
                </a:ext>
              </a:extLst>
            </p:cNvPr>
            <p:cNvSpPr/>
            <p:nvPr/>
          </p:nvSpPr>
          <p:spPr>
            <a:xfrm>
              <a:off x="86360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-10.75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C3976761-1EA9-3669-A9A2-DA2027A6B7DC}"/>
                </a:ext>
              </a:extLst>
            </p:cNvPr>
            <p:cNvSpPr/>
            <p:nvPr/>
          </p:nvSpPr>
          <p:spPr>
            <a:xfrm>
              <a:off x="106548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0E717DA-34E3-8016-6E6D-506935FFBE0C}"/>
                </a:ext>
              </a:extLst>
            </p:cNvPr>
            <p:cNvSpPr/>
            <p:nvPr/>
          </p:nvSpPr>
          <p:spPr>
            <a:xfrm>
              <a:off x="106548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-7.25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F750B53-B7D6-4505-AE9D-0F6921A19CD7}"/>
                </a:ext>
              </a:extLst>
            </p:cNvPr>
            <p:cNvSpPr/>
            <p:nvPr/>
          </p:nvSpPr>
          <p:spPr>
            <a:xfrm>
              <a:off x="106548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3.75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165FF006-099F-7D40-4403-72CEFBD06875}"/>
                </a:ext>
              </a:extLst>
            </p:cNvPr>
            <p:cNvSpPr/>
            <p:nvPr/>
          </p:nvSpPr>
          <p:spPr>
            <a:xfrm>
              <a:off x="3817256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0448783-7937-5BE4-C9A6-B871A12FEC23}"/>
                </a:ext>
              </a:extLst>
            </p:cNvPr>
            <p:cNvSpPr/>
            <p:nvPr/>
          </p:nvSpPr>
          <p:spPr>
            <a:xfrm>
              <a:off x="62382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24A70FE4-7B08-5998-64FD-EB3FA0FE37C6}"/>
                </a:ext>
              </a:extLst>
            </p:cNvPr>
            <p:cNvSpPr/>
            <p:nvPr/>
          </p:nvSpPr>
          <p:spPr>
            <a:xfrm>
              <a:off x="86360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2953147A-3D17-B310-BFB6-347CD838DCC0}"/>
                </a:ext>
              </a:extLst>
            </p:cNvPr>
            <p:cNvSpPr/>
            <p:nvPr/>
          </p:nvSpPr>
          <p:spPr>
            <a:xfrm>
              <a:off x="106548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19864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2D318-24A9-6C00-DC73-834ED98D0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6532C52C-76B4-DF0C-AC20-3F93918AC627}"/>
              </a:ext>
            </a:extLst>
          </p:cNvPr>
          <p:cNvGrpSpPr/>
          <p:nvPr/>
        </p:nvGrpSpPr>
        <p:grpSpPr>
          <a:xfrm>
            <a:off x="838200" y="1289651"/>
            <a:ext cx="8771838" cy="3877865"/>
            <a:chOff x="1082826" y="1253331"/>
            <a:chExt cx="8771838" cy="3877865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F2D7EAF4-1C10-95ED-E304-39A46B0A6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82826" y="1253331"/>
              <a:ext cx="6797459" cy="3877865"/>
            </a:xfrm>
            <a:prstGeom prst="rect">
              <a:avLst/>
            </a:prstGeom>
          </p:spPr>
        </p:pic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0BF150F0-2A32-BBDF-1DFD-FA738F8A3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83220" y="1577047"/>
              <a:ext cx="6271444" cy="1085191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9E1CAB5-2411-AA2F-B084-DB21F75B9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부동소수점</a:t>
            </a:r>
            <a:r>
              <a:rPr lang="en-US" altLang="ko-KR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(Floating Point)</a:t>
            </a:r>
            <a:endParaRPr lang="ko-KR" altLang="en-US" sz="40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95FB4B-100F-6267-247A-06929BAB6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3569"/>
            <a:ext cx="10515600" cy="2667316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컴퓨터에 실수를 저장하기 위한 저장 방식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|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|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나누어 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IEEE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부동소수점 연산 표준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(IEEE 754)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AA722B-D68E-F0FA-7124-82D8C423F2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255" y="5064442"/>
            <a:ext cx="4862745" cy="438085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880924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1C90B-F774-40EB-2AE2-C6B66E6F3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FFB28C76-0623-8981-5670-160AFDA42F69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8DAFD6C-574B-69B1-965D-A88EBF1876A5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28" y="2322530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F5D6070-8282-289A-1128-DD42401A5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C5CC4-C006-8844-621F-C5DA230014A0}"/>
              </a:ext>
            </a:extLst>
          </p:cNvPr>
          <p:cNvGrpSpPr/>
          <p:nvPr/>
        </p:nvGrpSpPr>
        <p:grpSpPr>
          <a:xfrm>
            <a:off x="3817256" y="3619756"/>
            <a:ext cx="7751944" cy="2260541"/>
            <a:chOff x="3817256" y="3503644"/>
            <a:chExt cx="7751944" cy="2260541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78C2E1F-99A8-0282-4FE2-77A9075EABDC}"/>
                </a:ext>
              </a:extLst>
            </p:cNvPr>
            <p:cNvSpPr/>
            <p:nvPr/>
          </p:nvSpPr>
          <p:spPr>
            <a:xfrm>
              <a:off x="3817256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A3018A81-028E-FE91-6A7A-F37A2D8A67C9}"/>
                </a:ext>
              </a:extLst>
            </p:cNvPr>
            <p:cNvSpPr/>
            <p:nvPr/>
          </p:nvSpPr>
          <p:spPr>
            <a:xfrm>
              <a:off x="3817256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E6634ED-7C36-383E-6700-61B0C3C37D8C}"/>
                </a:ext>
              </a:extLst>
            </p:cNvPr>
            <p:cNvSpPr/>
            <p:nvPr/>
          </p:nvSpPr>
          <p:spPr>
            <a:xfrm>
              <a:off x="3817256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675A8FF5-B5C6-C45C-D4E4-FF7F1FAE2564}"/>
                </a:ext>
              </a:extLst>
            </p:cNvPr>
            <p:cNvSpPr/>
            <p:nvPr/>
          </p:nvSpPr>
          <p:spPr>
            <a:xfrm>
              <a:off x="6226628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A2EB50F4-7F70-DB3F-562B-66FAD4D5F848}"/>
                </a:ext>
              </a:extLst>
            </p:cNvPr>
            <p:cNvSpPr/>
            <p:nvPr/>
          </p:nvSpPr>
          <p:spPr>
            <a:xfrm>
              <a:off x="6226628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16506A-C035-8885-B1C1-ABF6BD080B64}"/>
                </a:ext>
              </a:extLst>
            </p:cNvPr>
            <p:cNvSpPr/>
            <p:nvPr/>
          </p:nvSpPr>
          <p:spPr>
            <a:xfrm>
              <a:off x="6226628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-3,5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8EA3242-13CB-D904-0AB6-C7B2F9C238E2}"/>
                </a:ext>
              </a:extLst>
            </p:cNvPr>
            <p:cNvSpPr/>
            <p:nvPr/>
          </p:nvSpPr>
          <p:spPr>
            <a:xfrm>
              <a:off x="86360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BFD46CD-93A3-AC34-913A-AC94F68B813A}"/>
                </a:ext>
              </a:extLst>
            </p:cNvPr>
            <p:cNvSpPr/>
            <p:nvPr/>
          </p:nvSpPr>
          <p:spPr>
            <a:xfrm>
              <a:off x="86360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60344EE-6AFE-40FB-6F98-4E444E4C82E4}"/>
                </a:ext>
              </a:extLst>
            </p:cNvPr>
            <p:cNvSpPr/>
            <p:nvPr/>
          </p:nvSpPr>
          <p:spPr>
            <a:xfrm>
              <a:off x="86360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E70B23C0-CD39-6223-1F1B-AB343F7731AD}"/>
                </a:ext>
              </a:extLst>
            </p:cNvPr>
            <p:cNvSpPr/>
            <p:nvPr/>
          </p:nvSpPr>
          <p:spPr>
            <a:xfrm>
              <a:off x="10654800" y="3503644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D2CADA26-9514-0AEE-FB5D-05BE3C7CFD14}"/>
                </a:ext>
              </a:extLst>
            </p:cNvPr>
            <p:cNvSpPr/>
            <p:nvPr/>
          </p:nvSpPr>
          <p:spPr>
            <a:xfrm>
              <a:off x="10654800" y="4122530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28CFE774-13E4-B734-F6C9-C798CD7B3E45}"/>
                </a:ext>
              </a:extLst>
            </p:cNvPr>
            <p:cNvSpPr/>
            <p:nvPr/>
          </p:nvSpPr>
          <p:spPr>
            <a:xfrm>
              <a:off x="10654800" y="5355603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C184716-CD13-EC93-66D8-5A13DE5629D1}"/>
                </a:ext>
              </a:extLst>
            </p:cNvPr>
            <p:cNvSpPr/>
            <p:nvPr/>
          </p:nvSpPr>
          <p:spPr>
            <a:xfrm>
              <a:off x="3817256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C0A9F5-1A94-A7F0-62D8-49D29D34D553}"/>
                </a:ext>
              </a:extLst>
            </p:cNvPr>
            <p:cNvSpPr/>
            <p:nvPr/>
          </p:nvSpPr>
          <p:spPr>
            <a:xfrm>
              <a:off x="62382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691D4B02-77BE-B4E4-2F6F-B54BEC3CCBC3}"/>
                </a:ext>
              </a:extLst>
            </p:cNvPr>
            <p:cNvSpPr/>
            <p:nvPr/>
          </p:nvSpPr>
          <p:spPr>
            <a:xfrm>
              <a:off x="86360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+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E8762C8-F339-9CA6-39AF-0C9747CBFE9B}"/>
                </a:ext>
              </a:extLst>
            </p:cNvPr>
            <p:cNvSpPr/>
            <p:nvPr/>
          </p:nvSpPr>
          <p:spPr>
            <a:xfrm>
              <a:off x="10654800" y="48383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431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474068-67F1-1AF7-479F-85D7113B7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B5944DA6-C2C0-837B-5311-51D9BDC1A12C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가수부가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동일한 수에 대한 뺄셈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21" name="그림 20" descr="텍스트, 스크린샷, 라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EB40F0-F21C-A385-F5BC-2B0215CF7403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322530"/>
            <a:ext cx="108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4B5E048-9C18-F181-F141-C56A93263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2DE7C0C-2841-6C54-FC00-5EB43EE606F5}"/>
              </a:ext>
            </a:extLst>
          </p:cNvPr>
          <p:cNvGrpSpPr/>
          <p:nvPr/>
        </p:nvGrpSpPr>
        <p:grpSpPr>
          <a:xfrm>
            <a:off x="6386282" y="3619756"/>
            <a:ext cx="5182918" cy="2260541"/>
            <a:chOff x="6386282" y="3619756"/>
            <a:chExt cx="5182918" cy="22605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7F728EB-B160-D7CB-D2A3-E3821213D1C0}"/>
                </a:ext>
              </a:extLst>
            </p:cNvPr>
            <p:cNvSpPr/>
            <p:nvPr/>
          </p:nvSpPr>
          <p:spPr>
            <a:xfrm>
              <a:off x="6386282" y="3619756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38AE9ED-7EF8-3691-6B88-4CF97149AE8B}"/>
                </a:ext>
              </a:extLst>
            </p:cNvPr>
            <p:cNvSpPr/>
            <p:nvPr/>
          </p:nvSpPr>
          <p:spPr>
            <a:xfrm>
              <a:off x="6386282" y="4238642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8C0F257B-D374-0734-9950-7FD44782D866}"/>
                </a:ext>
              </a:extLst>
            </p:cNvPr>
            <p:cNvSpPr/>
            <p:nvPr/>
          </p:nvSpPr>
          <p:spPr>
            <a:xfrm>
              <a:off x="6386282" y="54717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2BE9D67-3980-4CB2-4648-FE6BF4160350}"/>
                </a:ext>
              </a:extLst>
            </p:cNvPr>
            <p:cNvSpPr/>
            <p:nvPr/>
          </p:nvSpPr>
          <p:spPr>
            <a:xfrm>
              <a:off x="10654800" y="3619756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5F4B8753-AAC2-BC20-D20C-8D88BFE1BBBF}"/>
                </a:ext>
              </a:extLst>
            </p:cNvPr>
            <p:cNvSpPr/>
            <p:nvPr/>
          </p:nvSpPr>
          <p:spPr>
            <a:xfrm>
              <a:off x="10654800" y="4238642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-3.5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496E19C-9768-3A01-E6A8-F8FC97408CFD}"/>
                </a:ext>
              </a:extLst>
            </p:cNvPr>
            <p:cNvSpPr/>
            <p:nvPr/>
          </p:nvSpPr>
          <p:spPr>
            <a:xfrm>
              <a:off x="10654800" y="54717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5663B9B-4551-875D-6315-BCE651E9AB0E}"/>
                </a:ext>
              </a:extLst>
            </p:cNvPr>
            <p:cNvSpPr/>
            <p:nvPr/>
          </p:nvSpPr>
          <p:spPr>
            <a:xfrm>
              <a:off x="6397854" y="495442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BD9C2EBB-27D9-52F5-6194-2E1E1CEAD362}"/>
                </a:ext>
              </a:extLst>
            </p:cNvPr>
            <p:cNvSpPr/>
            <p:nvPr/>
          </p:nvSpPr>
          <p:spPr>
            <a:xfrm>
              <a:off x="10654800" y="495442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69188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843CF-AB6F-7BCC-77FC-BB2D64819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1A968F32-2283-52CD-B41D-A3D368029E34}"/>
              </a:ext>
            </a:extLst>
          </p:cNvPr>
          <p:cNvSpPr txBox="1">
            <a:spLocks/>
          </p:cNvSpPr>
          <p:nvPr/>
        </p:nvSpPr>
        <p:spPr>
          <a:xfrm>
            <a:off x="838200" y="1253331"/>
            <a:ext cx="10515600" cy="5424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입력이 모두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</a:t>
            </a:r>
            <a:endParaRPr lang="ko-KR" altLang="en-US" sz="2000" b="1" dirty="0">
              <a:solidFill>
                <a:srgbClr val="FF0000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3" name="그림 2" descr="텍스트, 스크린샷, 폰트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5BB47D-87C1-D034-B635-FD7D402D0E7C}"/>
              </a:ext>
            </a:extLst>
          </p:cNvPr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20"/>
          <a:stretch>
            <a:fillRect/>
          </a:stretch>
        </p:blipFill>
        <p:spPr>
          <a:xfrm>
            <a:off x="1172026" y="2309504"/>
            <a:ext cx="5400000" cy="36000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AC24F1-1BD8-73E1-152B-07C2BFF77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테스트 결과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5C75C4-4562-9D60-0D16-4BD2A12709B5}"/>
              </a:ext>
            </a:extLst>
          </p:cNvPr>
          <p:cNvGrpSpPr/>
          <p:nvPr/>
        </p:nvGrpSpPr>
        <p:grpSpPr>
          <a:xfrm>
            <a:off x="4992909" y="3619756"/>
            <a:ext cx="936000" cy="2260541"/>
            <a:chOff x="5021937" y="3619756"/>
            <a:chExt cx="925972" cy="2260541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AB985DE-3960-5673-F4E4-DDD3D124195F}"/>
                </a:ext>
              </a:extLst>
            </p:cNvPr>
            <p:cNvSpPr/>
            <p:nvPr/>
          </p:nvSpPr>
          <p:spPr>
            <a:xfrm>
              <a:off x="5021937" y="3619756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3C195F53-D05E-9DA5-841F-2046ECEDC8CD}"/>
                </a:ext>
              </a:extLst>
            </p:cNvPr>
            <p:cNvSpPr/>
            <p:nvPr/>
          </p:nvSpPr>
          <p:spPr>
            <a:xfrm>
              <a:off x="5021937" y="4238642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141B05A-5317-B86C-64D8-7A6CD160DB8D}"/>
                </a:ext>
              </a:extLst>
            </p:cNvPr>
            <p:cNvSpPr/>
            <p:nvPr/>
          </p:nvSpPr>
          <p:spPr>
            <a:xfrm>
              <a:off x="5021937" y="5471715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0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57FD1304-07BD-8E84-FDB5-7DFECFAA6EAF}"/>
                </a:ext>
              </a:extLst>
            </p:cNvPr>
            <p:cNvSpPr/>
            <p:nvPr/>
          </p:nvSpPr>
          <p:spPr>
            <a:xfrm>
              <a:off x="5033509" y="4954427"/>
              <a:ext cx="914400" cy="408582"/>
            </a:xfrm>
            <a:prstGeom prst="rect">
              <a:avLst/>
            </a:prstGeom>
            <a:solidFill>
              <a:schemeClr val="bg1"/>
            </a:solidFill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rgbClr val="FF0000"/>
                  </a:solidFill>
                  <a:latin typeface="나눔고딕OTF ExtraBold" panose="020D0904000000000000" pitchFamily="34" charset="-127"/>
                  <a:ea typeface="나눔고딕OTF ExtraBold" panose="020D0904000000000000" pitchFamily="34" charset="-127"/>
                </a:rPr>
                <a:t>-</a:t>
              </a:r>
              <a:endParaRPr lang="ko-KR" altLang="en-US" dirty="0">
                <a:solidFill>
                  <a:srgbClr val="FF0000"/>
                </a:solidFill>
                <a:latin typeface="나눔고딕OTF ExtraBold" panose="020D0904000000000000" pitchFamily="34" charset="-127"/>
                <a:ea typeface="나눔고딕OTF ExtraBold" panose="020D0904000000000000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354057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11876-ABD6-1A99-CFF3-1C9FC8AC40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회로 기판 linecpuchip 아이콘 일러스트 벡터 | 프리미엄 벡터">
            <a:extLst>
              <a:ext uri="{FF2B5EF4-FFF2-40B4-BE49-F238E27FC236}">
                <a16:creationId xmlns:a16="http://schemas.microsoft.com/office/drawing/2014/main" id="{B3D6CB0B-BC2A-3A3F-41B5-33BD7641DC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2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8"/>
          <a:stretch>
            <a:fillRect/>
          </a:stretch>
        </p:blipFill>
        <p:spPr bwMode="auto">
          <a:xfrm>
            <a:off x="2184400" y="-432991"/>
            <a:ext cx="7823200" cy="7723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5E21C31-5574-4557-3BD4-8247C7D5A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en-US" altLang="ko-KR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Q&amp;A</a:t>
            </a:r>
            <a:endParaRPr lang="ko-KR" altLang="en-US" sz="2800" b="1" dirty="0">
              <a:solidFill>
                <a:srgbClr val="0A3D7A"/>
              </a:solidFill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4514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E125AD-2FA9-D6C3-A2FF-0698516F2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D8E2C8-BDB4-78B7-3ACB-4EA95FA6C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부동소수점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가감산 설계 주요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34D267-18F3-C3C6-1C0D-91EA6C93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14" y="1189799"/>
            <a:ext cx="4614686" cy="3757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지수 자릿수 차이를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고려한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덧셈 이후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맞춰주는 정규화 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절댓값 크기 차이를 고려하여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결정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7F82559-EEB5-6696-1BEB-828C9D73D417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115"/>
            <a:ext cx="5400000" cy="5400000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6D7EA81A-68C3-6C74-4FCB-EBEE0D632DCF}"/>
              </a:ext>
            </a:extLst>
          </p:cNvPr>
          <p:cNvGrpSpPr/>
          <p:nvPr/>
        </p:nvGrpSpPr>
        <p:grpSpPr>
          <a:xfrm>
            <a:off x="1286080" y="1552465"/>
            <a:ext cx="3093300" cy="2327385"/>
            <a:chOff x="1286080" y="1552465"/>
            <a:chExt cx="3093300" cy="2327385"/>
          </a:xfrm>
        </p:grpSpPr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EB875BCF-D8D9-C55A-C86B-9C6AC9C479E9}"/>
                </a:ext>
              </a:extLst>
            </p:cNvPr>
            <p:cNvCxnSpPr>
              <a:cxnSpLocks/>
            </p:cNvCxnSpPr>
            <p:nvPr/>
          </p:nvCxnSpPr>
          <p:spPr>
            <a:xfrm>
              <a:off x="1286080" y="1581040"/>
              <a:ext cx="14733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연결선 18">
              <a:extLst>
                <a:ext uri="{FF2B5EF4-FFF2-40B4-BE49-F238E27FC236}">
                  <a16:creationId xmlns:a16="http://schemas.microsoft.com/office/drawing/2014/main" id="{DFA9EDE8-35B5-81EB-2B7A-3C4B4BB47080}"/>
                </a:ext>
              </a:extLst>
            </p:cNvPr>
            <p:cNvCxnSpPr>
              <a:cxnSpLocks/>
            </p:cNvCxnSpPr>
            <p:nvPr/>
          </p:nvCxnSpPr>
          <p:spPr>
            <a:xfrm>
              <a:off x="1286080" y="3859876"/>
              <a:ext cx="308272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>
              <a:extLst>
                <a:ext uri="{FF2B5EF4-FFF2-40B4-BE49-F238E27FC236}">
                  <a16:creationId xmlns:a16="http://schemas.microsoft.com/office/drawing/2014/main" id="{DE602A61-CA4F-CE45-D04E-0C6AB2101D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14655" y="1552465"/>
              <a:ext cx="0" cy="2322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F40FA0CD-D29B-1BB8-2B54-849047ACBF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380" y="1552465"/>
              <a:ext cx="0" cy="1656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연결선 26">
              <a:extLst>
                <a:ext uri="{FF2B5EF4-FFF2-40B4-BE49-F238E27FC236}">
                  <a16:creationId xmlns:a16="http://schemas.microsoft.com/office/drawing/2014/main" id="{0DDC10B1-00F7-75FF-1CB6-FC57C28BEB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9275" y="3162190"/>
              <a:ext cx="0" cy="71766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BB92720-EB44-4BCA-39CF-0603255AF9EE}"/>
                </a:ext>
              </a:extLst>
            </p:cNvPr>
            <p:cNvCxnSpPr>
              <a:cxnSpLocks/>
            </p:cNvCxnSpPr>
            <p:nvPr/>
          </p:nvCxnSpPr>
          <p:spPr>
            <a:xfrm>
              <a:off x="2759380" y="3181240"/>
              <a:ext cx="1620000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37AB034-EF06-6597-B834-09DB425F583D}"/>
              </a:ext>
            </a:extLst>
          </p:cNvPr>
          <p:cNvCxnSpPr>
            <a:cxnSpLocks/>
          </p:cNvCxnSpPr>
          <p:nvPr/>
        </p:nvCxnSpPr>
        <p:spPr>
          <a:xfrm flipV="1">
            <a:off x="2759380" y="1581040"/>
            <a:ext cx="3815591" cy="50901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531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4A820-EBC1-A574-2331-9816D8E34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6E0935-F2A2-4E4C-3FFB-FCAC6B52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부동소수점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가감산 설계 주요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83BBE0-40A0-BCD5-4EFC-B8B879DF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14" y="1189799"/>
            <a:ext cx="4614686" cy="3757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지수 자릿수 차이를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고려한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덧셈 이후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맞춰주는 정규화 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절댓값 크기 차이를 고려하여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결정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6D188D7-7900-643C-19AE-B09073055C1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115"/>
            <a:ext cx="5400000" cy="54000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F97C12D-A96B-1FA9-E8B1-DE3434A760FC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4949370" y="2814281"/>
            <a:ext cx="1789744" cy="175329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9F064A12-2C1D-FCFF-02A7-EBF90FDE1BD4}"/>
              </a:ext>
            </a:extLst>
          </p:cNvPr>
          <p:cNvSpPr/>
          <p:nvPr/>
        </p:nvSpPr>
        <p:spPr>
          <a:xfrm>
            <a:off x="3207657" y="3730171"/>
            <a:ext cx="1741713" cy="167481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14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D71C3-2CA4-E5E4-FE57-D39AA76CDF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2C12C-E692-A999-8675-FE6042A99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부동소수점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가감산 설계 주요 연산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7D487E6-06CD-F597-496C-613FC1DDF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9114" y="1189799"/>
            <a:ext cx="4614686" cy="375798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지수 자릿수 차이를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고려한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덧셈 이후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를 맞춰주는 정규화 연산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절댓값 크기 차이를 고려하여 부호 결정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A1EEC45-D869-30A1-7F51-CB95674E87C8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57115"/>
            <a:ext cx="5400000" cy="5400000"/>
          </a:xfrm>
          <a:prstGeom prst="rect">
            <a:avLst/>
          </a:prstGeom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A6BF46F-A058-E7C6-99D1-59A62B4402E6}"/>
              </a:ext>
            </a:extLst>
          </p:cNvPr>
          <p:cNvCxnSpPr>
            <a:cxnSpLocks/>
            <a:stCxn id="4" idx="3"/>
          </p:cNvCxnSpPr>
          <p:nvPr/>
        </p:nvCxnSpPr>
        <p:spPr>
          <a:xfrm flipV="1">
            <a:off x="2815771" y="4020457"/>
            <a:ext cx="3672115" cy="221512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966E37-8DAB-C982-C2A0-093595D18580}"/>
              </a:ext>
            </a:extLst>
          </p:cNvPr>
          <p:cNvSpPr/>
          <p:nvPr/>
        </p:nvSpPr>
        <p:spPr>
          <a:xfrm>
            <a:off x="2061028" y="5836934"/>
            <a:ext cx="754743" cy="79729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6447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2BDB7-909A-BDAE-DDBE-9AE88A0A4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9AD1E3-560D-B912-4E15-F4E12A2E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2A9D214D-2BD5-8EA7-E559-29E32E16C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정규화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 부호부와 함께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재조합하여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C71FB9D1-471A-DE62-8AC8-3CC0C0B501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1213" y="2052467"/>
            <a:ext cx="7275916" cy="180165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486758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0AEC-CFDE-8574-5C7A-DC677DD5F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E4BE59-8716-5624-B07B-3453C18B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A395406D-92D7-6A35-E58C-BEB7E776A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정규화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 부호부와 함께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재조합하여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6A22CB1-D26A-9AC6-9CF5-24C300A6A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142" y="2678011"/>
            <a:ext cx="8623406" cy="240198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94421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DBFC8-2517-D277-146B-4F2E06258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5DCB28-FB76-F5D7-E93D-0FDB97F90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9999"/>
            <a:ext cx="10273800" cy="899999"/>
          </a:xfrm>
        </p:spPr>
        <p:txBody>
          <a:bodyPr lIns="0" tIns="0" rIns="0" bIns="0">
            <a:noAutofit/>
          </a:bodyPr>
          <a:lstStyle/>
          <a:p>
            <a:r>
              <a:rPr lang="ko-KR" altLang="en-US" sz="40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코드 분석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	</a:t>
            </a:r>
            <a:r>
              <a:rPr lang="en-US" altLang="ko-KR" sz="2800" b="1" dirty="0" err="1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fp_addsub</a:t>
            </a:r>
            <a:r>
              <a:rPr lang="en-US" altLang="ko-KR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800" b="1" dirty="0">
                <a:solidFill>
                  <a:srgbClr val="0A3D7A"/>
                </a:solidFill>
                <a:latin typeface="나눔고딕OTF" panose="020D0604000000000000" pitchFamily="34" charset="-127"/>
                <a:ea typeface="나눔고딕OTF" panose="020D0604000000000000" pitchFamily="34" charset="-127"/>
              </a:rPr>
              <a:t>모듈</a:t>
            </a:r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714EEF5-75C4-91BF-3472-C762A9789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856878" cy="542467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두 입력을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부호부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(1bit),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(8bit)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(23bit)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분리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입력이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0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인 경우를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hidden bit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추가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절댓값 대소비교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+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지수 차를 고려하여 절댓값이 작은 입력의 가수를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shift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두 입력의 부호 및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sub 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신호를 고려하여 실제 덧셈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뺄셈을 진행</a:t>
            </a:r>
            <a:b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</a:b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(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오버플로우를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고려하여 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25bit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로 확장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)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</a:t>
            </a:r>
            <a:r>
              <a:rPr lang="en-US" altLang="ko-KR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fp_norm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모듈을 호출하여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정규화</a:t>
            </a:r>
            <a:endParaRPr lang="en-US" altLang="ko-KR" sz="2400" b="1" dirty="0">
              <a:latin typeface="나눔고딕OTF" panose="020D0604000000000000" pitchFamily="34" charset="-127"/>
              <a:ea typeface="나눔고딕OTF" panose="020D0604000000000000" pitchFamily="34" charset="-127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 부호부와 함께 지수</a:t>
            </a:r>
            <a:r>
              <a:rPr lang="en-US" altLang="ko-KR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/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가수부를 </a:t>
            </a:r>
            <a:r>
              <a:rPr lang="ko-KR" altLang="en-US" sz="2400" b="1" dirty="0" err="1">
                <a:latin typeface="나눔고딕OTF" panose="020D0604000000000000" pitchFamily="34" charset="-127"/>
                <a:ea typeface="나눔고딕OTF" panose="020D0604000000000000" pitchFamily="34" charset="-127"/>
              </a:rPr>
              <a:t>재조합하여</a:t>
            </a:r>
            <a:r>
              <a:rPr lang="ko-KR" altLang="en-US" sz="2400" b="1" dirty="0">
                <a:latin typeface="나눔고딕OTF" panose="020D0604000000000000" pitchFamily="34" charset="-127"/>
                <a:ea typeface="나눔고딕OTF" panose="020D0604000000000000" pitchFamily="34" charset="-127"/>
              </a:rPr>
              <a:t> 출력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01A156-9861-F70D-1EF5-9B4C35777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8679" y="3429000"/>
            <a:ext cx="9286399" cy="274220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601503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54C1F8C729677F40B6A2CB5FA4D20B26" ma:contentTypeVersion="4" ma:contentTypeDescription="새 문서를 만듭니다." ma:contentTypeScope="" ma:versionID="ab89726c55d0b80887ca34c7e3b82d4b">
  <xsd:schema xmlns:xsd="http://www.w3.org/2001/XMLSchema" xmlns:xs="http://www.w3.org/2001/XMLSchema" xmlns:p="http://schemas.microsoft.com/office/2006/metadata/properties" xmlns:ns3="89512b95-cdd2-485a-a2ba-8f1bcb72b784" targetNamespace="http://schemas.microsoft.com/office/2006/metadata/properties" ma:root="true" ma:fieldsID="7ec803c7c27aaa80828c46b83754d3b6" ns3:_="">
    <xsd:import namespace="89512b95-cdd2-485a-a2ba-8f1bcb72b784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512b95-cdd2-485a-a2ba-8f1bcb72b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338E14-FFDD-4373-9202-568930A29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CF46BA4-D89A-4C4E-9400-FAC088F6359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9512b95-cdd2-485a-a2ba-8f1bcb72b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CC713AC-79A0-4210-B148-902AB31D6B3C}">
  <ds:schemaRefs>
    <ds:schemaRef ds:uri="http://purl.org/dc/elements/1.1/"/>
    <ds:schemaRef ds:uri="89512b95-cdd2-485a-a2ba-8f1bcb72b784"/>
    <ds:schemaRef ds:uri="http://schemas.openxmlformats.org/package/2006/metadata/core-properties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1373</TotalTime>
  <Words>1531</Words>
  <Application>Microsoft Office PowerPoint</Application>
  <PresentationFormat>와이드스크린</PresentationFormat>
  <Paragraphs>262</Paragraphs>
  <Slides>33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39" baseType="lpstr">
      <vt:lpstr>나눔고딕OTF</vt:lpstr>
      <vt:lpstr>나눔고딕OTF ExtraBold</vt:lpstr>
      <vt:lpstr>맑은 고딕</vt:lpstr>
      <vt:lpstr>Arial</vt:lpstr>
      <vt:lpstr>Wingdings</vt:lpstr>
      <vt:lpstr>Office 테마</vt:lpstr>
      <vt:lpstr>부동소수점 가감산기  회로 설계 및 분석</vt:lpstr>
      <vt:lpstr>목차</vt:lpstr>
      <vt:lpstr>부동소수점(Floating Point)</vt:lpstr>
      <vt:lpstr>부동소수점 가감산 설계 주요 연산</vt:lpstr>
      <vt:lpstr>부동소수점 가감산 설계 주요 연산</vt:lpstr>
      <vt:lpstr>부동소수점 가감산 설계 주요 연산</vt:lpstr>
      <vt:lpstr>코드 분석 fp_addsub 모듈</vt:lpstr>
      <vt:lpstr>코드 분석 fp_addsub 모듈</vt:lpstr>
      <vt:lpstr>코드 분석 fp_addsub 모듈</vt:lpstr>
      <vt:lpstr>코드 분석 fp_addsub 모듈</vt:lpstr>
      <vt:lpstr>코드 분석 fp_addsub 모듈</vt:lpstr>
      <vt:lpstr>코드 분석 fp_addsub 모듈</vt:lpstr>
      <vt:lpstr>코드 분석 fp_norm 모듈</vt:lpstr>
      <vt:lpstr>코드 분석 fp_norm 모듈</vt:lpstr>
      <vt:lpstr>코드 분석 fp_norm 모듈</vt:lpstr>
      <vt:lpstr>코드 분석 fp_norm 모듈</vt:lpstr>
      <vt:lpstr>코드 분석 fp_norm 모듈</vt:lpstr>
      <vt:lpstr>코드 분석 fp_norm 모듈</vt:lpstr>
      <vt:lpstr>코드 분석 fp_norm 모듈</vt:lpstr>
      <vt:lpstr>코드 분석 fp_norm 모듈</vt:lpstr>
      <vt:lpstr>코드 분석 lod 모듈</vt:lpstr>
      <vt:lpstr>코드 분석 lod 모듈</vt:lpstr>
      <vt:lpstr>배포 코드의 문제점</vt:lpstr>
      <vt:lpstr>배포 코드의 문제점</vt:lpstr>
      <vt:lpstr>테스트 결과</vt:lpstr>
      <vt:lpstr>테스트 결과</vt:lpstr>
      <vt:lpstr>테스트 결과</vt:lpstr>
      <vt:lpstr>테스트 결과</vt:lpstr>
      <vt:lpstr>테스트 결과</vt:lpstr>
      <vt:lpstr>테스트 결과</vt:lpstr>
      <vt:lpstr>테스트 결과</vt:lpstr>
      <vt:lpstr>테스트 결과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김용호</dc:creator>
  <cp:lastModifiedBy>김용호</cp:lastModifiedBy>
  <cp:revision>278</cp:revision>
  <dcterms:created xsi:type="dcterms:W3CDTF">2025-09-25T06:49:04Z</dcterms:created>
  <dcterms:modified xsi:type="dcterms:W3CDTF">2025-09-29T08:42:47Z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0x01010054C1F8C729677F40B6A2CB5FA4D20B26</vt:lpwstr>
  </property>
</Properties>
</file>