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4" r:id="rId1"/>
  </p:sldMasterIdLst>
  <p:sldIdLst>
    <p:sldId id="258" r:id="rId2"/>
    <p:sldId id="256" r:id="rId3"/>
    <p:sldId id="264" r:id="rId4"/>
    <p:sldId id="260" r:id="rId5"/>
    <p:sldId id="262" r:id="rId6"/>
    <p:sldId id="266" r:id="rId7"/>
    <p:sldId id="267" r:id="rId8"/>
    <p:sldId id="268" r:id="rId9"/>
    <p:sldId id="269" r:id="rId10"/>
    <p:sldId id="270" r:id="rId11"/>
    <p:sldId id="259" r:id="rId12"/>
    <p:sldId id="271" r:id="rId13"/>
    <p:sldId id="272" r:id="rId14"/>
    <p:sldId id="273" r:id="rId15"/>
    <p:sldId id="274" r:id="rId16"/>
    <p:sldId id="263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93" d="100"/>
          <a:sy n="93" d="100"/>
        </p:scale>
        <p:origin x="92" y="1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FDBE-E144-42C2-B200-B7C12B86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2DB6BD-A4D8-452F-B138-2F033465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FE118-0EB1-481F-B80B-5C38E9B1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6CBDC-DD51-4A20-99A6-4A2096B4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898F6-357B-4AF0-9321-CF22F0B7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4D4F-0883-42D2-96FA-A2980A1E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263C1-3B27-44CB-ADA3-EF80EAF6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7EDCC-DA42-47DA-82DB-E657327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EB4A1-A687-4FEA-809E-FB06961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5B889-7445-444C-9E5E-2724805D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804D18-CEA4-41B5-8A7A-B5279EE3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160D-AE0F-43FC-BD8C-AAFAC7A99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92247-9CF5-412D-83FC-5294E705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7FFD9-C487-4CD6-AE5C-CED63F67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5600-BE23-4692-8B09-265EB64F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1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80CC-A87F-4703-A9FA-547C7179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BA0DF-1C15-465D-9A57-1CA36C4C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AA823-BFB1-449E-A1C8-27955F09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BF6B7-9F0D-465A-A728-C766F9B3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24838-ADB7-40F6-A9E2-CFCFDF5B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4DBD0-682B-4A32-A695-0957620C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1646C-5E03-466F-845B-135DFA7D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2C69C-30C8-446E-8B56-6543285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6CAD1-02C7-4280-A8B3-9058AF39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CBFCF-C366-4C9E-9139-AF6FC7B4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1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B866B-0D8F-46FD-A6AC-37CF4237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77B94-07BA-4B7B-8066-6940791BC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A79C4-E1F7-466D-BC45-71BF7F8D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B45F9-A86E-4468-AAFB-785EB4B1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B64E4-663E-45F9-870C-328282E0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BF23C-738F-44D2-A61C-F542658A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8536-D58F-4E7C-8426-ABDBCD8D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4CDDA-7E4E-4F10-BC48-CEE503B5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91F72-7C9A-4233-BD6E-096F0C49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62D89-0973-47E3-A921-19D978E11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F3B71-1BF8-48AD-B0B7-C6F33100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1F4D91-B1C4-4BDA-920F-891B4C01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50109-1799-4497-81A6-331A4DA3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C0577B-DD69-4715-A605-3C43B8EB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914-026C-4ADD-A8B0-877D11B1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E3836-1305-490F-B0E2-32AA6D24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131218-87C5-4C65-8F24-4CF4E66B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F5299-D959-4667-803B-17CC709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8B252-2354-4DEB-BE0B-AE917286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B45D91-3AB6-4C16-B9E3-9BDED975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75DD5-C94A-4D7F-B63C-8D6C748C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3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6312-8DB6-4583-A630-8CCAE12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4A23D-C08A-4839-8F8F-B3126816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07010-6CBB-472D-AF50-14B45373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E41D7-7361-4ABA-939E-A3D963ED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B605C-6279-4028-B42A-F0593174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731B5-CB24-4EB7-82C8-423CF40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2CCA5-A3BD-4114-828F-9F00374B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84929-3150-469A-9DF5-FBA5FB7ED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4B9BD-74D9-4B7A-B3B6-246916A0E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FDAF-CD0C-4170-B2F9-7D70C0BC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D8236-774B-42A1-9461-782F462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8A841-9BFA-462C-ACA3-406486FE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702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3517A-4489-4563-B368-331AFAF5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EFD28-F0D3-4FBB-B10B-AB8B747E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65865-B91F-42A2-9AB9-CB2D3DB7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422C8-24D4-41BF-867D-974FC0EF221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24938-1CC3-4ABF-89C8-D9DA026E4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5E21E-395C-4D76-B015-842DF5436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jpeg"  /><Relationship Id="rId3" Type="http://schemas.openxmlformats.org/officeDocument/2006/relationships/image" Target="../media/image20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09323"/>
            <a:ext cx="9144000" cy="165576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spc="-150">
                <a:latin typeface="에스코어 드림 8 Heavy"/>
                <a:ea typeface="에스코어 드림 8 Heavy"/>
              </a:rPr>
              <a:t> </a:t>
            </a:r>
            <a:r>
              <a:rPr lang="ko-KR" altLang="en-US" sz="4200" b="1" spc="-150">
                <a:latin typeface="에스코어 드림 8 Heavy"/>
                <a:ea typeface="에스코어 드림 8 Heavy"/>
              </a:rPr>
              <a:t>AI 기술을 활용한 식단 추천 시스템 구축</a:t>
            </a:r>
            <a:endParaRPr lang="ko-KR" altLang="en-US" sz="4200" b="1" spc="-150">
              <a:latin typeface="에스코어 드림 8 Heavy"/>
              <a:ea typeface="에스코어 드림 8 Heavy"/>
            </a:endParaRPr>
          </a:p>
        </p:txBody>
      </p:sp>
      <p:grpSp>
        <p:nvGrpSpPr>
          <p:cNvPr id="13" name="그룹 12"/>
          <p:cNvGrpSpPr/>
          <p:nvPr/>
        </p:nvGrpSpPr>
        <p:grpSpPr>
          <a:xfrm rot="0">
            <a:off x="3187217" y="2370769"/>
            <a:ext cx="3080233" cy="338554"/>
            <a:chOff x="3187217" y="2427919"/>
            <a:chExt cx="3080233" cy="338554"/>
          </a:xfrm>
        </p:grpSpPr>
        <p:sp>
          <p:nvSpPr>
            <p:cNvPr id="2" name="TextBox 1"/>
            <p:cNvSpPr txBox="1"/>
            <p:nvPr/>
          </p:nvSpPr>
          <p:spPr>
            <a:xfrm>
              <a:off x="3187217" y="2427919"/>
              <a:ext cx="28529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spc="-150">
                  <a:latin typeface="에스코어 드림 3 Light"/>
                  <a:ea typeface="에스코어 드림 3 Light"/>
                </a:rPr>
                <a:t>바푸리 푸드</a:t>
              </a:r>
              <a:endParaRPr lang="ko-KR" altLang="en-US" sz="1600" spc="-150">
                <a:latin typeface="에스코어 드림 3 Light"/>
                <a:ea typeface="에스코어 드림 3 Light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251200" y="2709323"/>
              <a:ext cx="3016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/>
          <p:cNvCxnSpPr>
            <a:endCxn id="12" idx="0"/>
          </p:cNvCxnSpPr>
          <p:nvPr/>
        </p:nvCxnSpPr>
        <p:spPr>
          <a:xfrm flipV="1">
            <a:off x="6267450" y="3295649"/>
            <a:ext cx="311501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15071" y="3295649"/>
            <a:ext cx="3134789" cy="331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spc="-150">
                <a:latin typeface="에스코어 드림 3 Light"/>
                <a:ea typeface="에스코어 드림 3 Light"/>
              </a:rPr>
              <a:t>2</a:t>
            </a:r>
            <a:r>
              <a:rPr lang="ko-KR" altLang="en-US" sz="1600" spc="-150">
                <a:latin typeface="에스코어 드림 3 Light"/>
                <a:ea typeface="에스코어 드림 3 Light"/>
              </a:rPr>
              <a:t>조 </a:t>
            </a:r>
            <a:r>
              <a:rPr lang="en-US" altLang="ko-KR" sz="1600" spc="-150">
                <a:latin typeface="에스코어 드림 3 Light"/>
                <a:ea typeface="에스코어 드림 3 Light"/>
              </a:rPr>
              <a:t>Why not?</a:t>
            </a:r>
            <a:r>
              <a:rPr lang="ko-KR" altLang="en-US" sz="1600" spc="-150">
                <a:latin typeface="에스코어 드림 3 Light"/>
                <a:ea typeface="에스코어 드림 3 Light"/>
              </a:rPr>
              <a:t> 박소정</a:t>
            </a:r>
            <a:r>
              <a:rPr lang="en-US" altLang="ko-KR" sz="1600" spc="-150">
                <a:latin typeface="에스코어 드림 3 Light"/>
                <a:ea typeface="에스코어 드림 3 Light"/>
              </a:rPr>
              <a:t>,</a:t>
            </a:r>
            <a:r>
              <a:rPr lang="ko-KR" altLang="en-US" sz="1600" spc="-150">
                <a:latin typeface="에스코어 드림 3 Light"/>
                <a:ea typeface="에스코어 드림 3 Light"/>
              </a:rPr>
              <a:t> 김대영</a:t>
            </a:r>
            <a:r>
              <a:rPr lang="en-US" altLang="ko-KR" sz="1600" spc="-150">
                <a:latin typeface="에스코어 드림 3 Light"/>
                <a:ea typeface="에스코어 드림 3 Light"/>
              </a:rPr>
              <a:t>,</a:t>
            </a:r>
            <a:r>
              <a:rPr lang="ko-KR" altLang="en-US" sz="1600" spc="-150">
                <a:latin typeface="에스코어 드림 3 Light"/>
                <a:ea typeface="에스코어 드림 3 Light"/>
              </a:rPr>
              <a:t> 양민지</a:t>
            </a:r>
            <a:endParaRPr lang="ko-KR" altLang="en-US" sz="1600" spc="-150">
              <a:latin typeface="에스코어 드림 3 Light"/>
              <a:ea typeface="에스코어 드림 3 Light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6" name="직사각형 15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 rot="5400000">
            <a:off x="319691" y="-262859"/>
            <a:ext cx="861774" cy="1349392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lvl="0">
              <a:defRPr/>
            </a:pPr>
            <a:r>
              <a:rPr lang="en-US" altLang="ko-KR" sz="4400" spc="-300">
                <a:latin typeface="에스코어 드림 9 Black"/>
                <a:ea typeface="에스코어 드림 9 Black"/>
              </a:rPr>
              <a:t>02</a:t>
            </a:r>
            <a:endParaRPr lang="en-US" altLang="ko-KR" sz="4400" spc="-300">
              <a:latin typeface="에스코어 드림 9 Black"/>
              <a:ea typeface="에스코어 드림 9 Black"/>
            </a:endParaRPr>
          </a:p>
        </p:txBody>
      </p:sp>
      <p:sp>
        <p:nvSpPr>
          <p:cNvPr id="37" name="TextBox 20"/>
          <p:cNvSpPr txBox="1"/>
          <p:nvPr/>
        </p:nvSpPr>
        <p:spPr>
          <a:xfrm>
            <a:off x="-670985" y="563027"/>
            <a:ext cx="3072663" cy="548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latin typeface="에스코어 드림 9 Black"/>
                <a:ea typeface="에스코어 드림 9 Black"/>
              </a:rPr>
              <a:t>개발방법</a:t>
            </a:r>
            <a:endParaRPr lang="ko-KR" altLang="en-US" sz="2000">
              <a:latin typeface="에스코어 드림 9 Black"/>
              <a:ea typeface="에스코어 드림 9 Black"/>
            </a:endParaRPr>
          </a:p>
        </p:txBody>
      </p:sp>
      <p:sp>
        <p:nvSpPr>
          <p:cNvPr id="58" name=""/>
          <p:cNvSpPr/>
          <p:nvPr/>
        </p:nvSpPr>
        <p:spPr>
          <a:xfrm>
            <a:off x="287313" y="1176063"/>
            <a:ext cx="3216934" cy="549972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200" b="1">
                <a:solidFill>
                  <a:schemeClr val="tx1"/>
                </a:solidFill>
              </a:rPr>
              <a:t>웹 구현</a:t>
            </a:r>
            <a:endParaRPr lang="ko-KR" altLang="en-US" sz="2200" b="1">
              <a:solidFill>
                <a:schemeClr val="tx1"/>
              </a:solidFill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3830525" y="2676586"/>
            <a:ext cx="232840" cy="3599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4645" y="2026124"/>
            <a:ext cx="11522709" cy="158695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75" name=""/>
          <p:cNvSpPr/>
          <p:nvPr/>
        </p:nvSpPr>
        <p:spPr>
          <a:xfrm>
            <a:off x="357751" y="3786238"/>
            <a:ext cx="3523225" cy="266290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구매 페이지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▷메뉴 입력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▷인원 입력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▷메뉴 재료명과 재료량 파악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▷인원에 따른 재료량 구매 예측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"/>
          <p:cNvSpPr/>
          <p:nvPr/>
        </p:nvSpPr>
        <p:spPr>
          <a:xfrm>
            <a:off x="4129445" y="3795249"/>
            <a:ext cx="3891936" cy="266290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endParaRPr lang="ko-KR" altLang="en-US" b="1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식단 추천 페이지</a:t>
            </a:r>
            <a:endParaRPr lang="ko-KR" altLang="en-US" b="1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▷머신러닝 활용한 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	조식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중식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석식 메뉴 추천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"/>
          <p:cNvSpPr/>
          <p:nvPr/>
        </p:nvSpPr>
        <p:spPr>
          <a:xfrm>
            <a:off x="8282550" y="3804263"/>
            <a:ext cx="3533468" cy="266290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재고 처리 페이지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▷재고로 남은 식재료 입력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▷입력된 식재료로 만들 수 있는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메뉴명 추천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 rot="5400000">
            <a:off x="319691" y="-262859"/>
            <a:ext cx="861774" cy="1349392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lvl="0">
              <a:defRPr/>
            </a:pPr>
            <a:r>
              <a:rPr lang="en-US" altLang="ko-KR" sz="4400" spc="-300">
                <a:latin typeface="에스코어 드림 9 Black"/>
                <a:ea typeface="에스코어 드림 9 Black"/>
              </a:rPr>
              <a:t>03</a:t>
            </a:r>
            <a:endParaRPr lang="en-US" altLang="ko-KR" sz="4400" spc="-300">
              <a:latin typeface="에스코어 드림 9 Black"/>
              <a:ea typeface="에스코어 드림 9 Black"/>
            </a:endParaRPr>
          </a:p>
        </p:txBody>
      </p:sp>
      <p:sp>
        <p:nvSpPr>
          <p:cNvPr id="61" name="TextBox 20"/>
          <p:cNvSpPr txBox="1"/>
          <p:nvPr/>
        </p:nvSpPr>
        <p:spPr>
          <a:xfrm>
            <a:off x="-670985" y="563027"/>
            <a:ext cx="3072663" cy="548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latin typeface="에스코어 드림 9 Black"/>
                <a:ea typeface="에스코어 드림 9 Black"/>
              </a:rPr>
              <a:t>구현</a:t>
            </a:r>
            <a:endParaRPr lang="ko-KR" altLang="en-US" sz="2000">
              <a:latin typeface="에스코어 드림 9 Black"/>
              <a:ea typeface="에스코어 드림 9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 rot="5400000">
            <a:off x="319691" y="-262859"/>
            <a:ext cx="861774" cy="1349392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lvl="0">
              <a:defRPr/>
            </a:pPr>
            <a:r>
              <a:rPr lang="en-US" altLang="ko-KR" sz="4400" spc="-300">
                <a:latin typeface="에스코어 드림 9 Black"/>
                <a:ea typeface="에스코어 드림 9 Black"/>
              </a:rPr>
              <a:t>04</a:t>
            </a:r>
            <a:endParaRPr lang="en-US" altLang="ko-KR" sz="4400" spc="-300">
              <a:latin typeface="에스코어 드림 9 Black"/>
              <a:ea typeface="에스코어 드림 9 Black"/>
            </a:endParaRPr>
          </a:p>
        </p:txBody>
      </p:sp>
      <p:sp>
        <p:nvSpPr>
          <p:cNvPr id="61" name="TextBox 20"/>
          <p:cNvSpPr txBox="1"/>
          <p:nvPr/>
        </p:nvSpPr>
        <p:spPr>
          <a:xfrm>
            <a:off x="-670985" y="563027"/>
            <a:ext cx="3072663" cy="548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latin typeface="에스코어 드림 9 Black"/>
                <a:ea typeface="에스코어 드림 9 Black"/>
              </a:rPr>
              <a:t>시각화</a:t>
            </a:r>
            <a:endParaRPr lang="ko-KR" altLang="en-US" sz="2000">
              <a:latin typeface="에스코어 드림 9 Black"/>
              <a:ea typeface="에스코어 드림 9 Black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344333" y="1873910"/>
            <a:ext cx="11503332" cy="311018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tfidf_vectorizer = TfidfVectorizer()</a:t>
            </a:r>
            <a:endParaRPr lang="en-US" altLang="ko-KR"/>
          </a:p>
          <a:p>
            <a:pPr>
              <a:defRPr/>
            </a:pPr>
            <a:r>
              <a:rPr lang="en-US" altLang="ko-KR"/>
              <a:t>tfidf_matrix = tfidf_vectorizer.fit_transform(foods[['eng', 'car', 'pro', 'fat']].astype(str).apply(' '.join, axis=1))</a:t>
            </a:r>
            <a:endParaRPr lang="en-US" altLang="ko-KR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num_clusters = 6 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kmeans = KMeans(n_clusters=num_clusters, n_init=10)</a:t>
            </a:r>
            <a:endParaRPr lang="en-US" altLang="en-US"/>
          </a:p>
          <a:p>
            <a:pPr>
              <a:defRPr/>
            </a:pPr>
            <a:r>
              <a:rPr lang="en-US" altLang="en-US"/>
              <a:t>cluster_indices = kmeans.fit_predict(tfidf_matrix)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cluster_centers = kmeans.cluster_centers_</a:t>
            </a:r>
            <a:endParaRPr lang="en-US" altLang="en-US"/>
          </a:p>
          <a:p>
            <a:pPr>
              <a:defRPr/>
            </a:pPr>
            <a:r>
              <a:rPr lang="en-US" altLang="en-US"/>
              <a:t>cosine_similarities = cosine_similarity(tfidf_matrix, cluster_centers)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 rot="5400000">
            <a:off x="319691" y="-262859"/>
            <a:ext cx="861774" cy="1349392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lvl="0">
              <a:defRPr/>
            </a:pPr>
            <a:r>
              <a:rPr lang="en-US" altLang="ko-KR" sz="4400" spc="-300">
                <a:latin typeface="에스코어 드림 9 Black"/>
                <a:ea typeface="에스코어 드림 9 Black"/>
              </a:rPr>
              <a:t>04</a:t>
            </a:r>
            <a:endParaRPr lang="en-US" altLang="ko-KR" sz="4400" spc="-300">
              <a:latin typeface="에스코어 드림 9 Black"/>
              <a:ea typeface="에스코어 드림 9 Black"/>
            </a:endParaRPr>
          </a:p>
        </p:txBody>
      </p:sp>
      <p:sp>
        <p:nvSpPr>
          <p:cNvPr id="61" name="TextBox 20"/>
          <p:cNvSpPr txBox="1"/>
          <p:nvPr/>
        </p:nvSpPr>
        <p:spPr>
          <a:xfrm>
            <a:off x="-670985" y="563027"/>
            <a:ext cx="3072663" cy="548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latin typeface="에스코어 드림 9 Black"/>
                <a:ea typeface="에스코어 드림 9 Black"/>
              </a:rPr>
              <a:t>시각화</a:t>
            </a:r>
            <a:endParaRPr lang="ko-KR" altLang="en-US" sz="2000">
              <a:latin typeface="에스코어 드림 9 Black"/>
              <a:ea typeface="에스코어 드림 9 Black"/>
            </a:endParaRPr>
          </a:p>
        </p:txBody>
      </p:sp>
      <p:sp>
        <p:nvSpPr>
          <p:cNvPr id="66" name=""/>
          <p:cNvSpPr/>
          <p:nvPr/>
        </p:nvSpPr>
        <p:spPr>
          <a:xfrm>
            <a:off x="130551" y="1096161"/>
            <a:ext cx="11645351" cy="392160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max_similarity_value=sim_df[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'Value'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].max()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sim_df[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'Value'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]=sim_df[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'Value'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]/max_similarity_value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400" b="0" i="1" strike="noStrike" mc:Ignorable="hp" hp:hslEmbossed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similarity_values=[sim_df.loc[column,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'Value'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]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80">
                    <a:alpha val="100000"/>
                  </a:srgbClr>
                </a:solidFill>
                <a:latin typeface="Arial"/>
                <a:ea typeface="굴림"/>
              </a:rPr>
              <a:t>for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column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80">
                    <a:alpha val="100000"/>
                  </a:srgbClr>
                </a:solidFill>
                <a:latin typeface="Arial"/>
                <a:ea typeface="굴림"/>
              </a:rPr>
              <a:t>in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[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'eng'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'car'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'pro'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'fat'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]]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400" b="0" i="1" strike="noStrike" mc:Ignorable="hp" hp:hslEmbossed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similarity_values_normalized=similarity_values/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80">
                    <a:alpha val="100000"/>
                  </a:srgbClr>
                </a:solidFill>
                <a:latin typeface="Arial"/>
                <a:ea typeface="굴림"/>
              </a:rPr>
              <a:t>sum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(similarity_values)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400" b="0" i="1" strike="noStrike" mc:Ignorable="hp" hp:hslEmbossed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normalized_sim_values=pd.DataFrame([similarity_values_normalized],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660099">
                    <a:alpha val="100000"/>
                  </a:srgbClr>
                </a:solidFill>
                <a:latin typeface="Arial"/>
                <a:ea typeface="굴림"/>
              </a:rPr>
              <a:t>columns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=[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'eng'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'car'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'pro'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'fat'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])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normalized_foods=pd.concat([foods,normalized_sim_values],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660099">
                    <a:alpha val="100000"/>
                  </a:srgbClr>
                </a:solidFill>
                <a:latin typeface="Arial"/>
                <a:ea typeface="굴림"/>
              </a:rPr>
              <a:t>axis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=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Arial"/>
                <a:ea typeface="굴림"/>
              </a:rPr>
              <a:t>1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)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400" b="0" i="1" strike="noStrike" mc:Ignorable="hp" hp:hslEmbossed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tfidf_vectorizer=TfidfVectorizer()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tfidf_matrix=tfidf_vectorizer.fit_transform(normalized_foods[[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'eng'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'car'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'pro'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'fat'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]].astype(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80">
                    <a:alpha val="100000"/>
                  </a:srgbClr>
                </a:solidFill>
                <a:latin typeface="Arial"/>
                <a:ea typeface="굴림"/>
              </a:rPr>
              <a:t>str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).apply(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''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.join,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660099">
                    <a:alpha val="100000"/>
                  </a:srgbClr>
                </a:solidFill>
                <a:latin typeface="Arial"/>
                <a:ea typeface="굴림"/>
              </a:rPr>
              <a:t>axis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=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Arial"/>
                <a:ea typeface="굴림"/>
              </a:rPr>
              <a:t>1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))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400" b="0" i="1" strike="noStrike" mc:Ignorable="hp" hp:hslEmbossed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pca=PCA(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660099">
                    <a:alpha val="100000"/>
                  </a:srgbClr>
                </a:solidFill>
                <a:latin typeface="Arial"/>
                <a:ea typeface="굴림"/>
              </a:rPr>
              <a:t>n_components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=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Arial"/>
                <a:ea typeface="굴림"/>
              </a:rPr>
              <a:t>2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)</a:t>
            </a:r>
            <a:endParaRPr xmlns:mc="http://schemas.openxmlformats.org/markup-compatibility/2006" xmlns:hp="http://schemas.haansoft.com/office/presentation/8.0" sz="1400" b="0" i="1" strike="noStrike" mc:Ignorable="hp" hp:hslEmbossed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reduced_tfidf_matrix=pca.fit_transform(tfidf_matrix.toarray())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num_clusters=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Arial"/>
                <a:ea typeface="굴림"/>
              </a:rPr>
              <a:t>8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ff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best_kmeans=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80">
                    <a:alpha val="100000"/>
                  </a:srgbClr>
                </a:solidFill>
                <a:latin typeface="Arial"/>
                <a:ea typeface="굴림"/>
              </a:rPr>
              <a:t>None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8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best_silhouette_score=-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Arial"/>
                <a:ea typeface="굴림"/>
              </a:rPr>
              <a:t>1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4978909" y="4051420"/>
            <a:ext cx="7079228" cy="265227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80">
                    <a:alpha val="100000"/>
                  </a:srgbClr>
                </a:solidFill>
                <a:latin typeface="Arial"/>
                <a:ea typeface="굴림"/>
              </a:rPr>
              <a:t>for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_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80">
                    <a:alpha val="100000"/>
                  </a:srgbClr>
                </a:solidFill>
                <a:latin typeface="Arial"/>
                <a:ea typeface="굴림"/>
              </a:rPr>
              <a:t>in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80">
                    <a:alpha val="100000"/>
                  </a:srgbClr>
                </a:solidFill>
                <a:latin typeface="Arial"/>
                <a:ea typeface="굴림"/>
              </a:rPr>
              <a:t>range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(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Arial"/>
                <a:ea typeface="굴림"/>
              </a:rPr>
              <a:t>10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):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1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kmeans=KMeans(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660099">
                    <a:alpha val="100000"/>
                  </a:srgbClr>
                </a:solidFill>
                <a:latin typeface="Arial"/>
                <a:ea typeface="굴림"/>
              </a:rPr>
              <a:t>n_clusters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=num_clusters,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660099">
                    <a:alpha val="100000"/>
                  </a:srgbClr>
                </a:solidFill>
                <a:latin typeface="Arial"/>
                <a:ea typeface="굴림"/>
              </a:rPr>
              <a:t>n_init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=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Arial"/>
                <a:ea typeface="굴림"/>
              </a:rPr>
              <a:t>10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660099">
                    <a:alpha val="100000"/>
                  </a:srgbClr>
                </a:solidFill>
                <a:latin typeface="Arial"/>
                <a:ea typeface="굴림"/>
              </a:rPr>
              <a:t>random_state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=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Arial"/>
                <a:ea typeface="굴림"/>
              </a:rPr>
              <a:t>0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)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1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cluster_indices=kmeans.fit_predict(reduced_tfidf_matrix)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1" algn="l">
              <a:defRPr/>
            </a:pPr>
            <a:endParaRPr xmlns:mc="http://schemas.openxmlformats.org/markup-compatibility/2006" xmlns:hp="http://schemas.haansoft.com/office/presentation/8.0" sz="1400" b="0" i="1" strike="noStrike" mc:Ignorable="hp" hp:hslEmbossed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1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silhouette_avg=silhouette_score(tfidf_matrix,cluster_indices)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1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80">
                    <a:alpha val="100000"/>
                  </a:srgbClr>
                </a:solidFill>
                <a:latin typeface="Arial"/>
                <a:ea typeface="굴림"/>
              </a:rPr>
              <a:t>if</a:t>
            </a:r>
            <a:r>
              <a:rPr xmlns:mc="http://schemas.openxmlformats.org/markup-compatibility/2006" xmlns:hp="http://schemas.haansoft.com/office/presentation/8.0" lang="ko-KR" altLang="en-US" sz="1400" b="1" i="0" strike="noStrike" mc:Ignorable="hp" hp:hslEmbossed="0">
                <a:solidFill>
                  <a:srgbClr val="00008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silhouette_avg&gt;best_silhouette_score: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1" algn="l">
              <a:defRPr/>
            </a:pPr>
            <a:r>
              <a:rPr xmlns:mc="http://schemas.openxmlformats.org/markup-compatibility/2006" xmlns:hp="http://schemas.haansoft.com/office/presentation/8.0" lang="ko-KR" altLang="en-US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    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best_silhouette_score=silhouette_avg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1" algn="l">
              <a:defRPr/>
            </a:pPr>
            <a:r>
              <a:rPr xmlns:mc="http://schemas.openxmlformats.org/markup-compatibility/2006" xmlns:hp="http://schemas.haansoft.com/office/presentation/8.0" lang="ko-KR" altLang="en-US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    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best_kmeans=kmeans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1" algn="l">
              <a:defRPr/>
            </a:pPr>
            <a:endParaRPr xmlns:mc="http://schemas.openxmlformats.org/markup-compatibility/2006" xmlns:hp="http://schemas.haansoft.com/office/presentation/8.0" sz="1400" b="0" i="1" strike="noStrike" mc:Ignorable="hp" hp:hslEmbossed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1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final_cluster_indices=best_kmeans.labels_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1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cluster_centers=best_kmeans.cluster_centers_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1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cosine_similarities=cosine_similarity(reduced_tfidf_matrix,cluster_centers)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 rot="5400000">
            <a:off x="319691" y="-262859"/>
            <a:ext cx="861774" cy="1349392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lvl="0">
              <a:defRPr/>
            </a:pPr>
            <a:r>
              <a:rPr lang="en-US" altLang="ko-KR" sz="4400" spc="-300">
                <a:latin typeface="에스코어 드림 9 Black"/>
                <a:ea typeface="에스코어 드림 9 Black"/>
              </a:rPr>
              <a:t>04</a:t>
            </a:r>
            <a:endParaRPr lang="en-US" altLang="ko-KR" sz="4400" spc="-300">
              <a:latin typeface="에스코어 드림 9 Black"/>
              <a:ea typeface="에스코어 드림 9 Black"/>
            </a:endParaRPr>
          </a:p>
        </p:txBody>
      </p:sp>
      <p:sp>
        <p:nvSpPr>
          <p:cNvPr id="61" name="TextBox 20"/>
          <p:cNvSpPr txBox="1"/>
          <p:nvPr/>
        </p:nvSpPr>
        <p:spPr>
          <a:xfrm>
            <a:off x="-670985" y="563027"/>
            <a:ext cx="3072663" cy="548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latin typeface="에스코어 드림 9 Black"/>
                <a:ea typeface="에스코어 드림 9 Black"/>
              </a:rPr>
              <a:t>시각화</a:t>
            </a:r>
            <a:endParaRPr lang="ko-KR" altLang="en-US" sz="2000">
              <a:latin typeface="에스코어 드림 9 Black"/>
              <a:ea typeface="에스코어 드림 9 Black"/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4990" y="1044021"/>
            <a:ext cx="5356859" cy="5425439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029683"/>
            <a:ext cx="5890260" cy="541314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64" name=""/>
          <p:cNvSpPr/>
          <p:nvPr/>
        </p:nvSpPr>
        <p:spPr>
          <a:xfrm>
            <a:off x="5363702" y="3131984"/>
            <a:ext cx="1075403" cy="12290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 rot="5400000">
            <a:off x="319691" y="-262859"/>
            <a:ext cx="861774" cy="1349392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lvl="0">
              <a:defRPr/>
            </a:pPr>
            <a:r>
              <a:rPr lang="en-US" altLang="ko-KR" sz="4400" spc="-300">
                <a:latin typeface="에스코어 드림 9 Black"/>
                <a:ea typeface="에스코어 드림 9 Black"/>
              </a:rPr>
              <a:t>04</a:t>
            </a:r>
            <a:endParaRPr lang="en-US" altLang="ko-KR" sz="4400" spc="-300">
              <a:latin typeface="에스코어 드림 9 Black"/>
              <a:ea typeface="에스코어 드림 9 Black"/>
            </a:endParaRPr>
          </a:p>
        </p:txBody>
      </p:sp>
      <p:sp>
        <p:nvSpPr>
          <p:cNvPr id="61" name="TextBox 20"/>
          <p:cNvSpPr txBox="1"/>
          <p:nvPr/>
        </p:nvSpPr>
        <p:spPr>
          <a:xfrm>
            <a:off x="-670985" y="563027"/>
            <a:ext cx="3072663" cy="548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latin typeface="에스코어 드림 9 Black"/>
                <a:ea typeface="에스코어 드림 9 Black"/>
              </a:rPr>
              <a:t>시각화</a:t>
            </a:r>
            <a:endParaRPr lang="ko-KR" altLang="en-US" sz="2000">
              <a:latin typeface="에스코어 드림 9 Black"/>
              <a:ea typeface="에스코어 드림 9 Black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100394"/>
            <a:ext cx="5654040" cy="5292212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3846" y="1117615"/>
            <a:ext cx="5182048" cy="531922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64" name=""/>
          <p:cNvSpPr/>
          <p:nvPr/>
        </p:nvSpPr>
        <p:spPr>
          <a:xfrm>
            <a:off x="5301533" y="3142226"/>
            <a:ext cx="1075403" cy="12290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노트북, 테이블, 기술, 사무실, 책상, 작업 영역, 직장, 컴퓨터, 수첩, 키보드, 현대, 맥북"/>
          <p:cNvPicPr>
            <a:picLocks noChangeAspect="1" noChangeArrowheads="1"/>
          </p:cNvPicPr>
          <p:nvPr/>
        </p:nvPicPr>
        <p:blipFill rotWithShape="1">
          <a:blip r:embed="rId3"/>
          <a:srcRect b="156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88307" y="2854518"/>
            <a:ext cx="4615386" cy="1429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xmlns:mc="http://schemas.openxmlformats.org/markup-compatibility/2006" xmlns:hp="http://schemas.haansoft.com/office/presentation/8.0" lang="en-US" altLang="ko-KR" sz="8800" b="1" spc="-150" mc:Ignorable="hp" hp:hslEmbossed="0">
                <a:ln w="6350">
                  <a:solidFill>
                    <a:schemeClr val="tx1">
                      <a:alpha val="48000"/>
                    </a:schemeClr>
                  </a:solidFill>
                </a:ln>
                <a:solidFill>
                  <a:schemeClr val="l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에스코어 드림 9 Black"/>
                <a:ea typeface="에스코어 드림 9 Black"/>
              </a:rPr>
              <a:t>Q &amp; A</a:t>
            </a:r>
            <a:endParaRPr xmlns:mc="http://schemas.openxmlformats.org/markup-compatibility/2006" xmlns:hp="http://schemas.haansoft.com/office/presentation/8.0" lang="en-US" altLang="ko-KR" sz="8800" b="1" spc="-150" mc:Ignorable="hp" hp:hslEmbossed="0">
              <a:solidFill>
                <a:schemeClr val="lt1"/>
              </a:solidFill>
              <a:latin typeface="에스코어 드림 9 Black"/>
              <a:ea typeface="에스코어 드림 9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7452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감사합니다</a:t>
            </a:r>
            <a:r>
              <a:rPr lang="en-US" altLang="ko-KR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.</a:t>
            </a:r>
            <a:endParaRPr lang="ko-KR" altLang="en-US" sz="4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742CBE-E2B7-4321-9ECE-865DBA21BE5E}"/>
              </a:ext>
            </a:extLst>
          </p:cNvPr>
          <p:cNvCxnSpPr>
            <a:cxnSpLocks/>
          </p:cNvCxnSpPr>
          <p:nvPr/>
        </p:nvCxnSpPr>
        <p:spPr>
          <a:xfrm>
            <a:off x="3251200" y="2755635"/>
            <a:ext cx="3016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6019800" y="3591982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CCD4E6-C13F-45DF-888C-82A54E6C25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22501C-6A65-4147-8F92-3714F32178C8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9B11E3-7C12-465F-BBEC-B1D6F635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59928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717" y="268585"/>
            <a:ext cx="2852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latin typeface="에스코어 드림 8 Heavy"/>
                <a:ea typeface="에스코어 드림 8 Heavy"/>
              </a:rPr>
              <a:t>CONTEXT</a:t>
            </a:r>
            <a:endParaRPr lang="ko-KR" altLang="en-US" sz="2400" spc="-150"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202717" y="673100"/>
            <a:ext cx="2451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 rot="0"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0" name="직사각형 9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"/>
          <p:cNvSpPr/>
          <p:nvPr/>
        </p:nvSpPr>
        <p:spPr>
          <a:xfrm>
            <a:off x="161925" y="2516397"/>
            <a:ext cx="2318349" cy="2282405"/>
          </a:xfrm>
          <a:prstGeom prst="ellipse">
            <a:avLst/>
          </a:prstGeom>
          <a:solidFill>
            <a:schemeClr val="lt2"/>
          </a:solidFill>
          <a:ln>
            <a:solidFill>
              <a:schemeClr val="l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 rot="0">
            <a:off x="-220949" y="1324536"/>
            <a:ext cx="3072663" cy="2931234"/>
            <a:chOff x="56599" y="1363038"/>
            <a:chExt cx="3072663" cy="2931234"/>
          </a:xfrm>
        </p:grpSpPr>
        <p:sp>
          <p:nvSpPr>
            <p:cNvPr id="13" name="TextBox 12"/>
            <p:cNvSpPr txBox="1"/>
            <p:nvPr/>
          </p:nvSpPr>
          <p:spPr>
            <a:xfrm>
              <a:off x="56599" y="3327602"/>
              <a:ext cx="3072663" cy="9666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300">
                  <a:latin typeface="에스코어 드림 9 Black"/>
                  <a:ea typeface="에스코어 드림 9 Black"/>
                </a:rPr>
                <a:t> </a:t>
              </a:r>
              <a:r>
                <a:rPr lang="ko-KR" altLang="en-US" sz="2300" b="1">
                  <a:latin typeface="에스코어 드림 9 Black"/>
                  <a:ea typeface="에스코어 드림 9 Black"/>
                </a:rPr>
                <a:t>개발배경</a:t>
              </a:r>
              <a:endParaRPr lang="ko-KR" altLang="en-US" sz="2300">
                <a:latin typeface="에스코어 드림 9 Black"/>
                <a:ea typeface="에스코어 드림 9 Black"/>
              </a:endParaRPr>
            </a:p>
            <a:p>
              <a:pPr marL="0" marR="0" lvl="0" indent="0" algn="ctr" defTabSz="914400" rtl="0" eaLnBrk="1" latinLnBrk="1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US" altLang="ko-KR" sz="2300">
                <a:solidFill>
                  <a:prstClr val="black"/>
                </a:solidFill>
                <a:latin typeface="에스코어 드림 3 Light"/>
                <a:ea typeface="에스코어 드림 3 Light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 rot="0">
              <a:off x="1105050" y="1363038"/>
              <a:ext cx="1349392" cy="1928803"/>
              <a:chOff x="1153175" y="1363038"/>
              <a:chExt cx="1349392" cy="1928803"/>
            </a:xfrm>
          </p:grpSpPr>
          <p:sp>
            <p:nvSpPr>
              <p:cNvPr id="15" name="TextBox 14"/>
              <p:cNvSpPr txBox="1"/>
              <p:nvPr/>
            </p:nvSpPr>
            <p:spPr>
              <a:xfrm rot="5400000">
                <a:off x="1273873" y="1242340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6000" spc="-300">
                    <a:latin typeface="에스코어 드림 9 Black"/>
                    <a:ea typeface="에스코어 드림 9 Black"/>
                  </a:rPr>
                  <a:t>01</a:t>
                </a:r>
                <a:endParaRPr lang="ko-KR" altLang="en-US" sz="6000" spc="-300">
                  <a:latin typeface="에스코어 드림 9 Black"/>
                  <a:ea typeface="에스코어 드림 9 Black"/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>
                <a:off x="1641056" y="2400702"/>
                <a:ext cx="0" cy="89113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"/>
          <p:cNvSpPr/>
          <p:nvPr/>
        </p:nvSpPr>
        <p:spPr>
          <a:xfrm>
            <a:off x="3128513" y="3291516"/>
            <a:ext cx="2318349" cy="2282405"/>
          </a:xfrm>
          <a:prstGeom prst="ellipse">
            <a:avLst/>
          </a:prstGeom>
          <a:solidFill>
            <a:schemeClr val="lt2"/>
          </a:solidFill>
          <a:ln>
            <a:solidFill>
              <a:schemeClr val="l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 rot="0">
            <a:off x="3198800" y="1919441"/>
            <a:ext cx="2233283" cy="2860204"/>
            <a:chOff x="3239054" y="1759981"/>
            <a:chExt cx="2233283" cy="2860204"/>
          </a:xfrm>
        </p:grpSpPr>
        <p:sp>
          <p:nvSpPr>
            <p:cNvPr id="24" name="TextBox 23"/>
            <p:cNvSpPr txBox="1"/>
            <p:nvPr/>
          </p:nvSpPr>
          <p:spPr>
            <a:xfrm>
              <a:off x="3239054" y="4079335"/>
              <a:ext cx="2233283" cy="6075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23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에스코어 드림 9 Black"/>
                  <a:ea typeface="에스코어 드림 9 Black"/>
                  <a:cs typeface="+mn-cs"/>
                </a:rPr>
                <a:t>개발과정</a:t>
              </a:r>
              <a:endParaRPr lang="en-US" altLang="ko-KR" sz="2300">
                <a:latin typeface="에스코어 드림 9 Black"/>
                <a:ea typeface="에스코어 드림 9 Black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 rot="0">
              <a:off x="3814541" y="1759981"/>
              <a:ext cx="1349392" cy="2243581"/>
              <a:chOff x="1072943" y="573962"/>
              <a:chExt cx="1349392" cy="2243581"/>
            </a:xfrm>
          </p:grpSpPr>
          <p:sp>
            <p:nvSpPr>
              <p:cNvPr id="26" name="TextBox 25"/>
              <p:cNvSpPr txBox="1"/>
              <p:nvPr/>
            </p:nvSpPr>
            <p:spPr>
              <a:xfrm rot="5400000">
                <a:off x="1193641" y="453264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6000" spc="-300">
                    <a:latin typeface="에스코어 드림 9 Black"/>
                    <a:ea typeface="에스코어 드림 9 Black"/>
                  </a:rPr>
                  <a:t>02</a:t>
                </a:r>
                <a:endParaRPr lang="ko-KR" altLang="en-US" sz="6000" spc="-300">
                  <a:latin typeface="에스코어 드림 9 Black"/>
                  <a:ea typeface="에스코어 드림 9 Black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1641056" y="1535711"/>
                <a:ext cx="0" cy="128183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"/>
          <p:cNvSpPr/>
          <p:nvPr/>
        </p:nvSpPr>
        <p:spPr>
          <a:xfrm>
            <a:off x="6424702" y="1828259"/>
            <a:ext cx="2318349" cy="2282405"/>
          </a:xfrm>
          <a:prstGeom prst="ellipse">
            <a:avLst/>
          </a:prstGeom>
          <a:solidFill>
            <a:schemeClr val="lt2"/>
          </a:solidFill>
          <a:ln>
            <a:solidFill>
              <a:schemeClr val="l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 rot="0">
            <a:off x="6096000" y="2622833"/>
            <a:ext cx="3072663" cy="2983828"/>
            <a:chOff x="6096000" y="2622833"/>
            <a:chExt cx="3072663" cy="2983828"/>
          </a:xfrm>
        </p:grpSpPr>
        <p:grpSp>
          <p:nvGrpSpPr>
            <p:cNvPr id="30" name="그룹 29"/>
            <p:cNvGrpSpPr/>
            <p:nvPr/>
          </p:nvGrpSpPr>
          <p:grpSpPr>
            <a:xfrm rot="0" flipV="1">
              <a:off x="7109707" y="3266039"/>
              <a:ext cx="1349392" cy="2340622"/>
              <a:chOff x="1114674" y="1593525"/>
              <a:chExt cx="1349392" cy="1321553"/>
            </a:xfrm>
          </p:grpSpPr>
          <p:sp>
            <p:nvSpPr>
              <p:cNvPr id="31" name="TextBox 30"/>
              <p:cNvSpPr txBox="1"/>
              <p:nvPr/>
            </p:nvSpPr>
            <p:spPr>
              <a:xfrm rot="5400000">
                <a:off x="1476574" y="1231625"/>
                <a:ext cx="625592" cy="1349392"/>
              </a:xfrm>
              <a:prstGeom prst="rect">
                <a:avLst/>
              </a:prstGeom>
            </p:spPr>
            <p:txBody>
              <a:bodyPr vert="vert270"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6000" spc="-300">
                    <a:latin typeface="에스코어 드림 9 Black"/>
                    <a:ea typeface="에스코어 드림 9 Black"/>
                  </a:rPr>
                  <a:t>03</a:t>
                </a:r>
                <a:endParaRPr lang="ko-KR" altLang="en-US" sz="6000" spc="-300">
                  <a:latin typeface="에스코어 드림 9 Black"/>
                  <a:ea typeface="에스코어 드림 9 Black"/>
                </a:endParaRPr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641056" y="2208249"/>
                <a:ext cx="0" cy="70682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6096000" y="2622833"/>
              <a:ext cx="3072663" cy="6137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300" b="1">
                  <a:latin typeface="에스코어 드림 9 Black"/>
                  <a:ea typeface="에스코어 드림 9 Black"/>
                </a:rPr>
                <a:t>구현</a:t>
              </a:r>
              <a:r>
                <a:rPr lang="en-US" altLang="ko-KR" sz="2300">
                  <a:latin typeface="에스코어 드림 9 Black"/>
                  <a:ea typeface="에스코어 드림 9 Black"/>
                </a:rPr>
                <a:t> </a:t>
              </a:r>
              <a:endParaRPr lang="en-US" altLang="ko-KR" sz="2300">
                <a:solidFill>
                  <a:prstClr val="black"/>
                </a:solidFill>
                <a:latin typeface="에스코어 드림 3 Light"/>
                <a:ea typeface="에스코어 드림 3 Light"/>
              </a:endParaRPr>
            </a:p>
          </p:txBody>
        </p:sp>
      </p:grpSp>
      <p:sp>
        <p:nvSpPr>
          <p:cNvPr id="49" name=""/>
          <p:cNvSpPr/>
          <p:nvPr/>
        </p:nvSpPr>
        <p:spPr>
          <a:xfrm>
            <a:off x="9560404" y="2605536"/>
            <a:ext cx="2318349" cy="2282405"/>
          </a:xfrm>
          <a:prstGeom prst="ellipse">
            <a:avLst/>
          </a:prstGeom>
          <a:solidFill>
            <a:schemeClr val="lt2"/>
          </a:solidFill>
          <a:ln>
            <a:solidFill>
              <a:schemeClr val="l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 rot="0">
            <a:off x="9175938" y="1324536"/>
            <a:ext cx="3072663" cy="2855034"/>
            <a:chOff x="9175938" y="1324536"/>
            <a:chExt cx="3072663" cy="2855034"/>
          </a:xfrm>
        </p:grpSpPr>
        <p:grpSp>
          <p:nvGrpSpPr>
            <p:cNvPr id="35" name="그룹 34"/>
            <p:cNvGrpSpPr/>
            <p:nvPr/>
          </p:nvGrpSpPr>
          <p:grpSpPr>
            <a:xfrm rot="0">
              <a:off x="10134970" y="1324536"/>
              <a:ext cx="1349392" cy="2342821"/>
              <a:chOff x="1076173" y="1252894"/>
              <a:chExt cx="1349392" cy="2342821"/>
            </a:xfrm>
          </p:grpSpPr>
          <p:sp>
            <p:nvSpPr>
              <p:cNvPr id="36" name="TextBox 35"/>
              <p:cNvSpPr txBox="1"/>
              <p:nvPr/>
            </p:nvSpPr>
            <p:spPr>
              <a:xfrm rot="5400000">
                <a:off x="1196871" y="1132196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6000" spc="-300">
                    <a:latin typeface="에스코어 드림 9 Black"/>
                    <a:ea typeface="에스코어 드림 9 Black"/>
                  </a:rPr>
                  <a:t>04</a:t>
                </a:r>
                <a:endParaRPr lang="ko-KR" altLang="en-US" sz="6000" spc="-300">
                  <a:latin typeface="에스코어 드림 9 Black"/>
                  <a:ea typeface="에스코어 드림 9 Black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1653473" y="2109462"/>
                <a:ext cx="0" cy="148625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9175938" y="3638630"/>
              <a:ext cx="3072663" cy="6076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300">
                  <a:latin typeface="에스코어 드림 9 Black"/>
                  <a:ea typeface="에스코어 드림 9 Black"/>
                </a:rPr>
                <a:t> </a:t>
              </a:r>
              <a:r>
                <a:rPr lang="ko-KR" altLang="en-US" sz="2300" b="1">
                  <a:latin typeface="에스코어 드림 9 Black"/>
                  <a:ea typeface="에스코어 드림 9 Black"/>
                </a:rPr>
                <a:t>시각화</a:t>
              </a:r>
              <a:endParaRPr lang="en-US" altLang="ko-KR" sz="2300">
                <a:solidFill>
                  <a:prstClr val="black"/>
                </a:solidFill>
                <a:latin typeface="에스코어 드림 3 Light"/>
                <a:ea typeface="에스코어 드림 3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rot="0">
            <a:off x="941651" y="2190750"/>
            <a:ext cx="10308697" cy="3750944"/>
            <a:chOff x="832380" y="1691216"/>
            <a:chExt cx="10308697" cy="3750944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832380" y="1691216"/>
              <a:ext cx="10308697" cy="2186516"/>
              <a:chOff x="773113" y="1885950"/>
              <a:chExt cx="10308697" cy="2186516"/>
            </a:xfrm>
          </p:grpSpPr>
          <p:pic>
            <p:nvPicPr>
              <p:cNvPr id="4100" name="Picture 4" descr="자, 빈, 사무실, 룸, 테이블, 창문, 사무실, 사무실, 사무실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4451880" y="1885950"/>
                <a:ext cx="2951163" cy="2186516"/>
              </a:xfrm>
              <a:prstGeom prst="rect">
                <a:avLst/>
              </a:prstGeom>
              <a:noFill/>
            </p:spPr>
          </p:pic>
          <p:pic>
            <p:nvPicPr>
              <p:cNvPr id="4102" name="Picture 6" descr="디지털 마케팅, 기술, 수첩, 통계, 인터넷, 애 널 리스트, 분석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8130647" y="1885950"/>
                <a:ext cx="2951163" cy="2183743"/>
              </a:xfrm>
              <a:prstGeom prst="rect">
                <a:avLst/>
              </a:prstGeom>
              <a:noFill/>
            </p:spPr>
          </p:pic>
          <p:pic>
            <p:nvPicPr>
              <p:cNvPr id="4098" name="Picture 2" descr="사무실, 책상, 사업, 작업, 모바일, 전화 번호, 맥북, 컴퓨터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773113" y="1885950"/>
                <a:ext cx="2951163" cy="2183743"/>
              </a:xfrm>
              <a:prstGeom prst="rect">
                <a:avLst/>
              </a:prstGeom>
              <a:noFill/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832380" y="3874959"/>
              <a:ext cx="2729706" cy="15672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b="1">
                  <a:latin typeface="에스코어 드림 9 Black"/>
                  <a:ea typeface="에스코어 드림 9 Black"/>
                </a:rPr>
                <a:t>주문 관리 자동화</a:t>
              </a:r>
              <a:endParaRPr lang="ko-KR" altLang="en-US">
                <a:latin typeface="에스코어 드림 9 Black"/>
                <a:ea typeface="에스코어 드림 9 Black"/>
              </a:endParaRPr>
            </a:p>
            <a:p>
              <a:pPr marL="0" marR="0" lvl="0" indent="0" algn="ctr" defTabSz="914400" rtl="0" eaLnBrk="1" latinLnBrk="1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ko-KR" altLang="en-US" sz="1400"/>
            </a:p>
            <a:p>
              <a:pPr marL="0" marR="0" lvl="0" indent="0" algn="ctr" defTabSz="914400" rtl="0" eaLnBrk="1" latinLnBrk="1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400"/>
                <a:t>수작업으로 전산 관리 시 시간이 오래 걸림</a:t>
              </a:r>
              <a:endParaRPr lang="ko-KR" altLang="en-US" sz="1400"/>
            </a:p>
            <a:p>
              <a:pPr marL="0" marR="0" lvl="0" indent="0" algn="ctr" defTabSz="914400" rtl="0" eaLnBrk="1" latinLnBrk="1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400"/>
                <a:t>잘못된 데이터 입력</a:t>
              </a:r>
              <a:r>
                <a:rPr lang="en-US" altLang="ko-KR" sz="1400"/>
                <a:t>,</a:t>
              </a:r>
              <a:r>
                <a:rPr lang="ko-KR" altLang="en-US" sz="1400"/>
                <a:t> 누락 등으로 오류 발생 확률 높음</a:t>
              </a:r>
              <a:endParaRPr lang="ko-KR" altLang="en-US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21875" y="3874959"/>
              <a:ext cx="2729706" cy="1357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b="1">
                  <a:latin typeface="에스코어 드림 9 Black"/>
                  <a:ea typeface="에스코어 드림 9 Black"/>
                </a:rPr>
                <a:t>AI</a:t>
              </a:r>
              <a:r>
                <a:rPr lang="ko-KR" altLang="en-US" b="1">
                  <a:latin typeface="에스코어 드림 9 Black"/>
                  <a:ea typeface="에스코어 드림 9 Black"/>
                </a:rPr>
                <a:t> 식단 추천</a:t>
              </a:r>
              <a:endParaRPr lang="ko-KR" altLang="en-US">
                <a:latin typeface="에스코어 드림 9 Black"/>
                <a:ea typeface="에스코어 드림 9 Black"/>
              </a:endParaRPr>
            </a:p>
            <a:p>
              <a:pPr marL="0" marR="0" lvl="0" indent="0" algn="ctr" defTabSz="914400" rtl="0" eaLnBrk="1" latinLnBrk="1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ko-KR" altLang="en-US" sz="1400"/>
            </a:p>
            <a:p>
              <a:pPr marL="0" marR="0" lvl="0" indent="0" algn="ctr" defTabSz="914400" rtl="0" eaLnBrk="1" latinLnBrk="1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ko-KR" altLang="en-US" sz="1400"/>
            </a:p>
            <a:p>
              <a:pPr marL="0" marR="0" lvl="0" indent="0" algn="ctr" defTabSz="914400" rtl="0" eaLnBrk="1" latinLnBrk="1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400"/>
                <a:t>영양사가 식단 작성에 상당한 시간과 비용이 소요됨</a:t>
              </a:r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11370" y="3874959"/>
              <a:ext cx="2729706" cy="11290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b="1">
                  <a:latin typeface="에스코어 드림 9 Black"/>
                  <a:ea typeface="에스코어 드림 9 Black"/>
                </a:rPr>
                <a:t>재고 관리</a:t>
              </a:r>
              <a:endParaRPr lang="ko-KR" altLang="en-US" b="1">
                <a:latin typeface="에스코어 드림 9 Black"/>
                <a:ea typeface="에스코어 드림 9 Black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ko-KR" altLang="en-US" b="1">
                <a:latin typeface="에스코어 드림 9 Black"/>
                <a:ea typeface="에스코어 드림 9 Black"/>
              </a:endParaRPr>
            </a:p>
            <a:p>
              <a:pPr marL="0" marR="0" lvl="0" indent="0" algn="ctr" defTabSz="914400" rtl="0" eaLnBrk="1" latinLnBrk="1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400">
                  <a:solidFill>
                    <a:prstClr val="black"/>
                  </a:solidFill>
                  <a:latin typeface="에스코어 드림 3 Light"/>
                  <a:ea typeface="에스코어 드림 3 Light"/>
                </a:rPr>
                <a:t>재고 처리의 어려움 발생</a:t>
              </a:r>
              <a:endParaRPr lang="ko-KR" altLang="en-US" sz="1400">
                <a:solidFill>
                  <a:prstClr val="black"/>
                </a:solidFill>
                <a:latin typeface="에스코어 드림 3 Light"/>
                <a:ea typeface="에스코어 드림 3 Light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-710749" y="-19050"/>
            <a:ext cx="3072663" cy="1122045"/>
            <a:chOff x="10752402" y="124840"/>
            <a:chExt cx="3072663" cy="1122045"/>
          </a:xfrm>
        </p:grpSpPr>
        <p:sp>
          <p:nvSpPr>
            <p:cNvPr id="23" name="TextBox 22"/>
            <p:cNvSpPr txBox="1"/>
            <p:nvPr/>
          </p:nvSpPr>
          <p:spPr>
            <a:xfrm>
              <a:off x="10752402" y="699659"/>
              <a:ext cx="3072663" cy="547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>
                  <a:latin typeface="에스코어 드림 9 Black"/>
                  <a:ea typeface="에스코어 드림 9 Black"/>
                </a:rPr>
                <a:t> </a:t>
              </a:r>
              <a:r>
                <a:rPr lang="ko-KR" altLang="en-US" sz="2000" spc="-150">
                  <a:latin typeface="에스코어 드림 3 Light"/>
                  <a:ea typeface="에스코어 드림 3 Light"/>
                </a:rPr>
                <a:t>개발배경</a:t>
              </a:r>
              <a:endParaRPr lang="en-US" altLang="ko-KR" sz="200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lvl="0">
                <a:defRPr/>
              </a:pPr>
              <a:r>
                <a:rPr lang="en-US" altLang="ko-KR" sz="4400" spc="-300">
                  <a:latin typeface="에스코어 드림 9 Black"/>
                  <a:ea typeface="에스코어 드림 9 Black"/>
                </a:rPr>
                <a:t>01</a:t>
              </a:r>
              <a:endParaRPr lang="ko-KR" altLang="en-US" sz="4400" spc="-300">
                <a:latin typeface="에스코어 드림 9 Black"/>
                <a:ea typeface="에스코어 드림 9 Black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31068" y="1113462"/>
            <a:ext cx="4468963" cy="513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spc="-150">
                <a:latin typeface="에스코어 드림 9 Black"/>
                <a:ea typeface="에스코어 드림 9 Black"/>
              </a:rPr>
              <a:t>ABOUT US</a:t>
            </a:r>
            <a:r>
              <a:rPr lang="ko-KR" altLang="en-US" sz="2800" spc="-150">
                <a:latin typeface="에스코어 드림 9 Black"/>
                <a:ea typeface="에스코어 드림 9 Black"/>
              </a:rPr>
              <a:t> </a:t>
            </a:r>
            <a:endParaRPr lang="ko-KR" altLang="en-US" sz="2800" spc="-150">
              <a:latin typeface="에스코어 드림 9 Black"/>
              <a:ea typeface="에스코어 드림 9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2174875" y="19632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48855" y="2927005"/>
            <a:ext cx="6894288" cy="1462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000" b="1" spc="-150">
                <a:solidFill>
                  <a:prstClr val="black"/>
                </a:solidFill>
                <a:latin typeface="에스코어 드림 3 Light"/>
                <a:ea typeface="에스코어 드림 3 Light"/>
              </a:rPr>
              <a:t>1.</a:t>
            </a:r>
            <a:r>
              <a:rPr lang="ko-KR" altLang="en-US" sz="3000" b="1" spc="-150">
                <a:solidFill>
                  <a:prstClr val="black"/>
                </a:solidFill>
                <a:latin typeface="에스코어 드림 3 Light"/>
                <a:ea typeface="에스코어 드림 3 Light"/>
              </a:rPr>
              <a:t> 영양소에 맞춰 식단을 추천할 수 있다</a:t>
            </a:r>
            <a:r>
              <a:rPr lang="en-US" altLang="ko-KR" sz="3000" b="1" spc="-150">
                <a:solidFill>
                  <a:prstClr val="black"/>
                </a:solidFill>
                <a:latin typeface="에스코어 드림 3 Light"/>
                <a:ea typeface="에스코어 드림 3 Light"/>
              </a:rPr>
              <a:t>!</a:t>
            </a:r>
            <a:endParaRPr lang="en-US" altLang="ko-KR" sz="3000" b="1" spc="-150">
              <a:solidFill>
                <a:prstClr val="black"/>
              </a:solidFill>
              <a:latin typeface="에스코어 드림 3 Light"/>
              <a:ea typeface="에스코어 드림 3 Light"/>
            </a:endParaRPr>
          </a:p>
          <a:p>
            <a:pPr lvl="0" algn="ctr">
              <a:defRPr/>
            </a:pPr>
            <a:endParaRPr lang="en-US" altLang="ko-KR" sz="3000" b="1" spc="-150">
              <a:solidFill>
                <a:prstClr val="black"/>
              </a:solidFill>
              <a:latin typeface="에스코어 드림 3 Light"/>
              <a:ea typeface="에스코어 드림 3 Light"/>
            </a:endParaRPr>
          </a:p>
          <a:p>
            <a:pPr lvl="0" algn="ctr">
              <a:defRPr/>
            </a:pPr>
            <a:r>
              <a:rPr lang="en-US" altLang="ko-KR" sz="3000" b="1" spc="-150">
                <a:solidFill>
                  <a:prstClr val="black"/>
                </a:solidFill>
                <a:latin typeface="에스코어 드림 3 Light"/>
                <a:ea typeface="에스코어 드림 3 Light"/>
              </a:rPr>
              <a:t>2.</a:t>
            </a:r>
            <a:r>
              <a:rPr lang="ko-KR" altLang="en-US" sz="3000" b="1" spc="-150">
                <a:solidFill>
                  <a:prstClr val="black"/>
                </a:solidFill>
                <a:latin typeface="에스코어 드림 3 Light"/>
                <a:ea typeface="에스코어 드림 3 Light"/>
              </a:rPr>
              <a:t> 남은 재고를 효율적으로 처리할 수 있다</a:t>
            </a:r>
            <a:r>
              <a:rPr lang="en-US" altLang="ko-KR" sz="3000" b="1" spc="-150">
                <a:solidFill>
                  <a:prstClr val="black"/>
                </a:solidFill>
                <a:latin typeface="에스코어 드림 3 Light"/>
                <a:ea typeface="에스코어 드림 3 Light"/>
              </a:rPr>
              <a:t>!</a:t>
            </a:r>
            <a:endParaRPr lang="en-US" altLang="ko-KR" sz="3000" b="1" spc="-150">
              <a:solidFill>
                <a:prstClr val="black"/>
              </a:solidFill>
              <a:latin typeface="에스코어 드림 3 Light"/>
              <a:ea typeface="에스코어 드림 3 Light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984750" y="909107"/>
            <a:ext cx="2222500" cy="565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100" b="1" spc="-150">
                <a:latin typeface="에스코어 드림 9 Black"/>
                <a:ea typeface="에스코어 드림 9 Black"/>
              </a:rPr>
              <a:t>개발 목표</a:t>
            </a:r>
            <a:endParaRPr lang="ko-KR" altLang="en-US" sz="3100" b="1" spc="-150">
              <a:latin typeface="에스코어 드림 9 Black"/>
              <a:ea typeface="에스코어 드림 9 Black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228850" y="5537955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 rot="0">
            <a:off x="-670985" y="-19050"/>
            <a:ext cx="3072663" cy="1130360"/>
            <a:chOff x="10792166" y="124840"/>
            <a:chExt cx="3072663" cy="1130360"/>
          </a:xfrm>
        </p:grpSpPr>
        <p:sp>
          <p:nvSpPr>
            <p:cNvPr id="21" name="TextBox 20"/>
            <p:cNvSpPr txBox="1"/>
            <p:nvPr/>
          </p:nvSpPr>
          <p:spPr>
            <a:xfrm>
              <a:off x="10792166" y="706917"/>
              <a:ext cx="3072663" cy="548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>
                  <a:latin typeface="에스코어 드림 9 Black"/>
                  <a:ea typeface="에스코어 드림 9 Black"/>
                </a:rPr>
                <a:t>개발목표</a:t>
              </a:r>
              <a:endParaRPr lang="ko-KR" altLang="en-US" sz="200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lvl="0">
                <a:defRPr/>
              </a:pPr>
              <a:r>
                <a:rPr lang="en-US" altLang="ko-KR" sz="4400" spc="-300">
                  <a:latin typeface="에스코어 드림 9 Black"/>
                  <a:ea typeface="에스코어 드림 9 Black"/>
                </a:rPr>
                <a:t>01</a:t>
              </a:r>
              <a:endParaRPr lang="ko-KR" altLang="en-US" sz="4400" spc="-300">
                <a:latin typeface="에스코어 드림 9 Black"/>
                <a:ea typeface="에스코어 드림 9 Black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 rot="5400000">
            <a:off x="319691" y="-262859"/>
            <a:ext cx="861774" cy="1349392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lvl="0">
              <a:defRPr/>
            </a:pPr>
            <a:r>
              <a:rPr lang="en-US" altLang="ko-KR" sz="4400" spc="-300">
                <a:latin typeface="에스코어 드림 9 Black"/>
                <a:ea typeface="에스코어 드림 9 Black"/>
              </a:rPr>
              <a:t>02</a:t>
            </a:r>
            <a:endParaRPr lang="en-US" altLang="ko-KR" sz="4400" spc="-300">
              <a:latin typeface="에스코어 드림 9 Black"/>
              <a:ea typeface="에스코어 드림 9 Black"/>
            </a:endParaRPr>
          </a:p>
        </p:txBody>
      </p:sp>
      <p:sp>
        <p:nvSpPr>
          <p:cNvPr id="37" name="TextBox 20"/>
          <p:cNvSpPr txBox="1"/>
          <p:nvPr/>
        </p:nvSpPr>
        <p:spPr>
          <a:xfrm>
            <a:off x="-670985" y="563027"/>
            <a:ext cx="3072663" cy="548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latin typeface="에스코어 드림 9 Black"/>
                <a:ea typeface="에스코어 드림 9 Black"/>
              </a:rPr>
              <a:t>개발방법</a:t>
            </a:r>
            <a:endParaRPr lang="ko-KR" altLang="en-US" sz="2000">
              <a:latin typeface="에스코어 드림 9 Black"/>
              <a:ea typeface="에스코어 드림 9 Black"/>
            </a:endParaRPr>
          </a:p>
        </p:txBody>
      </p:sp>
      <p:graphicFrame>
        <p:nvGraphicFramePr>
          <p:cNvPr id="38" name=""/>
          <p:cNvGraphicFramePr>
            <a:graphicFrameLocks noGrp="1"/>
          </p:cNvGraphicFramePr>
          <p:nvPr/>
        </p:nvGraphicFramePr>
        <p:xfrm>
          <a:off x="773981" y="1280687"/>
          <a:ext cx="9439933" cy="530773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48561"/>
                <a:gridCol w="1348561"/>
                <a:gridCol w="1348561"/>
                <a:gridCol w="1348561"/>
                <a:gridCol w="1348561"/>
                <a:gridCol w="1348561"/>
                <a:gridCol w="1348561"/>
              </a:tblGrid>
              <a:tr h="8454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5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2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5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2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50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2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50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2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500">
                          <a:solidFill>
                            <a:schemeClr val="tx1"/>
                          </a:solidFill>
                        </a:rPr>
                        <a:t>목</a:t>
                      </a:r>
                      <a:endParaRPr lang="ko-KR" altLang="en-US" sz="2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500">
                          <a:solidFill>
                            <a:schemeClr val="tx1"/>
                          </a:solidFill>
                        </a:rPr>
                        <a:t>금</a:t>
                      </a:r>
                      <a:endParaRPr lang="ko-KR" altLang="en-US" sz="2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500">
                          <a:solidFill>
                            <a:schemeClr val="tx1"/>
                          </a:solidFill>
                        </a:rPr>
                        <a:t>토</a:t>
                      </a:r>
                      <a:endParaRPr lang="ko-KR" altLang="en-US" sz="2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fbfbf"/>
                    </a:solidFill>
                  </a:tcPr>
                </a:tc>
              </a:tr>
              <a:tr h="110839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>
                          <a:solidFill>
                            <a:schemeClr val="tx1"/>
                          </a:solidFill>
                        </a:rPr>
                        <a:t>7/24</a:t>
                      </a: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>
                          <a:solidFill>
                            <a:schemeClr val="tx1"/>
                          </a:solidFill>
                        </a:rPr>
                        <a:t>7/25</a:t>
                      </a: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>
                          <a:solidFill>
                            <a:schemeClr val="tx1"/>
                          </a:solidFill>
                        </a:rPr>
                        <a:t>7/26</a:t>
                      </a: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>
                          <a:solidFill>
                            <a:schemeClr val="tx1"/>
                          </a:solidFill>
                        </a:rPr>
                        <a:t>7/27</a:t>
                      </a: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>
                          <a:solidFill>
                            <a:schemeClr val="tx1"/>
                          </a:solidFill>
                        </a:rPr>
                        <a:t>7/28</a:t>
                      </a: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>
                          <a:solidFill>
                            <a:schemeClr val="tx1"/>
                          </a:solidFill>
                        </a:rPr>
                        <a:t>7/29</a:t>
                      </a: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>
                          <a:solidFill>
                            <a:schemeClr val="tx1"/>
                          </a:solidFill>
                        </a:rPr>
                        <a:t>7/30</a:t>
                      </a: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179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>
                          <a:solidFill>
                            <a:schemeClr val="tx1"/>
                          </a:solidFill>
                        </a:rPr>
                        <a:t>7/31</a:t>
                      </a: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>
                          <a:solidFill>
                            <a:schemeClr val="tx1"/>
                          </a:solidFill>
                        </a:rPr>
                        <a:t>8/1</a:t>
                      </a: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>
                          <a:solidFill>
                            <a:schemeClr val="tx1"/>
                          </a:solidFill>
                        </a:rPr>
                        <a:t>8/2</a:t>
                      </a: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>
                          <a:solidFill>
                            <a:schemeClr val="tx1"/>
                          </a:solidFill>
                        </a:rPr>
                        <a:t>8/3</a:t>
                      </a: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>
                          <a:solidFill>
                            <a:schemeClr val="tx1"/>
                          </a:solidFill>
                        </a:rPr>
                        <a:t>8/4</a:t>
                      </a: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>
                          <a:solidFill>
                            <a:schemeClr val="tx1"/>
                          </a:solidFill>
                        </a:rPr>
                        <a:t>8/5</a:t>
                      </a: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>
                          <a:solidFill>
                            <a:schemeClr val="tx1"/>
                          </a:solidFill>
                        </a:rPr>
                        <a:t>8/6</a:t>
                      </a: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179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>
                          <a:solidFill>
                            <a:schemeClr val="tx1"/>
                          </a:solidFill>
                        </a:rPr>
                        <a:t>8/7</a:t>
                      </a: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>
                          <a:solidFill>
                            <a:schemeClr val="tx1"/>
                          </a:solidFill>
                        </a:rPr>
                        <a:t>8/8</a:t>
                      </a: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>
                          <a:solidFill>
                            <a:schemeClr val="tx1"/>
                          </a:solidFill>
                        </a:rPr>
                        <a:t>8/9</a:t>
                      </a: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>
                          <a:solidFill>
                            <a:schemeClr val="tx1"/>
                          </a:solidFill>
                        </a:rPr>
                        <a:t>8/10</a:t>
                      </a: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>
                          <a:solidFill>
                            <a:schemeClr val="tx1"/>
                          </a:solidFill>
                        </a:rPr>
                        <a:t>8/11</a:t>
                      </a: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>
                          <a:solidFill>
                            <a:schemeClr val="tx1"/>
                          </a:solidFill>
                        </a:rPr>
                        <a:t>8/12</a:t>
                      </a: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>
                          <a:solidFill>
                            <a:schemeClr val="tx1"/>
                          </a:solidFill>
                        </a:rPr>
                        <a:t>8/13</a:t>
                      </a: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179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>
                          <a:solidFill>
                            <a:schemeClr val="tx1"/>
                          </a:solidFill>
                        </a:rPr>
                        <a:t>8/14</a:t>
                      </a: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b="1" spc="0">
                          <a:solidFill>
                            <a:schemeClr val="tx1"/>
                          </a:solidFill>
                        </a:rPr>
                        <a:t>발표</a:t>
                      </a:r>
                      <a:endParaRPr lang="ko-KR" altLang="en-US" sz="2200" b="1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1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1" name=""/>
          <p:cNvSpPr/>
          <p:nvPr/>
        </p:nvSpPr>
        <p:spPr>
          <a:xfrm flipH="1">
            <a:off x="5748269" y="4941318"/>
            <a:ext cx="414405" cy="512319"/>
          </a:xfrm>
          <a:prstGeom prst="rtTriangle">
            <a:avLst/>
          </a:prstGeom>
          <a:solidFill>
            <a:srgbClr val="ffd7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2" name=""/>
          <p:cNvSpPr/>
          <p:nvPr/>
        </p:nvSpPr>
        <p:spPr>
          <a:xfrm flipH="1">
            <a:off x="3073957" y="3830485"/>
            <a:ext cx="414405" cy="512319"/>
          </a:xfrm>
          <a:prstGeom prst="rtTriangle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 flipV="1">
            <a:off x="3482634" y="3229990"/>
            <a:ext cx="414405" cy="512319"/>
          </a:xfrm>
          <a:prstGeom prst="rtTriangle">
            <a:avLst/>
          </a:prstGeom>
          <a:solidFill>
            <a:srgbClr val="ffd7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/>
          <p:nvPr/>
        </p:nvSpPr>
        <p:spPr>
          <a:xfrm flipV="1">
            <a:off x="784822" y="2138928"/>
            <a:ext cx="414405" cy="512319"/>
          </a:xfrm>
          <a:prstGeom prst="rtTriangle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"/>
          <p:cNvSpPr/>
          <p:nvPr/>
        </p:nvSpPr>
        <p:spPr>
          <a:xfrm>
            <a:off x="1108213" y="2557372"/>
            <a:ext cx="8718445" cy="4284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5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6" name=""/>
          <p:cNvSpPr/>
          <p:nvPr/>
        </p:nvSpPr>
        <p:spPr>
          <a:xfrm>
            <a:off x="1135889" y="3680243"/>
            <a:ext cx="1960455" cy="39271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"/>
          <p:cNvSpPr/>
          <p:nvPr/>
        </p:nvSpPr>
        <p:spPr>
          <a:xfrm>
            <a:off x="3722736" y="3662273"/>
            <a:ext cx="6094576" cy="4284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alpha val="58000"/>
            </a:schemeClr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"/>
          <p:cNvSpPr/>
          <p:nvPr/>
        </p:nvSpPr>
        <p:spPr>
          <a:xfrm>
            <a:off x="1143438" y="4713259"/>
            <a:ext cx="4495095" cy="4823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"/>
          <p:cNvSpPr/>
          <p:nvPr/>
        </p:nvSpPr>
        <p:spPr>
          <a:xfrm>
            <a:off x="9752601" y="1658787"/>
            <a:ext cx="2066744" cy="844669"/>
          </a:xfrm>
          <a:prstGeom prst="wedgeRoundRectCallout">
            <a:avLst>
              <a:gd name="adj1" fmla="val -39520"/>
              <a:gd name="adj2" fmla="val 73763"/>
              <a:gd name="adj3" fmla="val 16667"/>
            </a:avLst>
          </a:prstGeom>
          <a:solidFill>
            <a:srgbClr val="f2f2f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</a:rPr>
              <a:t>데이터 전처리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1" name=""/>
          <p:cNvSpPr/>
          <p:nvPr/>
        </p:nvSpPr>
        <p:spPr>
          <a:xfrm>
            <a:off x="5062628" y="5621186"/>
            <a:ext cx="2641838" cy="952499"/>
          </a:xfrm>
          <a:prstGeom prst="wedgeRoundRectCallout">
            <a:avLst>
              <a:gd name="adj1" fmla="val -37728"/>
              <a:gd name="adj2" fmla="val -78817"/>
              <a:gd name="adj3" fmla="val 16667"/>
            </a:avLst>
          </a:prstGeom>
          <a:solidFill>
            <a:srgbClr val="f2f2f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</a:rPr>
              <a:t>머신러닝</a:t>
            </a:r>
            <a:endParaRPr lang="ko-KR" altLang="en-US" sz="2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</a:rPr>
              <a:t>식단 추천 알고리즘 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2" name=""/>
          <p:cNvSpPr/>
          <p:nvPr/>
        </p:nvSpPr>
        <p:spPr>
          <a:xfrm flipH="1">
            <a:off x="9811367" y="4953356"/>
            <a:ext cx="414405" cy="512319"/>
          </a:xfrm>
          <a:prstGeom prst="rtTriangle">
            <a:avLst/>
          </a:prstGeom>
          <a:solidFill>
            <a:srgbClr val="69d8ad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"/>
          <p:cNvSpPr/>
          <p:nvPr/>
        </p:nvSpPr>
        <p:spPr>
          <a:xfrm flipV="1">
            <a:off x="6184599" y="4342259"/>
            <a:ext cx="414405" cy="512319"/>
          </a:xfrm>
          <a:prstGeom prst="rtTriangle">
            <a:avLst/>
          </a:prstGeom>
          <a:solidFill>
            <a:srgbClr val="69d8ad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"/>
          <p:cNvSpPr/>
          <p:nvPr/>
        </p:nvSpPr>
        <p:spPr>
          <a:xfrm>
            <a:off x="6643855" y="4740752"/>
            <a:ext cx="2894983" cy="50054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9d8ad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"/>
          <p:cNvSpPr/>
          <p:nvPr/>
        </p:nvSpPr>
        <p:spPr>
          <a:xfrm>
            <a:off x="9842639" y="3708819"/>
            <a:ext cx="2066744" cy="844669"/>
          </a:xfrm>
          <a:prstGeom prst="wedgeRoundRectCallout">
            <a:avLst>
              <a:gd name="adj1" fmla="val -47712"/>
              <a:gd name="adj2" fmla="val 98338"/>
              <a:gd name="adj3" fmla="val 16667"/>
            </a:avLst>
          </a:prstGeom>
          <a:solidFill>
            <a:srgbClr val="f2f2f2"/>
          </a:solidFill>
          <a:ln>
            <a:solidFill>
              <a:srgbClr val="69d8a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</a:rPr>
              <a:t>웹 구현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 rot="5400000">
            <a:off x="319691" y="-262859"/>
            <a:ext cx="861774" cy="1349392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lvl="0">
              <a:defRPr/>
            </a:pPr>
            <a:r>
              <a:rPr lang="en-US" altLang="ko-KR" sz="4400" spc="-300">
                <a:latin typeface="에스코어 드림 9 Black"/>
                <a:ea typeface="에스코어 드림 9 Black"/>
              </a:rPr>
              <a:t>02</a:t>
            </a:r>
            <a:endParaRPr lang="en-US" altLang="ko-KR" sz="4400" spc="-300">
              <a:latin typeface="에스코어 드림 9 Black"/>
              <a:ea typeface="에스코어 드림 9 Black"/>
            </a:endParaRPr>
          </a:p>
        </p:txBody>
      </p:sp>
      <p:sp>
        <p:nvSpPr>
          <p:cNvPr id="37" name="TextBox 20"/>
          <p:cNvSpPr txBox="1"/>
          <p:nvPr/>
        </p:nvSpPr>
        <p:spPr>
          <a:xfrm>
            <a:off x="-670985" y="563027"/>
            <a:ext cx="3072663" cy="548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latin typeface="에스코어 드림 9 Black"/>
                <a:ea typeface="에스코어 드림 9 Black"/>
              </a:rPr>
              <a:t>개발방법</a:t>
            </a:r>
            <a:endParaRPr lang="ko-KR" altLang="en-US" sz="2000">
              <a:latin typeface="에스코어 드림 9 Black"/>
              <a:ea typeface="에스코어 드림 9 Black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312" y="1094423"/>
            <a:ext cx="3356689" cy="3745914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3"/>
          <a:srcRect l="12140" t="33750" r="11890" b="2840"/>
          <a:stretch>
            <a:fillRect/>
          </a:stretch>
        </p:blipFill>
        <p:spPr>
          <a:xfrm>
            <a:off x="8252614" y="2253226"/>
            <a:ext cx="3140516" cy="4348726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4"/>
          <a:srcRect l="11350" t="7170" r="11090" b="6420"/>
          <a:stretch>
            <a:fillRect/>
          </a:stretch>
        </p:blipFill>
        <p:spPr>
          <a:xfrm>
            <a:off x="6255406" y="322622"/>
            <a:ext cx="3009815" cy="5925984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5"/>
          <a:srcRect t="14780" b="6420"/>
          <a:stretch>
            <a:fillRect/>
          </a:stretch>
        </p:blipFill>
        <p:spPr>
          <a:xfrm>
            <a:off x="2591192" y="2223525"/>
            <a:ext cx="3829889" cy="4314994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 rot="5400000">
            <a:off x="319691" y="-262859"/>
            <a:ext cx="861774" cy="1349392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lvl="0">
              <a:defRPr/>
            </a:pPr>
            <a:r>
              <a:rPr lang="en-US" altLang="ko-KR" sz="4400" spc="-300">
                <a:latin typeface="에스코어 드림 9 Black"/>
                <a:ea typeface="에스코어 드림 9 Black"/>
              </a:rPr>
              <a:t>02</a:t>
            </a:r>
            <a:endParaRPr lang="en-US" altLang="ko-KR" sz="4400" spc="-300">
              <a:latin typeface="에스코어 드림 9 Black"/>
              <a:ea typeface="에스코어 드림 9 Black"/>
            </a:endParaRPr>
          </a:p>
        </p:txBody>
      </p:sp>
      <p:sp>
        <p:nvSpPr>
          <p:cNvPr id="37" name="TextBox 20"/>
          <p:cNvSpPr txBox="1"/>
          <p:nvPr/>
        </p:nvSpPr>
        <p:spPr>
          <a:xfrm>
            <a:off x="-670985" y="563027"/>
            <a:ext cx="3072663" cy="548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latin typeface="에스코어 드림 9 Black"/>
                <a:ea typeface="에스코어 드림 9 Black"/>
              </a:rPr>
              <a:t>개발방법</a:t>
            </a:r>
            <a:endParaRPr lang="ko-KR" altLang="en-US" sz="2000">
              <a:latin typeface="에스코어 드림 9 Black"/>
              <a:ea typeface="에스코어 드림 9 Black"/>
            </a:endParaRPr>
          </a:p>
        </p:txBody>
      </p:sp>
      <p:sp>
        <p:nvSpPr>
          <p:cNvPr id="58" name=""/>
          <p:cNvSpPr/>
          <p:nvPr/>
        </p:nvSpPr>
        <p:spPr>
          <a:xfrm>
            <a:off x="287313" y="1176063"/>
            <a:ext cx="3216934" cy="549972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200" b="1">
                <a:solidFill>
                  <a:schemeClr val="tx1"/>
                </a:solidFill>
              </a:rPr>
              <a:t>데이터 전처리</a:t>
            </a:r>
            <a:endParaRPr lang="ko-KR" altLang="en-US" sz="2200" b="1">
              <a:solidFill>
                <a:schemeClr val="tx1"/>
              </a:solidFill>
            </a:endParaRPr>
          </a:p>
        </p:txBody>
      </p:sp>
      <p:sp>
        <p:nvSpPr>
          <p:cNvPr id="64" name=""/>
          <p:cNvSpPr/>
          <p:nvPr/>
        </p:nvSpPr>
        <p:spPr>
          <a:xfrm rot="1021629">
            <a:off x="6325909" y="2266540"/>
            <a:ext cx="2304435" cy="1915241"/>
          </a:xfrm>
          <a:prstGeom prst="circularArrow">
            <a:avLst>
              <a:gd name="adj1" fmla="val 7812"/>
              <a:gd name="adj2" fmla="val 1142319"/>
              <a:gd name="adj3" fmla="val 20649470"/>
              <a:gd name="adj4" fmla="val 11672677"/>
              <a:gd name="adj5" fmla="val 12890"/>
            </a:avLst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4825" y="1841307"/>
            <a:ext cx="6683318" cy="3482641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71620" y="3867881"/>
            <a:ext cx="3918266" cy="1900977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37534" y="3828435"/>
            <a:ext cx="6294042" cy="2762326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 rot="5400000">
            <a:off x="319691" y="-262859"/>
            <a:ext cx="861774" cy="1349392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lvl="0">
              <a:defRPr/>
            </a:pPr>
            <a:r>
              <a:rPr lang="en-US" altLang="ko-KR" sz="4400" spc="-300">
                <a:latin typeface="에스코어 드림 9 Black"/>
                <a:ea typeface="에스코어 드림 9 Black"/>
              </a:rPr>
              <a:t>02</a:t>
            </a:r>
            <a:endParaRPr lang="en-US" altLang="ko-KR" sz="4400" spc="-300">
              <a:latin typeface="에스코어 드림 9 Black"/>
              <a:ea typeface="에스코어 드림 9 Black"/>
            </a:endParaRPr>
          </a:p>
        </p:txBody>
      </p:sp>
      <p:sp>
        <p:nvSpPr>
          <p:cNvPr id="37" name="TextBox 20"/>
          <p:cNvSpPr txBox="1"/>
          <p:nvPr/>
        </p:nvSpPr>
        <p:spPr>
          <a:xfrm>
            <a:off x="-670985" y="563027"/>
            <a:ext cx="3072663" cy="548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latin typeface="에스코어 드림 9 Black"/>
                <a:ea typeface="에스코어 드림 9 Black"/>
              </a:rPr>
              <a:t>개발방법</a:t>
            </a:r>
            <a:endParaRPr lang="ko-KR" altLang="en-US" sz="2000">
              <a:latin typeface="에스코어 드림 9 Black"/>
              <a:ea typeface="에스코어 드림 9 Black"/>
            </a:endParaRPr>
          </a:p>
        </p:txBody>
      </p:sp>
      <p:sp>
        <p:nvSpPr>
          <p:cNvPr id="58" name=""/>
          <p:cNvSpPr/>
          <p:nvPr/>
        </p:nvSpPr>
        <p:spPr>
          <a:xfrm>
            <a:off x="287313" y="1176063"/>
            <a:ext cx="3216934" cy="549972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200" b="1">
                <a:solidFill>
                  <a:schemeClr val="tx1"/>
                </a:solidFill>
              </a:rPr>
              <a:t>데이터 전처리</a:t>
            </a:r>
            <a:endParaRPr lang="ko-KR" altLang="en-US" sz="2200" b="1">
              <a:solidFill>
                <a:schemeClr val="tx1"/>
              </a:solidFill>
            </a:endParaRPr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6677" y="1780465"/>
            <a:ext cx="5410129" cy="487693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725613"/>
            <a:ext cx="5730736" cy="301016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4254271"/>
            <a:ext cx="5768840" cy="2446232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70" name=""/>
          <p:cNvSpPr/>
          <p:nvPr/>
        </p:nvSpPr>
        <p:spPr>
          <a:xfrm>
            <a:off x="5281766" y="2527710"/>
            <a:ext cx="1075403" cy="55306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1" name=""/>
          <p:cNvSpPr/>
          <p:nvPr/>
        </p:nvSpPr>
        <p:spPr>
          <a:xfrm rot="16200000" flipH="1" flipV="1">
            <a:off x="8138036" y="3679927"/>
            <a:ext cx="1054919" cy="55306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"/>
          <p:cNvSpPr txBox="1"/>
          <p:nvPr/>
        </p:nvSpPr>
        <p:spPr>
          <a:xfrm>
            <a:off x="3830525" y="2676586"/>
            <a:ext cx="232840" cy="3599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1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 rot="5400000">
            <a:off x="319691" y="-262859"/>
            <a:ext cx="861774" cy="1349392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lvl="0">
              <a:defRPr/>
            </a:pPr>
            <a:r>
              <a:rPr lang="en-US" altLang="ko-KR" sz="4400" spc="-300">
                <a:latin typeface="에스코어 드림 9 Black"/>
                <a:ea typeface="에스코어 드림 9 Black"/>
              </a:rPr>
              <a:t>02</a:t>
            </a:r>
            <a:endParaRPr lang="en-US" altLang="ko-KR" sz="4400" spc="-300">
              <a:latin typeface="에스코어 드림 9 Black"/>
              <a:ea typeface="에스코어 드림 9 Black"/>
            </a:endParaRPr>
          </a:p>
        </p:txBody>
      </p:sp>
      <p:sp>
        <p:nvSpPr>
          <p:cNvPr id="37" name="TextBox 20"/>
          <p:cNvSpPr txBox="1"/>
          <p:nvPr/>
        </p:nvSpPr>
        <p:spPr>
          <a:xfrm>
            <a:off x="-670985" y="563027"/>
            <a:ext cx="3072663" cy="548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latin typeface="에스코어 드림 9 Black"/>
                <a:ea typeface="에스코어 드림 9 Black"/>
              </a:rPr>
              <a:t>개발방법</a:t>
            </a:r>
            <a:endParaRPr lang="ko-KR" altLang="en-US" sz="2000">
              <a:latin typeface="에스코어 드림 9 Black"/>
              <a:ea typeface="에스코어 드림 9 Black"/>
            </a:endParaRPr>
          </a:p>
        </p:txBody>
      </p:sp>
      <p:sp>
        <p:nvSpPr>
          <p:cNvPr id="58" name=""/>
          <p:cNvSpPr/>
          <p:nvPr/>
        </p:nvSpPr>
        <p:spPr>
          <a:xfrm>
            <a:off x="287313" y="1176063"/>
            <a:ext cx="3216934" cy="549972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200" b="1">
                <a:solidFill>
                  <a:schemeClr val="tx1"/>
                </a:solidFill>
              </a:rPr>
              <a:t>식단 추천 알고리즘</a:t>
            </a:r>
            <a:endParaRPr lang="ko-KR" altLang="en-US" sz="2200" b="1">
              <a:solidFill>
                <a:schemeClr val="tx1"/>
              </a:solidFill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3830525" y="2678991"/>
            <a:ext cx="183107" cy="3575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74" name=""/>
          <p:cNvSpPr/>
          <p:nvPr/>
        </p:nvSpPr>
        <p:spPr>
          <a:xfrm>
            <a:off x="305619" y="1913193"/>
            <a:ext cx="2488790" cy="456790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5" name=""/>
          <p:cNvSpPr/>
          <p:nvPr/>
        </p:nvSpPr>
        <p:spPr>
          <a:xfrm>
            <a:off x="3310500" y="1922206"/>
            <a:ext cx="2488790" cy="456790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"/>
          <p:cNvSpPr/>
          <p:nvPr/>
        </p:nvSpPr>
        <p:spPr>
          <a:xfrm>
            <a:off x="6349487" y="1919542"/>
            <a:ext cx="2488790" cy="456790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"/>
          <p:cNvSpPr/>
          <p:nvPr/>
        </p:nvSpPr>
        <p:spPr>
          <a:xfrm>
            <a:off x="9231465" y="1889022"/>
            <a:ext cx="2488790" cy="4567903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 b="1">
              <a:solidFill>
                <a:schemeClr val="tx1"/>
              </a:solidFill>
            </a:endParaRPr>
          </a:p>
        </p:txBody>
      </p:sp>
      <p:sp>
        <p:nvSpPr>
          <p:cNvPr id="78" name=""/>
          <p:cNvSpPr/>
          <p:nvPr/>
        </p:nvSpPr>
        <p:spPr>
          <a:xfrm>
            <a:off x="447572" y="2158999"/>
            <a:ext cx="2181532" cy="7374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전처리 데이터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"/>
          <p:cNvSpPr/>
          <p:nvPr/>
        </p:nvSpPr>
        <p:spPr>
          <a:xfrm>
            <a:off x="458736" y="3253658"/>
            <a:ext cx="2181532" cy="30316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■구매</a:t>
            </a:r>
            <a:r>
              <a:rPr lang="en-US" altLang="ko-KR">
                <a:solidFill>
                  <a:schemeClr val="tx1"/>
                </a:solidFill>
              </a:rPr>
              <a:t>.csv</a:t>
            </a:r>
            <a:endParaRPr lang="en-US" altLang="ko-KR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코드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메뉴명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재료명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재료량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카테고리</a:t>
            </a:r>
            <a:r>
              <a:rPr lang="en-US" altLang="ko-KR">
                <a:solidFill>
                  <a:schemeClr val="tx1"/>
                </a:solidFill>
              </a:rPr>
              <a:t>]</a:t>
            </a:r>
            <a:endParaRPr lang="en-US" altLang="ko-KR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■</a:t>
            </a:r>
            <a:r>
              <a:rPr lang="ko-KR" altLang="en-US">
                <a:solidFill>
                  <a:schemeClr val="tx1"/>
                </a:solidFill>
              </a:rPr>
              <a:t>영양</a:t>
            </a:r>
            <a:r>
              <a:rPr lang="en-US" altLang="ko-KR">
                <a:solidFill>
                  <a:schemeClr val="tx1"/>
                </a:solidFill>
              </a:rPr>
              <a:t>.csv</a:t>
            </a:r>
            <a:endParaRPr lang="en-US" altLang="ko-KR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코드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메뉴명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열량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탄수화물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단백질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지방</a:t>
            </a:r>
            <a:r>
              <a:rPr lang="en-US" altLang="ko-KR">
                <a:solidFill>
                  <a:schemeClr val="tx1"/>
                </a:solidFill>
              </a:rPr>
              <a:t>)]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9" name=""/>
          <p:cNvSpPr/>
          <p:nvPr/>
        </p:nvSpPr>
        <p:spPr>
          <a:xfrm rot="16200000" flipH="1" flipV="1">
            <a:off x="3001705" y="3687199"/>
            <a:ext cx="3134032" cy="3687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"/>
          <p:cNvSpPr/>
          <p:nvPr/>
        </p:nvSpPr>
        <p:spPr>
          <a:xfrm>
            <a:off x="3476522" y="2199967"/>
            <a:ext cx="2181532" cy="7374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MYSQL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1" name=""/>
          <p:cNvSpPr/>
          <p:nvPr/>
        </p:nvSpPr>
        <p:spPr>
          <a:xfrm>
            <a:off x="3468635" y="3197430"/>
            <a:ext cx="2181532" cy="8705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□□</a:t>
            </a:r>
            <a:r>
              <a:rPr lang="en-US" altLang="ko-KR">
                <a:solidFill>
                  <a:schemeClr val="tx1"/>
                </a:solidFill>
              </a:rPr>
              <a:t>.csv</a:t>
            </a:r>
            <a:r>
              <a:rPr lang="ko-KR" altLang="en-US">
                <a:solidFill>
                  <a:schemeClr val="tx1"/>
                </a:solidFill>
              </a:rPr>
              <a:t> 데이터 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가져와 연결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"/>
          <p:cNvSpPr/>
          <p:nvPr/>
        </p:nvSpPr>
        <p:spPr>
          <a:xfrm>
            <a:off x="6488061" y="3172850"/>
            <a:ext cx="2181532" cy="8398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영양 성분 벡터화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3" name=""/>
          <p:cNvSpPr/>
          <p:nvPr/>
        </p:nvSpPr>
        <p:spPr>
          <a:xfrm>
            <a:off x="9403631" y="4994686"/>
            <a:ext cx="2181532" cy="13314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>
                <a:solidFill>
                  <a:schemeClr val="tx1"/>
                </a:solidFill>
              </a:rPr>
              <a:t>석식</a:t>
            </a:r>
            <a:endParaRPr lang="ko-KR" altLang="en-US" sz="2100" b="1">
              <a:solidFill>
                <a:schemeClr val="tx1"/>
              </a:solidFill>
            </a:endParaRPr>
          </a:p>
        </p:txBody>
      </p:sp>
      <p:sp>
        <p:nvSpPr>
          <p:cNvPr id="87" name=""/>
          <p:cNvSpPr/>
          <p:nvPr/>
        </p:nvSpPr>
        <p:spPr>
          <a:xfrm>
            <a:off x="3457164" y="4292088"/>
            <a:ext cx="2181532" cy="8705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각각 </a:t>
            </a:r>
            <a:r>
              <a:rPr lang="ko-KR" altLang="en-US" b="1">
                <a:solidFill>
                  <a:schemeClr val="tx1"/>
                </a:solidFill>
              </a:rPr>
              <a:t>구매</a:t>
            </a:r>
            <a:r>
              <a:rPr lang="en-US" altLang="ko-KR" b="1">
                <a:solidFill>
                  <a:schemeClr val="tx1"/>
                </a:solidFill>
              </a:rPr>
              <a:t>,</a:t>
            </a:r>
            <a:r>
              <a:rPr lang="ko-KR" altLang="en-US" b="1">
                <a:solidFill>
                  <a:schemeClr val="tx1"/>
                </a:solidFill>
              </a:rPr>
              <a:t> 영양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테이블 생성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"/>
          <p:cNvSpPr/>
          <p:nvPr/>
        </p:nvSpPr>
        <p:spPr>
          <a:xfrm>
            <a:off x="3466177" y="5445330"/>
            <a:ext cx="2181532" cy="8705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Python</a:t>
            </a:r>
            <a:r>
              <a:rPr lang="ko-KR" altLang="en-US">
                <a:solidFill>
                  <a:schemeClr val="tx1"/>
                </a:solidFill>
              </a:rPr>
              <a:t>과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MySQL </a:t>
            </a:r>
            <a:r>
              <a:rPr lang="ko-KR" altLang="en-US">
                <a:solidFill>
                  <a:schemeClr val="tx1"/>
                </a:solidFill>
              </a:rPr>
              <a:t>연결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"/>
          <p:cNvSpPr/>
          <p:nvPr/>
        </p:nvSpPr>
        <p:spPr>
          <a:xfrm>
            <a:off x="6496664" y="2229464"/>
            <a:ext cx="2181532" cy="7374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영양 테이블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8" name=""/>
          <p:cNvSpPr/>
          <p:nvPr/>
        </p:nvSpPr>
        <p:spPr>
          <a:xfrm>
            <a:off x="6507316" y="4277750"/>
            <a:ext cx="2181532" cy="8398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PCA</a:t>
            </a:r>
            <a:r>
              <a:rPr lang="ko-KR" altLang="en-US" b="1">
                <a:solidFill>
                  <a:schemeClr val="tx1"/>
                </a:solidFill>
              </a:rPr>
              <a:t>  차원 축소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2" name=""/>
          <p:cNvSpPr/>
          <p:nvPr/>
        </p:nvSpPr>
        <p:spPr>
          <a:xfrm>
            <a:off x="2506202" y="4074242"/>
            <a:ext cx="1075403" cy="55306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"/>
          <p:cNvSpPr/>
          <p:nvPr/>
        </p:nvSpPr>
        <p:spPr>
          <a:xfrm>
            <a:off x="5669731" y="4083255"/>
            <a:ext cx="1075403" cy="55306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5" name=""/>
          <p:cNvSpPr/>
          <p:nvPr/>
        </p:nvSpPr>
        <p:spPr>
          <a:xfrm>
            <a:off x="9402403" y="3539102"/>
            <a:ext cx="2181532" cy="13314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>
                <a:solidFill>
                  <a:schemeClr val="tx1"/>
                </a:solidFill>
              </a:rPr>
              <a:t>중식</a:t>
            </a:r>
            <a:endParaRPr lang="ko-KR" altLang="en-US" sz="2100" b="1">
              <a:solidFill>
                <a:schemeClr val="tx1"/>
              </a:solidFill>
            </a:endParaRPr>
          </a:p>
        </p:txBody>
      </p:sp>
      <p:sp>
        <p:nvSpPr>
          <p:cNvPr id="94" name=""/>
          <p:cNvSpPr/>
          <p:nvPr/>
        </p:nvSpPr>
        <p:spPr>
          <a:xfrm>
            <a:off x="8556728" y="4081310"/>
            <a:ext cx="1075403" cy="55306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6" name=""/>
          <p:cNvSpPr/>
          <p:nvPr/>
        </p:nvSpPr>
        <p:spPr>
          <a:xfrm>
            <a:off x="9401174" y="2097548"/>
            <a:ext cx="2181532" cy="13314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>
                <a:solidFill>
                  <a:schemeClr val="tx1"/>
                </a:solidFill>
              </a:rPr>
              <a:t>조식</a:t>
            </a:r>
            <a:endParaRPr lang="ko-KR" altLang="en-US" sz="2100" b="1">
              <a:solidFill>
                <a:schemeClr val="tx1"/>
              </a:solidFill>
            </a:endParaRPr>
          </a:p>
        </p:txBody>
      </p:sp>
      <p:sp>
        <p:nvSpPr>
          <p:cNvPr id="99" name=""/>
          <p:cNvSpPr/>
          <p:nvPr/>
        </p:nvSpPr>
        <p:spPr>
          <a:xfrm>
            <a:off x="6495844" y="5423618"/>
            <a:ext cx="2181532" cy="8398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유사도 측정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0" name=""/>
          <p:cNvSpPr/>
          <p:nvPr/>
        </p:nvSpPr>
        <p:spPr>
          <a:xfrm>
            <a:off x="8067572" y="540774"/>
            <a:ext cx="2898468" cy="809112"/>
          </a:xfrm>
          <a:prstGeom prst="wedgeRectCallout">
            <a:avLst>
              <a:gd name="adj1" fmla="val -39008"/>
              <a:gd name="adj2" fmla="val 143392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뒷부분에서 자세히 설명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5" grpId="1" animBg="1"/>
      <p:bldP spid="89" grpId="2" animBg="1"/>
      <p:bldP spid="80" grpId="3" animBg="1"/>
      <p:bldP spid="81" grpId="4" animBg="1"/>
      <p:bldP spid="87" grpId="5" animBg="1"/>
      <p:bldP spid="88" grpId="6" animBg="1"/>
      <p:bldP spid="92" grpId="7" animBg="1"/>
      <p:bldP spid="76" grpId="8" animBg="1"/>
      <p:bldP spid="82" grpId="9" animBg="1"/>
      <p:bldP spid="90" grpId="10" animBg="1"/>
      <p:bldP spid="98" grpId="11" animBg="1"/>
      <p:bldP spid="93" grpId="12" animBg="1"/>
      <p:bldP spid="99" grpId="13" animBg="1"/>
      <p:bldP spid="100" grpId="14" animBg="1"/>
      <p:bldP spid="77" grpId="15" animBg="1"/>
      <p:bldP spid="83" grpId="16" animBg="1"/>
      <p:bldP spid="95" grpId="17" animBg="1"/>
      <p:bldP spid="94" grpId="18" animBg="1"/>
      <p:bldP spid="96" grpId="19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250</ep:Words>
  <ep:PresentationFormat>와이드스크린</ep:PresentationFormat>
  <ep:Paragraphs>101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2020-11-26T12:57:00.000</dcterms:created>
  <dc:creator>고은솔</dc:creator>
  <cp:lastModifiedBy>ymg08</cp:lastModifiedBy>
  <dcterms:modified xsi:type="dcterms:W3CDTF">2023-08-13T18:05:34.492</dcterms:modified>
  <cp:revision>77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