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908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81661" latinLnBrk="0">
      <a:defRPr sz="1200">
        <a:latin typeface="+mj-lt"/>
        <a:ea typeface="+mj-ea"/>
        <a:cs typeface="+mj-cs"/>
        <a:sym typeface="Calibri"/>
      </a:defRPr>
    </a:lvl1pPr>
    <a:lvl2pPr indent="228600" defTabSz="981661" latinLnBrk="0">
      <a:defRPr sz="1200">
        <a:latin typeface="+mj-lt"/>
        <a:ea typeface="+mj-ea"/>
        <a:cs typeface="+mj-cs"/>
        <a:sym typeface="Calibri"/>
      </a:defRPr>
    </a:lvl2pPr>
    <a:lvl3pPr indent="457200" defTabSz="981661" latinLnBrk="0">
      <a:defRPr sz="1200">
        <a:latin typeface="+mj-lt"/>
        <a:ea typeface="+mj-ea"/>
        <a:cs typeface="+mj-cs"/>
        <a:sym typeface="Calibri"/>
      </a:defRPr>
    </a:lvl3pPr>
    <a:lvl4pPr indent="685800" defTabSz="981661" latinLnBrk="0">
      <a:defRPr sz="1200">
        <a:latin typeface="+mj-lt"/>
        <a:ea typeface="+mj-ea"/>
        <a:cs typeface="+mj-cs"/>
        <a:sym typeface="Calibri"/>
      </a:defRPr>
    </a:lvl4pPr>
    <a:lvl5pPr indent="914400" defTabSz="981661" latinLnBrk="0">
      <a:defRPr sz="1200">
        <a:latin typeface="+mj-lt"/>
        <a:ea typeface="+mj-ea"/>
        <a:cs typeface="+mj-cs"/>
        <a:sym typeface="Calibri"/>
      </a:defRPr>
    </a:lvl5pPr>
    <a:lvl6pPr indent="1143000" defTabSz="981661" latinLnBrk="0">
      <a:defRPr sz="1200">
        <a:latin typeface="+mj-lt"/>
        <a:ea typeface="+mj-ea"/>
        <a:cs typeface="+mj-cs"/>
        <a:sym typeface="Calibri"/>
      </a:defRPr>
    </a:lvl6pPr>
    <a:lvl7pPr indent="1371600" defTabSz="981661" latinLnBrk="0">
      <a:defRPr sz="1200">
        <a:latin typeface="+mj-lt"/>
        <a:ea typeface="+mj-ea"/>
        <a:cs typeface="+mj-cs"/>
        <a:sym typeface="Calibri"/>
      </a:defRPr>
    </a:lvl7pPr>
    <a:lvl8pPr indent="1600200" defTabSz="981661" latinLnBrk="0">
      <a:defRPr sz="1200">
        <a:latin typeface="+mj-lt"/>
        <a:ea typeface="+mj-ea"/>
        <a:cs typeface="+mj-cs"/>
        <a:sym typeface="Calibri"/>
      </a:defRPr>
    </a:lvl8pPr>
    <a:lvl9pPr indent="1828800" defTabSz="981661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"/>
          <p:cNvSpPr/>
          <p:nvPr/>
        </p:nvSpPr>
        <p:spPr>
          <a:xfrm>
            <a:off x="2848428" y="5946537"/>
            <a:ext cx="19091687" cy="5281624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sp>
        <p:nvSpPr>
          <p:cNvPr id="17" name="Rectangle"/>
          <p:cNvSpPr/>
          <p:nvPr/>
        </p:nvSpPr>
        <p:spPr>
          <a:xfrm>
            <a:off x="-267931" y="6350"/>
            <a:ext cx="24919862" cy="13703301"/>
          </a:xfrm>
          <a:prstGeom prst="rect">
            <a:avLst/>
          </a:prstGeom>
          <a:gradFill>
            <a:gsLst>
              <a:gs pos="0">
                <a:srgbClr val="240C0C"/>
              </a:gs>
              <a:gs pos="100000">
                <a:srgbClr val="973031"/>
              </a:gs>
            </a:gsLst>
            <a:lin ang="5400000"/>
          </a:gra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sp>
        <p:nvSpPr>
          <p:cNvPr id="18" name="Spring Framework 5"/>
          <p:cNvSpPr txBox="1"/>
          <p:nvPr/>
        </p:nvSpPr>
        <p:spPr>
          <a:xfrm>
            <a:off x="7939340" y="3502208"/>
            <a:ext cx="16526508" cy="1901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083" tIns="49083" rIns="49083" bIns="49083">
            <a:spAutoFit/>
          </a:bodyPr>
          <a:lstStyle>
            <a:lvl1pPr algn="ctr" defTabSz="811932">
              <a:lnSpc>
                <a:spcPct val="90000"/>
              </a:lnSpc>
              <a:defRPr b="1" sz="1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 sz="15400"/>
            </a:pPr>
            <a:r>
              <a:rPr sz="11800"/>
              <a:t>Spring Framework 5</a:t>
            </a:r>
          </a:p>
        </p:txBody>
      </p:sp>
      <p:sp>
        <p:nvSpPr>
          <p:cNvPr id="19" name="Beginner to Guru"/>
          <p:cNvSpPr txBox="1"/>
          <p:nvPr/>
        </p:nvSpPr>
        <p:spPr>
          <a:xfrm>
            <a:off x="12071198" y="6237416"/>
            <a:ext cx="6664688" cy="124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9083" tIns="49083" rIns="49083" bIns="49083">
            <a:spAutoFit/>
          </a:bodyPr>
          <a:lstStyle>
            <a:lvl1pPr algn="ctr" defTabSz="811932">
              <a:lnSpc>
                <a:spcPct val="90000"/>
              </a:lnSpc>
              <a:defRPr sz="7400">
                <a:solidFill>
                  <a:srgbClr val="FFFFFF"/>
                </a:solidFill>
              </a:defRPr>
            </a:lvl1pPr>
          </a:lstStyle>
          <a:p>
            <a:pPr/>
            <a:r>
              <a:t>Beginner to Guru</a:t>
            </a:r>
          </a:p>
        </p:txBody>
      </p:sp>
      <p:pic>
        <p:nvPicPr>
          <p:cNvPr id="20" name="Screen Shot 2018-02-17 at 6.41.54 PM.tif" descr="Screen Shot 2018-02-17 at 6.41.54 PM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725" y="1991669"/>
            <a:ext cx="7453864" cy="6110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Rounded Rectangle Rounded rectangle" descr="Rounded Rectangle Rounded rectangl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680" y="10190270"/>
            <a:ext cx="23571440" cy="2468834"/>
          </a:xfrm>
          <a:prstGeom prst="rect">
            <a:avLst/>
          </a:prstGeom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</p:spPr>
      </p:pic>
      <p:sp>
        <p:nvSpPr>
          <p:cNvPr id="22" name="Text"/>
          <p:cNvSpPr txBox="1"/>
          <p:nvPr>
            <p:ph type="body" sz="quarter" idx="21"/>
          </p:nvPr>
        </p:nvSpPr>
        <p:spPr>
          <a:xfrm>
            <a:off x="11182877" y="10873953"/>
            <a:ext cx="1474473" cy="110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6500"/>
            </a:pPr>
          </a:p>
        </p:txBody>
      </p:sp>
      <p:sp>
        <p:nvSpPr>
          <p:cNvPr id="23" name="Line"/>
          <p:cNvSpPr/>
          <p:nvPr/>
        </p:nvSpPr>
        <p:spPr>
          <a:xfrm>
            <a:off x="9918607" y="5820595"/>
            <a:ext cx="12105094" cy="1"/>
          </a:xfrm>
          <a:prstGeom prst="line">
            <a:avLst/>
          </a:prstGeom>
          <a:ln w="50800">
            <a:solidFill>
              <a:srgbClr val="FFFFFF"/>
            </a:solidFill>
            <a:miter/>
          </a:ln>
        </p:spPr>
        <p:txBody>
          <a:bodyPr lIns="49083" tIns="49083" rIns="49083" bIns="49083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13946103" y="730522"/>
            <a:ext cx="1750696" cy="1162801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8694019" y="730522"/>
            <a:ext cx="5150596" cy="116280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"/>
          <p:cNvSpPr txBox="1"/>
          <p:nvPr>
            <p:ph type="body" sz="quarter" idx="21"/>
          </p:nvPr>
        </p:nvSpPr>
        <p:spPr>
          <a:xfrm>
            <a:off x="2041220" y="3401774"/>
            <a:ext cx="20145186" cy="8855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" name="Text"/>
          <p:cNvSpPr txBox="1"/>
          <p:nvPr>
            <p:ph type="body" sz="quarter" idx="22"/>
          </p:nvPr>
        </p:nvSpPr>
        <p:spPr>
          <a:xfrm>
            <a:off x="2205058" y="4761667"/>
            <a:ext cx="19817510" cy="598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"/>
          <p:cNvSpPr/>
          <p:nvPr/>
        </p:nvSpPr>
        <p:spPr>
          <a:xfrm>
            <a:off x="-346118" y="-20157"/>
            <a:ext cx="24919863" cy="2941255"/>
          </a:xfrm>
          <a:prstGeom prst="rect">
            <a:avLst/>
          </a:prstGeom>
          <a:gradFill>
            <a:gsLst>
              <a:gs pos="0">
                <a:srgbClr val="240C0C"/>
              </a:gs>
              <a:gs pos="100000">
                <a:srgbClr val="973031"/>
              </a:gs>
            </a:gsLst>
            <a:lin ang="5400000"/>
          </a:gra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pic>
        <p:nvPicPr>
          <p:cNvPr id="41" name="Screen Shot 2018-02-17 at 6.41.54 PM.tif" descr="Screen Shot 2018-02-17 at 6.41.54 PM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110" y="-26507"/>
            <a:ext cx="3603406" cy="295395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Rounded Rectangle"/>
          <p:cNvSpPr/>
          <p:nvPr/>
        </p:nvSpPr>
        <p:spPr>
          <a:xfrm>
            <a:off x="1863422" y="3209557"/>
            <a:ext cx="20500782" cy="1270001"/>
          </a:xfrm>
          <a:prstGeom prst="roundRect">
            <a:avLst>
              <a:gd name="adj" fmla="val 15000"/>
            </a:avLst>
          </a:prstGeom>
          <a:solidFill>
            <a:srgbClr val="EA8482"/>
          </a:solidFill>
          <a:ln w="12700">
            <a:miter lim="400000"/>
          </a:ln>
        </p:spPr>
        <p:txBody>
          <a:bodyPr lIns="49083" tIns="49083" rIns="49083" bIns="49083" anchor="ctr"/>
          <a:lstStyle/>
          <a:p>
            <a:pPr/>
          </a:p>
        </p:txBody>
      </p:sp>
      <p:sp>
        <p:nvSpPr>
          <p:cNvPr id="43" name="Text"/>
          <p:cNvSpPr txBox="1"/>
          <p:nvPr>
            <p:ph type="body" sz="quarter" idx="21"/>
          </p:nvPr>
        </p:nvSpPr>
        <p:spPr>
          <a:xfrm>
            <a:off x="5180582" y="3401774"/>
            <a:ext cx="13710088" cy="8855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Rectangle"/>
          <p:cNvSpPr/>
          <p:nvPr/>
        </p:nvSpPr>
        <p:spPr>
          <a:xfrm>
            <a:off x="-263720" y="11889305"/>
            <a:ext cx="24755067" cy="19399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sp>
        <p:nvSpPr>
          <p:cNvPr id="45" name="Oval"/>
          <p:cNvSpPr/>
          <p:nvPr/>
        </p:nvSpPr>
        <p:spPr>
          <a:xfrm>
            <a:off x="10851372" y="11025710"/>
            <a:ext cx="2681256" cy="280285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9083" tIns="49083" rIns="49083" bIns="49083" anchor="ctr"/>
          <a:lstStyle/>
          <a:p>
            <a:pPr/>
          </a:p>
        </p:txBody>
      </p:sp>
      <p:sp>
        <p:nvSpPr>
          <p:cNvPr id="46" name="Text"/>
          <p:cNvSpPr txBox="1"/>
          <p:nvPr>
            <p:ph type="body" sz="quarter" idx="22"/>
          </p:nvPr>
        </p:nvSpPr>
        <p:spPr>
          <a:xfrm>
            <a:off x="2205058" y="5018642"/>
            <a:ext cx="9446851" cy="598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</a:p>
        </p:txBody>
      </p:sp>
      <p:sp>
        <p:nvSpPr>
          <p:cNvPr id="47" name="Text"/>
          <p:cNvSpPr txBox="1"/>
          <p:nvPr>
            <p:ph type="body" sz="quarter" idx="23"/>
          </p:nvPr>
        </p:nvSpPr>
        <p:spPr>
          <a:xfrm>
            <a:off x="12816268" y="5018642"/>
            <a:ext cx="9446853" cy="598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</a:p>
        </p:txBody>
      </p:sp>
      <p:pic>
        <p:nvPicPr>
          <p:cNvPr id="48" name="SFGLogoWithCopyrightYear2021.png" descr="SFGLogoWithCopyrightYear20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1909" y="11276266"/>
            <a:ext cx="2067435" cy="230174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"/>
          <p:cNvSpPr/>
          <p:nvPr/>
        </p:nvSpPr>
        <p:spPr>
          <a:xfrm>
            <a:off x="8531" y="6349"/>
            <a:ext cx="24919863" cy="13703301"/>
          </a:xfrm>
          <a:prstGeom prst="rect">
            <a:avLst/>
          </a:prstGeom>
          <a:gradFill>
            <a:gsLst>
              <a:gs pos="0">
                <a:srgbClr val="240C0C"/>
              </a:gs>
              <a:gs pos="100000">
                <a:srgbClr val="973031"/>
              </a:gs>
            </a:gsLst>
            <a:lin ang="5400000"/>
          </a:gra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pic>
        <p:nvPicPr>
          <p:cNvPr id="57" name="@SFGShirt_grungeBack.png" descr="@SFGShirt_grungeB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1774" y="760475"/>
            <a:ext cx="10600453" cy="1187599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"/>
          <p:cNvSpPr/>
          <p:nvPr/>
        </p:nvSpPr>
        <p:spPr>
          <a:xfrm>
            <a:off x="8531" y="6349"/>
            <a:ext cx="24919863" cy="13703301"/>
          </a:xfrm>
          <a:prstGeom prst="rect">
            <a:avLst/>
          </a:prstGeom>
          <a:gradFill>
            <a:gsLst>
              <a:gs pos="0">
                <a:srgbClr val="240C0C"/>
              </a:gs>
              <a:gs pos="100000">
                <a:srgbClr val="973031"/>
              </a:gs>
            </a:gsLst>
            <a:lin ang="5400000"/>
          </a:gra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"/>
          <p:cNvSpPr/>
          <p:nvPr/>
        </p:nvSpPr>
        <p:spPr>
          <a:xfrm>
            <a:off x="-346118" y="-20157"/>
            <a:ext cx="24919863" cy="2941255"/>
          </a:xfrm>
          <a:prstGeom prst="rect">
            <a:avLst/>
          </a:prstGeom>
          <a:gradFill>
            <a:gsLst>
              <a:gs pos="0">
                <a:srgbClr val="240C0C"/>
              </a:gs>
              <a:gs pos="100000">
                <a:srgbClr val="973031"/>
              </a:gs>
            </a:gsLst>
            <a:lin ang="5400000"/>
          </a:gra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pic>
        <p:nvPicPr>
          <p:cNvPr id="74" name="Screen Shot 2018-02-17 at 6.41.54 PM.tif" descr="Screen Shot 2018-02-17 at 6.41.54 PM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110" y="-26507"/>
            <a:ext cx="3603406" cy="2953955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Rectangle"/>
          <p:cNvSpPr/>
          <p:nvPr/>
        </p:nvSpPr>
        <p:spPr>
          <a:xfrm>
            <a:off x="-263720" y="11889305"/>
            <a:ext cx="24755067" cy="19399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pic>
        <p:nvPicPr>
          <p:cNvPr id="76" name="SFGLogoWithCopyrightYear2021.png" descr="SFGLogoWithCopyrightYear20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80096" y="11210500"/>
            <a:ext cx="2067434" cy="230174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695077" y="730525"/>
            <a:ext cx="7002778" cy="265211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8695077" y="3363579"/>
            <a:ext cx="3434788" cy="164844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000"/>
            </a:lvl1pPr>
            <a:lvl2pPr marL="0" indent="378150">
              <a:buSzTx/>
              <a:buFontTx/>
              <a:buNone/>
              <a:defRPr b="1" sz="2000"/>
            </a:lvl2pPr>
            <a:lvl3pPr marL="0" indent="756300">
              <a:buSzTx/>
              <a:buFontTx/>
              <a:buNone/>
              <a:defRPr b="1" sz="2000"/>
            </a:lvl3pPr>
            <a:lvl4pPr marL="0" indent="1134450">
              <a:buSzTx/>
              <a:buFontTx/>
              <a:buNone/>
              <a:defRPr b="1" sz="2000"/>
            </a:lvl4pPr>
            <a:lvl5pPr marL="0" indent="1512600">
              <a:buSzTx/>
              <a:buFontTx/>
              <a:buNone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Text Placeholder 4"/>
          <p:cNvSpPr/>
          <p:nvPr>
            <p:ph type="body" sz="quarter" idx="21"/>
          </p:nvPr>
        </p:nvSpPr>
        <p:spPr>
          <a:xfrm>
            <a:off x="12246153" y="3363579"/>
            <a:ext cx="3451702" cy="164844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000"/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8689790" y="3420753"/>
            <a:ext cx="7002779" cy="5707603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8689790" y="9182351"/>
            <a:ext cx="7002779" cy="30014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378150">
              <a:buSzTx/>
              <a:buFontTx/>
              <a:buNone/>
              <a:defRPr sz="2000"/>
            </a:lvl2pPr>
            <a:lvl3pPr marL="0" indent="756300">
              <a:buSzTx/>
              <a:buFontTx/>
              <a:buNone/>
              <a:defRPr sz="2000"/>
            </a:lvl3pPr>
            <a:lvl4pPr marL="0" indent="1134450">
              <a:buSzTx/>
              <a:buFontTx/>
              <a:buNone/>
              <a:defRPr sz="2000"/>
            </a:lvl4pPr>
            <a:lvl5pPr marL="0" indent="15126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695077" y="914740"/>
            <a:ext cx="2618642" cy="3201594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11587528" y="1975589"/>
            <a:ext cx="4110327" cy="9750885"/>
          </a:xfrm>
          <a:prstGeom prst="rect">
            <a:avLst/>
          </a:prstGeom>
        </p:spPr>
        <p:txBody>
          <a:bodyPr/>
          <a:lstStyle>
            <a:lvl1pPr marL="189075" indent="-189075">
              <a:defRPr sz="2600"/>
            </a:lvl1pPr>
            <a:lvl2pPr marL="591886" indent="-213736">
              <a:defRPr sz="2600"/>
            </a:lvl2pPr>
            <a:lvl3pPr marL="1015034" indent="-258734">
              <a:defRPr sz="2600"/>
            </a:lvl3pPr>
            <a:lvl4pPr marL="1441696" indent="-307246">
              <a:defRPr sz="2600"/>
            </a:lvl4pPr>
            <a:lvl5pPr marL="1819847" indent="-307246"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/>
          <p:nvPr>
            <p:ph type="body" sz="quarter" idx="21"/>
          </p:nvPr>
        </p:nvSpPr>
        <p:spPr>
          <a:xfrm>
            <a:off x="8695077" y="4116333"/>
            <a:ext cx="2618642" cy="762601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346118" y="-20157"/>
            <a:ext cx="24919863" cy="2941255"/>
          </a:xfrm>
          <a:prstGeom prst="rect">
            <a:avLst/>
          </a:prstGeom>
          <a:gradFill>
            <a:gsLst>
              <a:gs pos="0">
                <a:srgbClr val="240C0C"/>
              </a:gs>
              <a:gs pos="100000">
                <a:srgbClr val="973031"/>
              </a:gs>
            </a:gsLst>
            <a:lin ang="5400000"/>
          </a:gra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pic>
        <p:nvPicPr>
          <p:cNvPr id="3" name="Screen Shot 2018-02-17 at 6.41.54 PM.tif" descr="Screen Shot 2018-02-17 at 6.41.54 PM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2110" y="-26507"/>
            <a:ext cx="3603406" cy="295395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ounded Rectangle"/>
          <p:cNvSpPr/>
          <p:nvPr/>
        </p:nvSpPr>
        <p:spPr>
          <a:xfrm>
            <a:off x="1863422" y="3209557"/>
            <a:ext cx="20500782" cy="1270001"/>
          </a:xfrm>
          <a:prstGeom prst="roundRect">
            <a:avLst>
              <a:gd name="adj" fmla="val 15000"/>
            </a:avLst>
          </a:prstGeom>
          <a:solidFill>
            <a:srgbClr val="EA8482"/>
          </a:solidFill>
          <a:ln w="12700">
            <a:miter lim="400000"/>
          </a:ln>
        </p:spPr>
        <p:txBody>
          <a:bodyPr lIns="49083" tIns="49083" rIns="49083" bIns="49083" anchor="ctr"/>
          <a:lstStyle/>
          <a:p>
            <a:pPr/>
          </a:p>
        </p:txBody>
      </p:sp>
      <p:sp>
        <p:nvSpPr>
          <p:cNvPr id="5" name="Rectangle"/>
          <p:cNvSpPr/>
          <p:nvPr/>
        </p:nvSpPr>
        <p:spPr>
          <a:xfrm>
            <a:off x="-263720" y="11889305"/>
            <a:ext cx="24755067" cy="19399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pic>
        <p:nvPicPr>
          <p:cNvPr id="6" name="SFGLogoWithCopyrightYear2021.png" descr="SFGLogoWithCopyrightYear20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1909" y="11238559"/>
            <a:ext cx="2067435" cy="230174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8694019" y="730525"/>
            <a:ext cx="7002779" cy="2652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083" tIns="49083" rIns="49083" bIns="49083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8694019" y="3652609"/>
            <a:ext cx="7002779" cy="8705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083" tIns="49083" rIns="49083" bIns="4908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5470069" y="12963770"/>
            <a:ext cx="226730" cy="237867"/>
          </a:xfrm>
          <a:prstGeom prst="rect">
            <a:avLst/>
          </a:prstGeom>
          <a:ln w="12700">
            <a:miter lim="400000"/>
          </a:ln>
        </p:spPr>
        <p:txBody>
          <a:bodyPr wrap="none" lIns="49083" tIns="49083" rIns="49083" bIns="49083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81193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97295" marR="0" indent="-197295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16981" marR="0" indent="-238831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039912" marR="0" indent="-283612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458578" marR="0" indent="-324128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836729" marR="0" indent="-324128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214879" marR="0" indent="-324128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593029" marR="0" indent="-324128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971179" marR="0" indent="-324128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349329" marR="0" indent="-324128" algn="l" defTabSz="811932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908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pring Stereotypes"/>
          <p:cNvSpPr txBox="1"/>
          <p:nvPr>
            <p:ph type="body" idx="21"/>
          </p:nvPr>
        </p:nvSpPr>
        <p:spPr>
          <a:xfrm>
            <a:off x="8716050" y="10873953"/>
            <a:ext cx="6408127" cy="1101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6500"/>
            </a:lvl1pPr>
          </a:lstStyle>
          <a:p>
            <a:pPr/>
            <a:r>
              <a:t>Spring Stereotypes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pring Framework Stereotyp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Spring Framework Stereotypes</a:t>
            </a:r>
          </a:p>
        </p:txBody>
      </p:sp>
      <p:sp>
        <p:nvSpPr>
          <p:cNvPr id="136" name="Stereotype - A fixed general image or set of characteristics which represent a particular type of person or thing…"/>
          <p:cNvSpPr txBox="1"/>
          <p:nvPr>
            <p:ph type="body" idx="22"/>
          </p:nvPr>
        </p:nvSpPr>
        <p:spPr>
          <a:xfrm>
            <a:off x="2205058" y="4761667"/>
            <a:ext cx="19817510" cy="60083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rPr b="1"/>
              <a:t>Stereotype</a:t>
            </a:r>
            <a:r>
              <a:t> - A fixed general image or set of characteristics which represent a particular type of person or thing</a:t>
            </a:r>
          </a:p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Spring Stereotypes are class level annotations used to define Spring Beans</a:t>
            </a:r>
          </a:p>
          <a:p>
            <a:pPr lvl="1" marL="621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When classes annotated with Spring Stereotypes are detected via the component scan, an instance of the class will be added to the Spring context </a:t>
            </a:r>
          </a:p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Available Spring Stereotypes - @Component, @Controller, @RestController, @Repository, @Service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pring Framework Stereotyp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Spring Framework Stereotypes</a:t>
            </a:r>
          </a:p>
        </p:txBody>
      </p:sp>
      <p:sp>
        <p:nvSpPr>
          <p:cNvPr id="139" name="@Component"/>
          <p:cNvSpPr/>
          <p:nvPr/>
        </p:nvSpPr>
        <p:spPr>
          <a:xfrm>
            <a:off x="9668159" y="4761667"/>
            <a:ext cx="5047681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@Component</a:t>
            </a:r>
          </a:p>
        </p:txBody>
      </p:sp>
      <p:sp>
        <p:nvSpPr>
          <p:cNvPr id="140" name="@Service"/>
          <p:cNvSpPr/>
          <p:nvPr/>
        </p:nvSpPr>
        <p:spPr>
          <a:xfrm>
            <a:off x="16876252" y="7215759"/>
            <a:ext cx="5047681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@Service</a:t>
            </a:r>
          </a:p>
        </p:txBody>
      </p:sp>
      <p:sp>
        <p:nvSpPr>
          <p:cNvPr id="141" name="@Repository"/>
          <p:cNvSpPr/>
          <p:nvPr/>
        </p:nvSpPr>
        <p:spPr>
          <a:xfrm>
            <a:off x="9668159" y="7215759"/>
            <a:ext cx="5047681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@Repository</a:t>
            </a:r>
          </a:p>
        </p:txBody>
      </p:sp>
      <p:sp>
        <p:nvSpPr>
          <p:cNvPr id="142" name="@Controller"/>
          <p:cNvSpPr/>
          <p:nvPr/>
        </p:nvSpPr>
        <p:spPr>
          <a:xfrm>
            <a:off x="2460067" y="7215759"/>
            <a:ext cx="5047681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@Controller</a:t>
            </a:r>
          </a:p>
        </p:txBody>
      </p:sp>
      <p:sp>
        <p:nvSpPr>
          <p:cNvPr id="143" name="@RestController"/>
          <p:cNvSpPr/>
          <p:nvPr/>
        </p:nvSpPr>
        <p:spPr>
          <a:xfrm>
            <a:off x="2460067" y="9784091"/>
            <a:ext cx="5047681" cy="1270001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@RestController</a:t>
            </a:r>
          </a:p>
        </p:txBody>
      </p:sp>
      <p:sp>
        <p:nvSpPr>
          <p:cNvPr id="144" name="Convenience annotation representing @Controller and @ResponseBody"/>
          <p:cNvSpPr/>
          <p:nvPr/>
        </p:nvSpPr>
        <p:spPr>
          <a:xfrm>
            <a:off x="7676505" y="8808744"/>
            <a:ext cx="5716986" cy="2444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85" y="0"/>
                </a:moveTo>
                <a:cubicBezTo>
                  <a:pt x="1153" y="0"/>
                  <a:pt x="1045" y="251"/>
                  <a:pt x="1045" y="561"/>
                </a:cubicBezTo>
                <a:lnTo>
                  <a:pt x="1045" y="12644"/>
                </a:lnTo>
                <a:lnTo>
                  <a:pt x="0" y="13770"/>
                </a:lnTo>
                <a:lnTo>
                  <a:pt x="1045" y="14892"/>
                </a:lnTo>
                <a:lnTo>
                  <a:pt x="1045" y="21039"/>
                </a:lnTo>
                <a:cubicBezTo>
                  <a:pt x="1045" y="21349"/>
                  <a:pt x="1153" y="21600"/>
                  <a:pt x="1285" y="21600"/>
                </a:cubicBezTo>
                <a:lnTo>
                  <a:pt x="21360" y="21600"/>
                </a:lnTo>
                <a:cubicBezTo>
                  <a:pt x="21493" y="21600"/>
                  <a:pt x="21600" y="21349"/>
                  <a:pt x="21600" y="21039"/>
                </a:cubicBezTo>
                <a:lnTo>
                  <a:pt x="21600" y="561"/>
                </a:lnTo>
                <a:cubicBezTo>
                  <a:pt x="21600" y="251"/>
                  <a:pt x="21493" y="0"/>
                  <a:pt x="21360" y="0"/>
                </a:cubicBezTo>
                <a:lnTo>
                  <a:pt x="1285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Convenience annotation representing @Controller and @ResponseBody</a:t>
            </a:r>
          </a:p>
        </p:txBody>
      </p:sp>
      <p:sp>
        <p:nvSpPr>
          <p:cNvPr id="145" name="Line"/>
          <p:cNvSpPr/>
          <p:nvPr/>
        </p:nvSpPr>
        <p:spPr>
          <a:xfrm>
            <a:off x="12222288" y="6104278"/>
            <a:ext cx="4534505" cy="1071801"/>
          </a:xfrm>
          <a:prstGeom prst="line">
            <a:avLst/>
          </a:prstGeom>
          <a:ln w="889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6" name="Line"/>
          <p:cNvSpPr/>
          <p:nvPr/>
        </p:nvSpPr>
        <p:spPr>
          <a:xfrm flipH="1">
            <a:off x="7655068" y="6115580"/>
            <a:ext cx="4522271" cy="1018143"/>
          </a:xfrm>
          <a:prstGeom prst="line">
            <a:avLst/>
          </a:prstGeom>
          <a:ln w="889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7" name="Line"/>
          <p:cNvSpPr/>
          <p:nvPr/>
        </p:nvSpPr>
        <p:spPr>
          <a:xfrm>
            <a:off x="12192000" y="6072215"/>
            <a:ext cx="1" cy="1027855"/>
          </a:xfrm>
          <a:prstGeom prst="line">
            <a:avLst/>
          </a:prstGeom>
          <a:ln w="889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4908795" y="8797963"/>
            <a:ext cx="1" cy="673924"/>
          </a:xfrm>
          <a:prstGeom prst="line">
            <a:avLst/>
          </a:prstGeom>
          <a:ln w="889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825500">
              <a:defRPr sz="3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pring Framework Stereotypes"/>
          <p:cNvSpPr txBox="1"/>
          <p:nvPr/>
        </p:nvSpPr>
        <p:spPr>
          <a:xfrm>
            <a:off x="2041220" y="3401774"/>
            <a:ext cx="20145186" cy="88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9083" tIns="49083" rIns="49083" bIns="49083">
            <a:spAutoFit/>
          </a:bodyPr>
          <a:lstStyle>
            <a:lvl1pPr algn="ctr" defTabSz="811932">
              <a:lnSpc>
                <a:spcPct val="90000"/>
              </a:lnSpc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Spring Framework Stereotypes</a:t>
            </a:r>
          </a:p>
        </p:txBody>
      </p:sp>
      <p:graphicFrame>
        <p:nvGraphicFramePr>
          <p:cNvPr id="151" name="Table"/>
          <p:cNvGraphicFramePr/>
          <p:nvPr/>
        </p:nvGraphicFramePr>
        <p:xfrm>
          <a:off x="1031863" y="3055300"/>
          <a:ext cx="22941192" cy="89770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551532"/>
                <a:gridCol w="17376958"/>
              </a:tblGrid>
              <a:tr h="1221534">
                <a:tc>
                  <a:txBody>
                    <a:bodyPr/>
                    <a:lstStyle/>
                    <a:p>
                      <a:pPr algn="ctr" defTabSz="8255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Annotation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7D6"/>
                      </a:solidFill>
                      <a:miter lim="400000"/>
                    </a:lnB>
                    <a:solidFill>
                      <a:srgbClr val="0065C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25400">
                      <a:solidFill>
                        <a:srgbClr val="D6D7D6"/>
                      </a:solidFill>
                      <a:miter lim="400000"/>
                    </a:lnB>
                    <a:solidFill>
                      <a:srgbClr val="0065C1"/>
                    </a:solidFill>
                  </a:tcPr>
                </a:tc>
              </a:tr>
              <a:tr h="1221534"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b="1" sz="47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@Component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254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90000"/>
                        </a:lnSpc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Indicates that an annotated class is a “component” and it will be created as a bean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254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</a:tr>
              <a:tr h="1101700"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b="1" sz="47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@Controller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90000"/>
                        </a:lnSpc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Indicates that an annotated class has the role of a Spring MVC “Controller”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</a:tr>
              <a:tr h="1221534"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b="1" sz="47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@RestController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90000"/>
                        </a:lnSpc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Convenience Annotation which extends @Controller, and adds @ResponseBody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</a:tr>
              <a:tr h="2099029"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b="1" sz="47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@Repository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90000"/>
                        </a:lnSpc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Indicates class is a “Repository”, originally defined by Domain-Driven Design (Evans, 2003) as “a mechanism for encapsulating storage, retrieval, and search behavior which emulates a collection of objects”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7D6"/>
                      </a:solidFill>
                      <a:miter lim="400000"/>
                    </a:lnB>
                    <a:noFill/>
                  </a:tcPr>
                </a:tc>
              </a:tr>
              <a:tr h="2099029">
                <a:tc>
                  <a:txBody>
                    <a:bodyPr/>
                    <a:lstStyle/>
                    <a:p>
                      <a:pPr algn="ctr" defTabSz="825500">
                        <a:defRPr sz="1800"/>
                      </a:pPr>
                      <a:r>
                        <a:rPr b="1" sz="47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@Service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7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825500">
                        <a:lnSpc>
                          <a:spcPct val="90000"/>
                        </a:lnSpc>
                        <a:defRPr sz="1800"/>
                      </a:pPr>
                      <a:r>
                        <a:rPr sz="36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Indicates that an annotated class is a “Service”, originally defined by Domain-Driven Design (Evans, 2003) as “an operation offered as an interface that stands alone in the model, with no encapsulated state.”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D6D7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7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pring Component Sc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Spring Component Scan</a:t>
            </a:r>
          </a:p>
        </p:txBody>
      </p:sp>
      <p:sp>
        <p:nvSpPr>
          <p:cNvPr id="154" name="Spring Beans defined with Spring Stereotypes are detected with Spring component scan…"/>
          <p:cNvSpPr txBox="1"/>
          <p:nvPr>
            <p:ph type="body" idx="22"/>
          </p:nvPr>
        </p:nvSpPr>
        <p:spPr>
          <a:xfrm>
            <a:off x="2205058" y="4761667"/>
            <a:ext cx="19817510" cy="70735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Spring Beans defined with Spring Stereotypes are detected with Spring component scan </a:t>
            </a:r>
          </a:p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On startup Spring is told to scan packages for classes with Spring Stereotype annotations</a:t>
            </a:r>
          </a:p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This configuration is Spring Framework specific, NOT Spring Boot</a:t>
            </a:r>
          </a:p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Spring Boot’s auto configuration will tell Spring to perform a component scan of the package of the main class</a:t>
            </a:r>
          </a:p>
          <a:p>
            <a:pPr lvl="1" marL="621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This includes all sub packages of the main class package</a:t>
            </a:r>
          </a:p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  <a:r>
              <a:t>When using Spring Boot, if class is outside of the main class package tree,  you must declare the package scan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b="1"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" name="Text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lnSpc>
                <a:spcPct val="150000"/>
              </a:lnSpc>
              <a:buFontTx/>
              <a:defRPr sz="3800">
                <a:latin typeface="Myriad Pro"/>
                <a:ea typeface="Myriad Pro"/>
                <a:cs typeface="Myriad Pro"/>
                <a:sym typeface="Myriad Pro"/>
              </a:defRPr>
            </a:pPr>
          </a:p>
        </p:txBody>
      </p:sp>
      <p:sp>
        <p:nvSpPr>
          <p:cNvPr id="158" name="Rectangle"/>
          <p:cNvSpPr/>
          <p:nvPr/>
        </p:nvSpPr>
        <p:spPr>
          <a:xfrm>
            <a:off x="8531" y="6349"/>
            <a:ext cx="24919863" cy="13703301"/>
          </a:xfrm>
          <a:prstGeom prst="rect">
            <a:avLst/>
          </a:prstGeom>
          <a:gradFill>
            <a:gsLst>
              <a:gs pos="0">
                <a:srgbClr val="240C0C"/>
              </a:gs>
              <a:gs pos="100000">
                <a:srgbClr val="973031"/>
              </a:gs>
            </a:gsLst>
            <a:lin ang="5400000"/>
          </a:gradFill>
          <a:ln w="12700">
            <a:solidFill>
              <a:schemeClr val="accent1"/>
            </a:solidFill>
            <a:miter/>
          </a:ln>
        </p:spPr>
        <p:txBody>
          <a:bodyPr lIns="49083" tIns="49083" rIns="49083" bIns="49083" anchor="ctr"/>
          <a:lstStyle/>
          <a:p>
            <a:pPr/>
          </a:p>
        </p:txBody>
      </p:sp>
      <p:pic>
        <p:nvPicPr>
          <p:cNvPr id="159" name="@SFGShirt_grungeBack.png" descr="@SFGShirt_grungeB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1774" y="760475"/>
            <a:ext cx="10600453" cy="11875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9083" tIns="49083" rIns="49083" bIns="49083" numCol="1" spcCol="38100" rtlCol="0" anchor="ctr" upright="0">
        <a:spAutoFit/>
      </a:bodyPr>
      <a:lstStyle>
        <a:defPPr marL="0" marR="0" indent="0" algn="l" defTabSz="4908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9083" tIns="49083" rIns="49083" bIns="49083" numCol="1" spcCol="38100" rtlCol="0" anchor="t" upright="0">
        <a:spAutoFit/>
      </a:bodyPr>
      <a:lstStyle>
        <a:defPPr marL="0" marR="0" indent="0" algn="l" defTabSz="4908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9083" tIns="49083" rIns="49083" bIns="49083" numCol="1" spcCol="38100" rtlCol="0" anchor="ctr" upright="0">
        <a:spAutoFit/>
      </a:bodyPr>
      <a:lstStyle>
        <a:defPPr marL="0" marR="0" indent="0" algn="l" defTabSz="4908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9083" tIns="49083" rIns="49083" bIns="49083" numCol="1" spcCol="38100" rtlCol="0" anchor="t" upright="0">
        <a:spAutoFit/>
      </a:bodyPr>
      <a:lstStyle>
        <a:defPPr marL="0" marR="0" indent="0" algn="l" defTabSz="4908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