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31"/>
  </p:notesMasterIdLst>
  <p:sldIdLst>
    <p:sldId id="256" r:id="rId2"/>
    <p:sldId id="257" r:id="rId3"/>
    <p:sldId id="258" r:id="rId4"/>
    <p:sldId id="285" r:id="rId5"/>
    <p:sldId id="286" r:id="rId6"/>
    <p:sldId id="289" r:id="rId7"/>
    <p:sldId id="290" r:id="rId8"/>
    <p:sldId id="292"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8" r:id="rId24"/>
    <p:sldId id="280" r:id="rId25"/>
    <p:sldId id="281" r:id="rId26"/>
    <p:sldId id="282" r:id="rId27"/>
    <p:sldId id="293" r:id="rId28"/>
    <p:sldId id="283" r:id="rId29"/>
    <p:sldId id="284" r:id="rId3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D431AAD-7086-427E-9FC9-2AFDB3A2713D}" type="datetimeFigureOut">
              <a:rPr lang="es-ES"/>
              <a:pPr>
                <a:defRPr/>
              </a:pPr>
              <a:t>18/01/2016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28D388ED-DA8A-44D7-8DB8-ED571FA72EB2}" type="slidenum">
              <a:rPr lang="es-ES"/>
              <a:pPr>
                <a:defRPr/>
              </a:pPr>
              <a:t>‹Nº›</a:t>
            </a:fld>
            <a:endParaRPr lang="es-ES"/>
          </a:p>
        </p:txBody>
      </p:sp>
    </p:spTree>
    <p:extLst>
      <p:ext uri="{BB962C8B-B14F-4D97-AF65-F5344CB8AC3E}">
        <p14:creationId xmlns:p14="http://schemas.microsoft.com/office/powerpoint/2010/main" val="3691173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a:t>
            </a:fld>
            <a:endParaRPr lang="es-ES"/>
          </a:p>
        </p:txBody>
      </p:sp>
    </p:spTree>
    <p:extLst>
      <p:ext uri="{BB962C8B-B14F-4D97-AF65-F5344CB8AC3E}">
        <p14:creationId xmlns:p14="http://schemas.microsoft.com/office/powerpoint/2010/main" val="109091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10</a:t>
            </a:fld>
            <a:endParaRPr lang="es-ES"/>
          </a:p>
        </p:txBody>
      </p:sp>
    </p:spTree>
    <p:extLst>
      <p:ext uri="{BB962C8B-B14F-4D97-AF65-F5344CB8AC3E}">
        <p14:creationId xmlns:p14="http://schemas.microsoft.com/office/powerpoint/2010/main" val="2518580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11</a:t>
            </a:fld>
            <a:endParaRPr lang="es-ES"/>
          </a:p>
        </p:txBody>
      </p:sp>
    </p:spTree>
    <p:extLst>
      <p:ext uri="{BB962C8B-B14F-4D97-AF65-F5344CB8AC3E}">
        <p14:creationId xmlns:p14="http://schemas.microsoft.com/office/powerpoint/2010/main" val="51311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12</a:t>
            </a:fld>
            <a:endParaRPr lang="es-ES"/>
          </a:p>
        </p:txBody>
      </p:sp>
    </p:spTree>
    <p:extLst>
      <p:ext uri="{BB962C8B-B14F-4D97-AF65-F5344CB8AC3E}">
        <p14:creationId xmlns:p14="http://schemas.microsoft.com/office/powerpoint/2010/main" val="3665044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13</a:t>
            </a:fld>
            <a:endParaRPr lang="es-ES"/>
          </a:p>
        </p:txBody>
      </p:sp>
    </p:spTree>
    <p:extLst>
      <p:ext uri="{BB962C8B-B14F-4D97-AF65-F5344CB8AC3E}">
        <p14:creationId xmlns:p14="http://schemas.microsoft.com/office/powerpoint/2010/main" val="3555099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14</a:t>
            </a:fld>
            <a:endParaRPr lang="es-ES"/>
          </a:p>
        </p:txBody>
      </p:sp>
    </p:spTree>
    <p:extLst>
      <p:ext uri="{BB962C8B-B14F-4D97-AF65-F5344CB8AC3E}">
        <p14:creationId xmlns:p14="http://schemas.microsoft.com/office/powerpoint/2010/main" val="3708937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15</a:t>
            </a:fld>
            <a:endParaRPr lang="es-ES"/>
          </a:p>
        </p:txBody>
      </p:sp>
    </p:spTree>
    <p:extLst>
      <p:ext uri="{BB962C8B-B14F-4D97-AF65-F5344CB8AC3E}">
        <p14:creationId xmlns:p14="http://schemas.microsoft.com/office/powerpoint/2010/main" val="1594684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16</a:t>
            </a:fld>
            <a:endParaRPr lang="es-ES"/>
          </a:p>
        </p:txBody>
      </p:sp>
    </p:spTree>
    <p:extLst>
      <p:ext uri="{BB962C8B-B14F-4D97-AF65-F5344CB8AC3E}">
        <p14:creationId xmlns:p14="http://schemas.microsoft.com/office/powerpoint/2010/main" val="2979870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17</a:t>
            </a:fld>
            <a:endParaRPr lang="es-ES"/>
          </a:p>
        </p:txBody>
      </p:sp>
    </p:spTree>
    <p:extLst>
      <p:ext uri="{BB962C8B-B14F-4D97-AF65-F5344CB8AC3E}">
        <p14:creationId xmlns:p14="http://schemas.microsoft.com/office/powerpoint/2010/main" val="1940962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18</a:t>
            </a:fld>
            <a:endParaRPr lang="es-ES"/>
          </a:p>
        </p:txBody>
      </p:sp>
    </p:spTree>
    <p:extLst>
      <p:ext uri="{BB962C8B-B14F-4D97-AF65-F5344CB8AC3E}">
        <p14:creationId xmlns:p14="http://schemas.microsoft.com/office/powerpoint/2010/main" val="2884808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19</a:t>
            </a:fld>
            <a:endParaRPr lang="es-ES"/>
          </a:p>
        </p:txBody>
      </p:sp>
    </p:spTree>
    <p:extLst>
      <p:ext uri="{BB962C8B-B14F-4D97-AF65-F5344CB8AC3E}">
        <p14:creationId xmlns:p14="http://schemas.microsoft.com/office/powerpoint/2010/main" val="266248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2</a:t>
            </a:fld>
            <a:endParaRPr lang="es-ES"/>
          </a:p>
        </p:txBody>
      </p:sp>
    </p:spTree>
    <p:extLst>
      <p:ext uri="{BB962C8B-B14F-4D97-AF65-F5344CB8AC3E}">
        <p14:creationId xmlns:p14="http://schemas.microsoft.com/office/powerpoint/2010/main" val="4175257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20</a:t>
            </a:fld>
            <a:endParaRPr lang="es-ES"/>
          </a:p>
        </p:txBody>
      </p:sp>
    </p:spTree>
    <p:extLst>
      <p:ext uri="{BB962C8B-B14F-4D97-AF65-F5344CB8AC3E}">
        <p14:creationId xmlns:p14="http://schemas.microsoft.com/office/powerpoint/2010/main" val="1911621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21</a:t>
            </a:fld>
            <a:endParaRPr lang="es-ES"/>
          </a:p>
        </p:txBody>
      </p:sp>
    </p:spTree>
    <p:extLst>
      <p:ext uri="{BB962C8B-B14F-4D97-AF65-F5344CB8AC3E}">
        <p14:creationId xmlns:p14="http://schemas.microsoft.com/office/powerpoint/2010/main" val="1467021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22</a:t>
            </a:fld>
            <a:endParaRPr lang="es-ES"/>
          </a:p>
        </p:txBody>
      </p:sp>
    </p:spTree>
    <p:extLst>
      <p:ext uri="{BB962C8B-B14F-4D97-AF65-F5344CB8AC3E}">
        <p14:creationId xmlns:p14="http://schemas.microsoft.com/office/powerpoint/2010/main" val="463835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23</a:t>
            </a:fld>
            <a:endParaRPr lang="es-ES"/>
          </a:p>
        </p:txBody>
      </p:sp>
    </p:spTree>
    <p:extLst>
      <p:ext uri="{BB962C8B-B14F-4D97-AF65-F5344CB8AC3E}">
        <p14:creationId xmlns:p14="http://schemas.microsoft.com/office/powerpoint/2010/main" val="4125396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24</a:t>
            </a:fld>
            <a:endParaRPr lang="es-ES"/>
          </a:p>
        </p:txBody>
      </p:sp>
    </p:spTree>
    <p:extLst>
      <p:ext uri="{BB962C8B-B14F-4D97-AF65-F5344CB8AC3E}">
        <p14:creationId xmlns:p14="http://schemas.microsoft.com/office/powerpoint/2010/main" val="2058628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25</a:t>
            </a:fld>
            <a:endParaRPr lang="es-ES"/>
          </a:p>
        </p:txBody>
      </p:sp>
    </p:spTree>
    <p:extLst>
      <p:ext uri="{BB962C8B-B14F-4D97-AF65-F5344CB8AC3E}">
        <p14:creationId xmlns:p14="http://schemas.microsoft.com/office/powerpoint/2010/main" val="1315995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891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3891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05AEB8-6F0E-4C21-BDE3-BA00F8BE28B0}" type="slidenum">
              <a:rPr lang="es-ES"/>
              <a:pPr/>
              <a:t>26</a:t>
            </a:fld>
            <a:endParaRPr lang="es-ES"/>
          </a:p>
        </p:txBody>
      </p:sp>
    </p:spTree>
    <p:extLst>
      <p:ext uri="{BB962C8B-B14F-4D97-AF65-F5344CB8AC3E}">
        <p14:creationId xmlns:p14="http://schemas.microsoft.com/office/powerpoint/2010/main" val="1811907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891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3891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05AEB8-6F0E-4C21-BDE3-BA00F8BE28B0}" type="slidenum">
              <a:rPr lang="es-ES"/>
              <a:pPr/>
              <a:t>27</a:t>
            </a:fld>
            <a:endParaRPr lang="es-ES"/>
          </a:p>
        </p:txBody>
      </p:sp>
    </p:spTree>
    <p:extLst>
      <p:ext uri="{BB962C8B-B14F-4D97-AF65-F5344CB8AC3E}">
        <p14:creationId xmlns:p14="http://schemas.microsoft.com/office/powerpoint/2010/main" val="4087427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28</a:t>
            </a:fld>
            <a:endParaRPr lang="es-ES"/>
          </a:p>
        </p:txBody>
      </p:sp>
    </p:spTree>
    <p:extLst>
      <p:ext uri="{BB962C8B-B14F-4D97-AF65-F5344CB8AC3E}">
        <p14:creationId xmlns:p14="http://schemas.microsoft.com/office/powerpoint/2010/main" val="2824848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29</a:t>
            </a:fld>
            <a:endParaRPr lang="es-ES"/>
          </a:p>
        </p:txBody>
      </p:sp>
    </p:spTree>
    <p:extLst>
      <p:ext uri="{BB962C8B-B14F-4D97-AF65-F5344CB8AC3E}">
        <p14:creationId xmlns:p14="http://schemas.microsoft.com/office/powerpoint/2010/main" val="157291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3</a:t>
            </a:fld>
            <a:endParaRPr lang="es-ES"/>
          </a:p>
        </p:txBody>
      </p:sp>
    </p:spTree>
    <p:extLst>
      <p:ext uri="{BB962C8B-B14F-4D97-AF65-F5344CB8AC3E}">
        <p14:creationId xmlns:p14="http://schemas.microsoft.com/office/powerpoint/2010/main" val="1010686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4</a:t>
            </a:fld>
            <a:endParaRPr lang="es-ES"/>
          </a:p>
        </p:txBody>
      </p:sp>
    </p:spTree>
    <p:extLst>
      <p:ext uri="{BB962C8B-B14F-4D97-AF65-F5344CB8AC3E}">
        <p14:creationId xmlns:p14="http://schemas.microsoft.com/office/powerpoint/2010/main" val="316398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5</a:t>
            </a:fld>
            <a:endParaRPr lang="es-ES"/>
          </a:p>
        </p:txBody>
      </p:sp>
    </p:spTree>
    <p:extLst>
      <p:ext uri="{BB962C8B-B14F-4D97-AF65-F5344CB8AC3E}">
        <p14:creationId xmlns:p14="http://schemas.microsoft.com/office/powerpoint/2010/main" val="1186107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6</a:t>
            </a:fld>
            <a:endParaRPr lang="es-ES"/>
          </a:p>
        </p:txBody>
      </p:sp>
    </p:spTree>
    <p:extLst>
      <p:ext uri="{BB962C8B-B14F-4D97-AF65-F5344CB8AC3E}">
        <p14:creationId xmlns:p14="http://schemas.microsoft.com/office/powerpoint/2010/main" val="2934784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7</a:t>
            </a:fld>
            <a:endParaRPr lang="es-ES"/>
          </a:p>
        </p:txBody>
      </p:sp>
    </p:spTree>
    <p:extLst>
      <p:ext uri="{BB962C8B-B14F-4D97-AF65-F5344CB8AC3E}">
        <p14:creationId xmlns:p14="http://schemas.microsoft.com/office/powerpoint/2010/main" val="433643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8</a:t>
            </a:fld>
            <a:endParaRPr lang="es-ES"/>
          </a:p>
        </p:txBody>
      </p:sp>
    </p:spTree>
    <p:extLst>
      <p:ext uri="{BB962C8B-B14F-4D97-AF65-F5344CB8AC3E}">
        <p14:creationId xmlns:p14="http://schemas.microsoft.com/office/powerpoint/2010/main" val="1260268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28D388ED-DA8A-44D7-8DB8-ED571FA72EB2}" type="slidenum">
              <a:rPr lang="es-ES" smtClean="0"/>
              <a:pPr>
                <a:defRPr/>
              </a:pPr>
              <a:t>9</a:t>
            </a:fld>
            <a:endParaRPr lang="es-ES"/>
          </a:p>
        </p:txBody>
      </p:sp>
    </p:spTree>
    <p:extLst>
      <p:ext uri="{BB962C8B-B14F-4D97-AF65-F5344CB8AC3E}">
        <p14:creationId xmlns:p14="http://schemas.microsoft.com/office/powerpoint/2010/main" val="24594753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s-E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F3FAC83C-0343-4943-B200-4B50771F9F06}" type="slidenum">
              <a:rPr lang="es-ES" smtClean="0"/>
              <a:pPr>
                <a:defRPr/>
              </a:pPr>
              <a:t>‹Nº›</a:t>
            </a:fld>
            <a:endParaRPr lang="es-ES"/>
          </a:p>
        </p:txBody>
      </p:sp>
    </p:spTree>
    <p:extLst>
      <p:ext uri="{BB962C8B-B14F-4D97-AF65-F5344CB8AC3E}">
        <p14:creationId xmlns:p14="http://schemas.microsoft.com/office/powerpoint/2010/main" val="42531794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3C9566E0-ED2E-49AC-B1BF-07EB4E08218D}" type="slidenum">
              <a:rPr lang="es-ES" smtClean="0"/>
              <a:pPr>
                <a:defRPr/>
              </a:pPr>
              <a:t>‹Nº›</a:t>
            </a:fld>
            <a:endParaRPr lang="es-ES"/>
          </a:p>
        </p:txBody>
      </p:sp>
    </p:spTree>
    <p:extLst>
      <p:ext uri="{BB962C8B-B14F-4D97-AF65-F5344CB8AC3E}">
        <p14:creationId xmlns:p14="http://schemas.microsoft.com/office/powerpoint/2010/main" val="1580101633"/>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62E942B2-55C1-450B-9977-0ED1BB7E7F6C}" type="slidenum">
              <a:rPr lang="es-ES" smtClean="0"/>
              <a:pPr>
                <a:defRPr/>
              </a:pPr>
              <a:t>‹Nº›</a:t>
            </a:fld>
            <a:endParaRPr lang="es-ES"/>
          </a:p>
        </p:txBody>
      </p:sp>
    </p:spTree>
    <p:extLst>
      <p:ext uri="{BB962C8B-B14F-4D97-AF65-F5344CB8AC3E}">
        <p14:creationId xmlns:p14="http://schemas.microsoft.com/office/powerpoint/2010/main" val="3226260279"/>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70100"/>
            <a:ext cx="8229600" cy="1143000"/>
          </a:xfrm>
        </p:spPr>
        <p:txBody>
          <a:bodyPr/>
          <a:lstStyle/>
          <a:p>
            <a:r>
              <a:rPr lang="es-ES" smtClean="0"/>
              <a:t>Haga clic para modificar el estilo de título del patrón</a:t>
            </a:r>
            <a:endParaRPr lang="es-SV"/>
          </a:p>
        </p:txBody>
      </p:sp>
      <p:sp>
        <p:nvSpPr>
          <p:cNvPr id="3" name="2 Marcador de texto"/>
          <p:cNvSpPr>
            <a:spLocks noGrp="1"/>
          </p:cNvSpPr>
          <p:nvPr>
            <p:ph type="body" sz="half" idx="1"/>
          </p:nvPr>
        </p:nvSpPr>
        <p:spPr>
          <a:xfrm>
            <a:off x="457200" y="3573463"/>
            <a:ext cx="4038600" cy="25527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3 Marcador de contenido"/>
          <p:cNvSpPr>
            <a:spLocks noGrp="1"/>
          </p:cNvSpPr>
          <p:nvPr>
            <p:ph sz="half" idx="2"/>
          </p:nvPr>
        </p:nvSpPr>
        <p:spPr>
          <a:xfrm>
            <a:off x="4648200" y="3573463"/>
            <a:ext cx="4038600" cy="25527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762C033E-BE8D-4E12-AEDC-27A8A8A15A7D}" type="slidenum">
              <a:rPr lang="es-ES"/>
              <a:pPr>
                <a:defRPr/>
              </a:pPr>
              <a:t>‹Nº›</a:t>
            </a:fld>
            <a:endParaRPr lang="es-ES"/>
          </a:p>
        </p:txBody>
      </p:sp>
    </p:spTree>
    <p:extLst>
      <p:ext uri="{BB962C8B-B14F-4D97-AF65-F5344CB8AC3E}">
        <p14:creationId xmlns:p14="http://schemas.microsoft.com/office/powerpoint/2010/main" val="1427093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B90FB84F-F030-451C-B101-E1EF7DEF42BF}" type="slidenum">
              <a:rPr lang="es-ES" smtClean="0"/>
              <a:pPr>
                <a:defRPr/>
              </a:pPr>
              <a:t>‹Nº›</a:t>
            </a:fld>
            <a:endParaRPr lang="es-ES"/>
          </a:p>
        </p:txBody>
      </p:sp>
    </p:spTree>
    <p:extLst>
      <p:ext uri="{BB962C8B-B14F-4D97-AF65-F5344CB8AC3E}">
        <p14:creationId xmlns:p14="http://schemas.microsoft.com/office/powerpoint/2010/main" val="3290277649"/>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s-E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s-E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FEFA795F-C7A4-4ECF-988E-29D415605208}" type="slidenum">
              <a:rPr lang="es-ES" smtClean="0"/>
              <a:pPr>
                <a:defRPr/>
              </a:pPr>
              <a:t>‹Nº›</a:t>
            </a:fld>
            <a:endParaRPr lang="es-ES"/>
          </a:p>
        </p:txBody>
      </p:sp>
    </p:spTree>
    <p:extLst>
      <p:ext uri="{BB962C8B-B14F-4D97-AF65-F5344CB8AC3E}">
        <p14:creationId xmlns:p14="http://schemas.microsoft.com/office/powerpoint/2010/main" val="3513718578"/>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9C031EA-7307-4E6A-8983-B05FA66A448F}" type="slidenum">
              <a:rPr lang="es-ES" smtClean="0"/>
              <a:pPr>
                <a:defRPr/>
              </a:pPr>
              <a:t>‹Nº›</a:t>
            </a:fld>
            <a:endParaRPr lang="es-ES"/>
          </a:p>
        </p:txBody>
      </p:sp>
    </p:spTree>
    <p:extLst>
      <p:ext uri="{BB962C8B-B14F-4D97-AF65-F5344CB8AC3E}">
        <p14:creationId xmlns:p14="http://schemas.microsoft.com/office/powerpoint/2010/main" val="216893880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97FDEAE9-9FE0-4476-B801-C9B413B57B06}" type="slidenum">
              <a:rPr lang="es-ES" smtClean="0"/>
              <a:pPr>
                <a:defRPr/>
              </a:pPr>
              <a:t>‹Nº›</a:t>
            </a:fld>
            <a:endParaRPr lang="es-ES"/>
          </a:p>
        </p:txBody>
      </p:sp>
    </p:spTree>
    <p:extLst>
      <p:ext uri="{BB962C8B-B14F-4D97-AF65-F5344CB8AC3E}">
        <p14:creationId xmlns:p14="http://schemas.microsoft.com/office/powerpoint/2010/main" val="3048385417"/>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s-E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s-ES"/>
          </a:p>
        </p:txBody>
      </p:sp>
      <p:sp>
        <p:nvSpPr>
          <p:cNvPr id="5" name="Slide Number Placeholder 4"/>
          <p:cNvSpPr>
            <a:spLocks noGrp="1"/>
          </p:cNvSpPr>
          <p:nvPr>
            <p:ph type="sldNum" sz="quarter" idx="12"/>
          </p:nvPr>
        </p:nvSpPr>
        <p:spPr/>
        <p:txBody>
          <a:bodyPr/>
          <a:lstStyle/>
          <a:p>
            <a:pPr>
              <a:defRPr/>
            </a:pPr>
            <a:fld id="{6B74F3F2-DC18-42BB-9A12-B900957C2B51}" type="slidenum">
              <a:rPr lang="es-ES" smtClean="0"/>
              <a:pPr>
                <a:defRPr/>
              </a:pPr>
              <a:t>‹Nº›</a:t>
            </a:fld>
            <a:endParaRPr lang="es-ES"/>
          </a:p>
        </p:txBody>
      </p:sp>
    </p:spTree>
    <p:extLst>
      <p:ext uri="{BB962C8B-B14F-4D97-AF65-F5344CB8AC3E}">
        <p14:creationId xmlns:p14="http://schemas.microsoft.com/office/powerpoint/2010/main" val="39475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4D2E5232-14E8-47C6-9FD2-DC76392D434C}" type="slidenum">
              <a:rPr lang="es-ES" smtClean="0"/>
              <a:pPr>
                <a:defRPr/>
              </a:pPr>
              <a:t>‹Nº›</a:t>
            </a:fld>
            <a:endParaRPr lang="es-ES"/>
          </a:p>
        </p:txBody>
      </p:sp>
    </p:spTree>
    <p:extLst>
      <p:ext uri="{BB962C8B-B14F-4D97-AF65-F5344CB8AC3E}">
        <p14:creationId xmlns:p14="http://schemas.microsoft.com/office/powerpoint/2010/main" val="160042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s-ES"/>
          </a:p>
        </p:txBody>
      </p:sp>
      <p:sp>
        <p:nvSpPr>
          <p:cNvPr id="10" name="Footer Placeholder 9"/>
          <p:cNvSpPr>
            <a:spLocks noGrp="1"/>
          </p:cNvSpPr>
          <p:nvPr>
            <p:ph type="ftr" sz="quarter" idx="11"/>
          </p:nvPr>
        </p:nvSpPr>
        <p:spPr/>
        <p:txBody>
          <a:bodyPr/>
          <a:lstStyle/>
          <a:p>
            <a:pPr>
              <a:defRPr/>
            </a:pPr>
            <a:endParaRPr lang="es-ES"/>
          </a:p>
        </p:txBody>
      </p:sp>
      <p:sp>
        <p:nvSpPr>
          <p:cNvPr id="11" name="Slide Number Placeholder 10"/>
          <p:cNvSpPr>
            <a:spLocks noGrp="1"/>
          </p:cNvSpPr>
          <p:nvPr>
            <p:ph type="sldNum" sz="quarter" idx="12"/>
          </p:nvPr>
        </p:nvSpPr>
        <p:spPr/>
        <p:txBody>
          <a:bodyPr/>
          <a:lstStyle/>
          <a:p>
            <a:pPr>
              <a:defRPr/>
            </a:pPr>
            <a:fld id="{8246DFA4-FBF8-4735-A77D-E8735100E062}" type="slidenum">
              <a:rPr lang="es-ES" smtClean="0"/>
              <a:pPr>
                <a:defRPr/>
              </a:pPr>
              <a:t>‹Nº›</a:t>
            </a:fld>
            <a:endParaRPr lang="es-ES"/>
          </a:p>
        </p:txBody>
      </p:sp>
    </p:spTree>
    <p:extLst>
      <p:ext uri="{BB962C8B-B14F-4D97-AF65-F5344CB8AC3E}">
        <p14:creationId xmlns:p14="http://schemas.microsoft.com/office/powerpoint/2010/main" val="324865476"/>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s-ES"/>
          </a:p>
        </p:txBody>
      </p:sp>
      <p:sp>
        <p:nvSpPr>
          <p:cNvPr id="10" name="Slide Number Placeholder 9"/>
          <p:cNvSpPr>
            <a:spLocks noGrp="1"/>
          </p:cNvSpPr>
          <p:nvPr>
            <p:ph type="sldNum" sz="quarter" idx="12"/>
          </p:nvPr>
        </p:nvSpPr>
        <p:spPr/>
        <p:txBody>
          <a:bodyPr/>
          <a:lstStyle/>
          <a:p>
            <a:pPr>
              <a:defRPr/>
            </a:pPr>
            <a:fld id="{BF5C8820-2BC9-4050-B8C8-6125A8BD3BB4}" type="slidenum">
              <a:rPr lang="es-ES" smtClean="0"/>
              <a:pPr>
                <a:defRPr/>
              </a:pPr>
              <a:t>‹Nº›</a:t>
            </a:fld>
            <a:endParaRPr lang="es-ES"/>
          </a:p>
        </p:txBody>
      </p:sp>
    </p:spTree>
    <p:extLst>
      <p:ext uri="{BB962C8B-B14F-4D97-AF65-F5344CB8AC3E}">
        <p14:creationId xmlns:p14="http://schemas.microsoft.com/office/powerpoint/2010/main" val="3152235942"/>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s-E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s-E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6B74F3F2-DC18-42BB-9A12-B900957C2B51}" type="slidenum">
              <a:rPr lang="es-ES" smtClean="0"/>
              <a:pPr>
                <a:defRPr/>
              </a:pPr>
              <a:t>‹Nº›</a:t>
            </a:fld>
            <a:endParaRPr lang="es-ES"/>
          </a:p>
        </p:txBody>
      </p:sp>
    </p:spTree>
    <p:extLst>
      <p:ext uri="{BB962C8B-B14F-4D97-AF65-F5344CB8AC3E}">
        <p14:creationId xmlns:p14="http://schemas.microsoft.com/office/powerpoint/2010/main" val="255716052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Line 5"/>
          <p:cNvSpPr>
            <a:spLocks noChangeShapeType="1"/>
          </p:cNvSpPr>
          <p:nvPr/>
        </p:nvSpPr>
        <p:spPr bwMode="auto">
          <a:xfrm>
            <a:off x="0" y="6381750"/>
            <a:ext cx="0" cy="0"/>
          </a:xfrm>
          <a:prstGeom prst="line">
            <a:avLst/>
          </a:prstGeom>
          <a:noFill/>
          <a:ln w="9525">
            <a:solidFill>
              <a:schemeClr val="tx1"/>
            </a:solidFill>
            <a:round/>
            <a:headEnd/>
            <a:tailEnd/>
          </a:ln>
        </p:spPr>
        <p:txBody>
          <a:bodyPr/>
          <a:lstStyle/>
          <a:p>
            <a:endParaRPr lang="es-ES"/>
          </a:p>
        </p:txBody>
      </p:sp>
      <p:sp>
        <p:nvSpPr>
          <p:cNvPr id="2" name="1 Rectángulo"/>
          <p:cNvSpPr/>
          <p:nvPr/>
        </p:nvSpPr>
        <p:spPr>
          <a:xfrm>
            <a:off x="801877" y="2967335"/>
            <a:ext cx="7540269" cy="2123658"/>
          </a:xfrm>
          <a:prstGeom prst="rect">
            <a:avLst/>
          </a:prstGeom>
          <a:noFill/>
        </p:spPr>
        <p:txBody>
          <a:bodyPr wrap="none" lIns="91440" tIns="45720" rIns="91440" bIns="45720">
            <a:spAutoFit/>
          </a:bodyPr>
          <a:lstStyle/>
          <a:p>
            <a:pPr algn="ctr"/>
            <a:r>
              <a:rPr lang="es-E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UNIDAD I. FUNDAMENTOS </a:t>
            </a:r>
          </a:p>
          <a:p>
            <a:pPr algn="ctr"/>
            <a:r>
              <a:rPr lang="es-E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DE </a:t>
            </a:r>
          </a:p>
          <a:p>
            <a:pPr algn="ctr"/>
            <a:r>
              <a:rPr lang="es-E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BASE DE DATOS</a:t>
            </a:r>
            <a:endParaRPr lang="es-E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541" y="692697"/>
            <a:ext cx="2082196" cy="2247358"/>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457200" y="620688"/>
            <a:ext cx="8291513" cy="5505475"/>
          </a:xfrm>
        </p:spPr>
        <p:txBody>
          <a:bodyPr>
            <a:normAutofit/>
          </a:bodyPr>
          <a:lstStyle/>
          <a:p>
            <a:pPr marL="533400" indent="-533400" algn="just" eaLnBrk="1" hangingPunct="1">
              <a:lnSpc>
                <a:spcPct val="90000"/>
              </a:lnSpc>
              <a:buFontTx/>
              <a:buNone/>
              <a:defRPr/>
            </a:pPr>
            <a:r>
              <a:rPr lang="es-SV" sz="2800" b="1" u="sng" dirty="0" smtClean="0">
                <a:solidFill>
                  <a:schemeClr val="accent6"/>
                </a:solidFill>
              </a:rPr>
              <a:t>DEFINICIONES DE BASES DE DATOS</a:t>
            </a:r>
          </a:p>
          <a:p>
            <a:pPr marL="533400" indent="-533400" algn="just" eaLnBrk="1" hangingPunct="1">
              <a:lnSpc>
                <a:spcPct val="90000"/>
              </a:lnSpc>
              <a:defRPr/>
            </a:pPr>
            <a:r>
              <a:rPr lang="es-ES" sz="2800" b="1" dirty="0" smtClean="0">
                <a:solidFill>
                  <a:schemeClr val="accent6"/>
                </a:solidFill>
              </a:rPr>
              <a:t>Dato:</a:t>
            </a:r>
          </a:p>
          <a:p>
            <a:pPr marL="0" indent="0" algn="just" eaLnBrk="1" hangingPunct="1">
              <a:lnSpc>
                <a:spcPct val="90000"/>
              </a:lnSpc>
              <a:buNone/>
              <a:defRPr/>
            </a:pPr>
            <a:r>
              <a:rPr lang="es-ES" sz="2800" dirty="0" smtClean="0"/>
              <a:t>Conjunto de caracteres con algún significado, pueden ser numérico, alfabético, o alfanumérico.</a:t>
            </a:r>
          </a:p>
          <a:p>
            <a:pPr marL="533400" indent="-533400" algn="just" eaLnBrk="1" hangingPunct="1">
              <a:lnSpc>
                <a:spcPct val="90000"/>
              </a:lnSpc>
              <a:defRPr/>
            </a:pPr>
            <a:endParaRPr lang="es-ES" sz="2800" i="1" dirty="0" smtClean="0">
              <a:solidFill>
                <a:schemeClr val="accent6"/>
              </a:solidFill>
            </a:endParaRPr>
          </a:p>
          <a:p>
            <a:pPr marL="533400" indent="-533400" algn="just" eaLnBrk="1" hangingPunct="1">
              <a:lnSpc>
                <a:spcPct val="90000"/>
              </a:lnSpc>
              <a:defRPr/>
            </a:pPr>
            <a:r>
              <a:rPr lang="es-ES" sz="2800" b="1" dirty="0" smtClean="0">
                <a:solidFill>
                  <a:schemeClr val="accent6"/>
                </a:solidFill>
              </a:rPr>
              <a:t>Información:</a:t>
            </a:r>
          </a:p>
          <a:p>
            <a:pPr marL="0" indent="0" algn="just" eaLnBrk="1" hangingPunct="1">
              <a:lnSpc>
                <a:spcPct val="90000"/>
              </a:lnSpc>
              <a:buNone/>
              <a:defRPr/>
            </a:pPr>
            <a:r>
              <a:rPr lang="es-ES" sz="2800" dirty="0" smtClean="0"/>
              <a:t>Es un conjunto ordenado de datos los cuales son manejados según la necesidad del usuario, para que un conjunto de datos pueda ser procesado eficientemente y pueda dar lugar a información, primero se debe guardar lógicamente en archivos.</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23528" y="980728"/>
            <a:ext cx="8229600" cy="4137025"/>
          </a:xfrm>
        </p:spPr>
        <p:txBody>
          <a:bodyPr>
            <a:noAutofit/>
          </a:bodyPr>
          <a:lstStyle/>
          <a:p>
            <a:pPr algn="just" eaLnBrk="1" hangingPunct="1">
              <a:lnSpc>
                <a:spcPct val="80000"/>
              </a:lnSpc>
              <a:buFontTx/>
              <a:buNone/>
              <a:defRPr/>
            </a:pPr>
            <a:r>
              <a:rPr lang="es-ES" sz="2800" b="1" dirty="0" smtClean="0">
                <a:solidFill>
                  <a:schemeClr val="accent6"/>
                </a:solidFill>
              </a:rPr>
              <a:t>	CONCEPTOS BÁSICOS DE ARCHIVOS COMPUTACIONALES</a:t>
            </a:r>
          </a:p>
          <a:p>
            <a:pPr algn="just" eaLnBrk="1" hangingPunct="1">
              <a:lnSpc>
                <a:spcPct val="80000"/>
              </a:lnSpc>
              <a:defRPr/>
            </a:pPr>
            <a:r>
              <a:rPr lang="es-ES" sz="2800" b="1" dirty="0" smtClean="0"/>
              <a:t> </a:t>
            </a:r>
            <a:r>
              <a:rPr lang="es-ES" sz="2800" b="1" u="sng" dirty="0" smtClean="0">
                <a:solidFill>
                  <a:schemeClr val="accent6"/>
                </a:solidFill>
              </a:rPr>
              <a:t>Campo:</a:t>
            </a:r>
          </a:p>
          <a:p>
            <a:pPr marL="0" indent="0" algn="just" eaLnBrk="1" hangingPunct="1">
              <a:lnSpc>
                <a:spcPct val="80000"/>
              </a:lnSpc>
              <a:buNone/>
              <a:defRPr/>
            </a:pPr>
            <a:r>
              <a:rPr lang="es-ES" sz="2800" dirty="0" smtClean="0"/>
              <a:t>Es la unidad más pequeña a la cual uno puede referirse en un programa. Desde el punto de vista del programador representa una característica de un individuo u objeto.</a:t>
            </a:r>
          </a:p>
          <a:p>
            <a:pPr marL="0" indent="0" algn="just" eaLnBrk="1" hangingPunct="1">
              <a:lnSpc>
                <a:spcPct val="80000"/>
              </a:lnSpc>
              <a:buNone/>
              <a:defRPr/>
            </a:pPr>
            <a:endParaRPr lang="es-ES" sz="2800" b="1" u="sng" dirty="0" smtClean="0">
              <a:solidFill>
                <a:schemeClr val="accent6"/>
              </a:solidFill>
            </a:endParaRPr>
          </a:p>
          <a:p>
            <a:pPr algn="just" eaLnBrk="1" hangingPunct="1">
              <a:lnSpc>
                <a:spcPct val="80000"/>
              </a:lnSpc>
              <a:defRPr/>
            </a:pPr>
            <a:r>
              <a:rPr lang="es-ES" sz="2800" b="1" u="sng" dirty="0" smtClean="0">
                <a:solidFill>
                  <a:schemeClr val="accent6"/>
                </a:solidFill>
              </a:rPr>
              <a:t>Registro:</a:t>
            </a:r>
          </a:p>
          <a:p>
            <a:pPr marL="0" indent="0" algn="just" eaLnBrk="1" hangingPunct="1">
              <a:lnSpc>
                <a:spcPct val="80000"/>
              </a:lnSpc>
              <a:buNone/>
              <a:defRPr/>
            </a:pPr>
            <a:r>
              <a:rPr lang="es-ES" sz="2800" dirty="0" smtClean="0"/>
              <a:t>Colección de campos de iguales o de diferentes tipos.</a:t>
            </a:r>
          </a:p>
          <a:p>
            <a:pPr algn="just" eaLnBrk="1" hangingPunct="1">
              <a:lnSpc>
                <a:spcPct val="80000"/>
              </a:lnSpc>
              <a:defRPr/>
            </a:pPr>
            <a:endParaRPr lang="es-ES" sz="2800" b="1" u="sng" dirty="0" smtClean="0">
              <a:solidFill>
                <a:schemeClr val="accent6"/>
              </a:solidFill>
            </a:endParaRPr>
          </a:p>
          <a:p>
            <a:pPr algn="just" eaLnBrk="1" hangingPunct="1">
              <a:lnSpc>
                <a:spcPct val="80000"/>
              </a:lnSpc>
              <a:defRPr/>
            </a:pPr>
            <a:r>
              <a:rPr lang="es-ES" sz="2800" b="1" u="sng" dirty="0" smtClean="0">
                <a:solidFill>
                  <a:schemeClr val="accent6"/>
                </a:solidFill>
              </a:rPr>
              <a:t>Archivo:</a:t>
            </a:r>
          </a:p>
          <a:p>
            <a:pPr marL="0" indent="0" algn="just" eaLnBrk="1" hangingPunct="1">
              <a:lnSpc>
                <a:spcPct val="80000"/>
              </a:lnSpc>
              <a:buNone/>
              <a:defRPr/>
            </a:pPr>
            <a:r>
              <a:rPr lang="es-ES" sz="2800" dirty="0" smtClean="0"/>
              <a:t>Colección de registros almacenados siguiendo una estructura homogénea.</a:t>
            </a:r>
            <a:endParaRPr lang="es-ES_tradnl" sz="2800" dirty="0" smtClean="0"/>
          </a:p>
          <a:p>
            <a:pPr algn="just" eaLnBrk="1" hangingPunct="1">
              <a:lnSpc>
                <a:spcPct val="80000"/>
              </a:lnSpc>
              <a:buFontTx/>
              <a:buNone/>
              <a:defRPr/>
            </a:pPr>
            <a:endParaRPr lang="es-ES_tradnl" sz="2800" dirty="0" smtClean="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560" y="692696"/>
            <a:ext cx="8229600" cy="638175"/>
          </a:xfrm>
        </p:spPr>
        <p:txBody>
          <a:bodyPr>
            <a:noAutofit/>
          </a:bodyPr>
          <a:lstStyle/>
          <a:p>
            <a:pPr eaLnBrk="1" hangingPunct="1">
              <a:defRPr/>
            </a:pPr>
            <a:r>
              <a:rPr lang="es-ES" sz="3200" b="1" dirty="0" smtClean="0">
                <a:solidFill>
                  <a:schemeClr val="accent6"/>
                </a:solidFill>
              </a:rPr>
              <a:t>Objetivos de los sistemas de bases de datos.</a:t>
            </a:r>
            <a:r>
              <a:rPr lang="es-ES" sz="3200" b="1" dirty="0" smtClean="0"/>
              <a:t/>
            </a:r>
            <a:br>
              <a:rPr lang="es-ES" sz="3200" b="1" dirty="0" smtClean="0"/>
            </a:br>
            <a:endParaRPr lang="es-ES" sz="3200" b="1" dirty="0" smtClean="0"/>
          </a:p>
        </p:txBody>
      </p:sp>
      <p:sp>
        <p:nvSpPr>
          <p:cNvPr id="17411" name="Rectangle 3"/>
          <p:cNvSpPr>
            <a:spLocks noGrp="1" noChangeArrowheads="1"/>
          </p:cNvSpPr>
          <p:nvPr>
            <p:ph idx="1"/>
          </p:nvPr>
        </p:nvSpPr>
        <p:spPr>
          <a:xfrm>
            <a:off x="467544" y="1484784"/>
            <a:ext cx="8229600" cy="3489325"/>
          </a:xfrm>
        </p:spPr>
        <p:txBody>
          <a:bodyPr>
            <a:normAutofit/>
          </a:bodyPr>
          <a:lstStyle/>
          <a:p>
            <a:pPr algn="just" eaLnBrk="1" hangingPunct="1"/>
            <a:r>
              <a:rPr lang="es-ES" sz="3200" dirty="0" smtClean="0"/>
              <a:t>Un objetivo principal de un sistema de base de datos es proporcionar a los usuarios finales una visión abstracta de los datos, esto se logra escondiendo ciertos detalles de como se almacenan y mantienen los datos.</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95536" y="476672"/>
            <a:ext cx="8229600" cy="5544616"/>
          </a:xfrm>
        </p:spPr>
        <p:txBody>
          <a:bodyPr>
            <a:normAutofit fontScale="92500" lnSpcReduction="10000"/>
          </a:bodyPr>
          <a:lstStyle/>
          <a:p>
            <a:pPr algn="just" eaLnBrk="1" hangingPunct="1">
              <a:buFontTx/>
              <a:buNone/>
            </a:pPr>
            <a:r>
              <a:rPr lang="es-ES" sz="3200" dirty="0" smtClean="0"/>
              <a:t>Los objetivos principales de un sistema de base</a:t>
            </a:r>
          </a:p>
          <a:p>
            <a:pPr algn="just" eaLnBrk="1" hangingPunct="1">
              <a:buFontTx/>
              <a:buNone/>
            </a:pPr>
            <a:r>
              <a:rPr lang="es-ES" sz="3200" dirty="0" smtClean="0"/>
              <a:t>de datos es disminuir los siguientes aspectos:   </a:t>
            </a:r>
          </a:p>
          <a:p>
            <a:pPr algn="just" eaLnBrk="1" hangingPunct="1">
              <a:buFontTx/>
              <a:buNone/>
            </a:pPr>
            <a:endParaRPr lang="es-ES" sz="3200" dirty="0" smtClean="0"/>
          </a:p>
          <a:p>
            <a:pPr algn="just"/>
            <a:r>
              <a:rPr lang="es-ES" sz="3200" b="1" dirty="0" smtClean="0"/>
              <a:t>Redundancia e inconsistencia de datos.</a:t>
            </a:r>
          </a:p>
          <a:p>
            <a:pPr algn="just"/>
            <a:r>
              <a:rPr lang="es-ES" sz="3200" b="1" dirty="0" smtClean="0"/>
              <a:t>Dificultad para tener acceso a los datos.</a:t>
            </a:r>
          </a:p>
          <a:p>
            <a:pPr algn="just"/>
            <a:r>
              <a:rPr lang="es-ES" sz="3200" b="1" dirty="0" smtClean="0"/>
              <a:t>Aislamiento de los datos.</a:t>
            </a:r>
          </a:p>
          <a:p>
            <a:pPr algn="just"/>
            <a:r>
              <a:rPr lang="es-ES" sz="3200" b="1" dirty="0" smtClean="0"/>
              <a:t>Anomalías del acceso concurrente.</a:t>
            </a:r>
          </a:p>
          <a:p>
            <a:pPr algn="just"/>
            <a:r>
              <a:rPr lang="es-ES" sz="3200" b="1" dirty="0" smtClean="0"/>
              <a:t>Problemas de seguridad.</a:t>
            </a:r>
          </a:p>
          <a:p>
            <a:pPr algn="just"/>
            <a:r>
              <a:rPr lang="es-ES" sz="3200" b="1" dirty="0" smtClean="0"/>
              <a:t>Problemas de integridad.</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23528" y="332656"/>
            <a:ext cx="8229600" cy="5976664"/>
          </a:xfrm>
        </p:spPr>
        <p:txBody>
          <a:bodyPr>
            <a:normAutofit lnSpcReduction="10000"/>
          </a:bodyPr>
          <a:lstStyle/>
          <a:p>
            <a:pPr marL="0" indent="0" algn="just" eaLnBrk="1" hangingPunct="1">
              <a:buNone/>
            </a:pPr>
            <a:r>
              <a:rPr lang="es-ES" sz="3600" b="1" dirty="0" smtClean="0"/>
              <a:t>Esquema de base de datos:</a:t>
            </a:r>
            <a:r>
              <a:rPr lang="es-ES" sz="3600" dirty="0" smtClean="0"/>
              <a:t>    </a:t>
            </a:r>
          </a:p>
          <a:p>
            <a:pPr algn="just" eaLnBrk="1" hangingPunct="1"/>
            <a:r>
              <a:rPr lang="es-ES" sz="3600" dirty="0" smtClean="0"/>
              <a:t>Es la estructura por la que esta formada la base de datos, se especifica por medio de un conjunto de definiciones que se expresa mediante un lenguaje especial llamado lenguaje de definición de datos. (DDL)</a:t>
            </a:r>
          </a:p>
          <a:p>
            <a:pPr marL="0" indent="0" algn="just" eaLnBrk="1" hangingPunct="1">
              <a:buNone/>
            </a:pPr>
            <a:endParaRPr lang="es-ES" sz="3600" dirty="0" smtClean="0"/>
          </a:p>
          <a:p>
            <a:pPr algn="just" eaLnBrk="1" hangingPunct="1"/>
            <a:r>
              <a:rPr lang="es-ES" sz="3600" dirty="0" smtClean="0"/>
              <a:t>El esquema define las tablas, los campos de las tablas y las relaciones entre campo y tabla.</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5"/>
          <p:cNvSpPr txBox="1">
            <a:spLocks noChangeArrowheads="1"/>
          </p:cNvSpPr>
          <p:nvPr/>
        </p:nvSpPr>
        <p:spPr bwMode="auto">
          <a:xfrm>
            <a:off x="5549612" y="1412776"/>
            <a:ext cx="3313063" cy="4154984"/>
          </a:xfrm>
          <a:prstGeom prst="rect">
            <a:avLst/>
          </a:prstGeom>
          <a:noFill/>
          <a:ln w="9525">
            <a:noFill/>
            <a:miter lim="800000"/>
            <a:headEnd/>
            <a:tailEnd/>
          </a:ln>
        </p:spPr>
        <p:txBody>
          <a:bodyPr wrap="square">
            <a:spAutoFit/>
          </a:bodyPr>
          <a:lstStyle/>
          <a:p>
            <a:pPr algn="just">
              <a:spcBef>
                <a:spcPct val="50000"/>
              </a:spcBef>
            </a:pPr>
            <a:r>
              <a:rPr lang="es-ES" sz="2400" dirty="0" smtClean="0"/>
              <a:t>Existen </a:t>
            </a:r>
            <a:r>
              <a:rPr lang="es-ES" sz="2400" dirty="0"/>
              <a:t>diferentes niveles de abstracción para simplificar la interacción de los usuarios con el sistema; Interno, conceptual y externo, específicamente el de almacenamiento físico, el del usuario y el del programador.</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02" y="1124744"/>
            <a:ext cx="5487110" cy="4168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323528" y="836712"/>
            <a:ext cx="8229600" cy="3849688"/>
          </a:xfrm>
        </p:spPr>
        <p:txBody>
          <a:bodyPr>
            <a:normAutofit/>
          </a:bodyPr>
          <a:lstStyle/>
          <a:p>
            <a:pPr algn="just" eaLnBrk="1" hangingPunct="1">
              <a:defRPr/>
            </a:pPr>
            <a:r>
              <a:rPr lang="es-ES" sz="3200" b="1" dirty="0" smtClean="0">
                <a:solidFill>
                  <a:schemeClr val="accent6"/>
                </a:solidFill>
              </a:rPr>
              <a:t>Nivel físico.</a:t>
            </a:r>
            <a:endParaRPr lang="es-ES" sz="3200" dirty="0" smtClean="0">
              <a:solidFill>
                <a:schemeClr val="accent6"/>
              </a:solidFill>
            </a:endParaRPr>
          </a:p>
          <a:p>
            <a:pPr algn="just" eaLnBrk="1" hangingPunct="1">
              <a:buFontTx/>
              <a:buNone/>
              <a:defRPr/>
            </a:pPr>
            <a:r>
              <a:rPr lang="es-ES" sz="3200" dirty="0" smtClean="0"/>
              <a:t> 	Es la representación del nivel más bajo de abstracción, en éste se describe en detalle la forma de como de almacenan los datos en los dispositivos de almacenamiento(por ejemplo, mediante señaladores o índices para el acceso aleatorio a los datos).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457200" y="476672"/>
            <a:ext cx="8229600" cy="5688632"/>
          </a:xfrm>
        </p:spPr>
        <p:txBody>
          <a:bodyPr>
            <a:noAutofit/>
          </a:bodyPr>
          <a:lstStyle/>
          <a:p>
            <a:pPr algn="just" eaLnBrk="1" hangingPunct="1">
              <a:lnSpc>
                <a:spcPct val="80000"/>
              </a:lnSpc>
              <a:defRPr/>
            </a:pPr>
            <a:r>
              <a:rPr lang="es-ES" sz="2400" b="1" dirty="0" smtClean="0">
                <a:solidFill>
                  <a:schemeClr val="accent6"/>
                </a:solidFill>
              </a:rPr>
              <a:t>Nivel conceptual.</a:t>
            </a:r>
            <a:endParaRPr lang="es-ES" sz="2400" dirty="0" smtClean="0">
              <a:solidFill>
                <a:schemeClr val="accent6"/>
              </a:solidFill>
            </a:endParaRPr>
          </a:p>
          <a:p>
            <a:pPr algn="just" eaLnBrk="1" hangingPunct="1">
              <a:lnSpc>
                <a:spcPct val="80000"/>
              </a:lnSpc>
              <a:buFontTx/>
              <a:buNone/>
              <a:defRPr/>
            </a:pPr>
            <a:r>
              <a:rPr lang="es-ES" sz="2400" dirty="0" smtClean="0"/>
              <a:t>    El siguiente nivel más alto de abstracción, describe que datos son almacenados realmente en la base de datos y las relaciones que existen entre los mismos, describe la base de datos completa en términos de su estructura de diseño. El nivel conceptual de abstracción lo usan los administradores de bases de datos, quienes deben decidir qué información se va a guardar en la base de datos.</a:t>
            </a:r>
          </a:p>
          <a:p>
            <a:pPr algn="just" eaLnBrk="1" hangingPunct="1">
              <a:lnSpc>
                <a:spcPct val="80000"/>
              </a:lnSpc>
              <a:buFontTx/>
              <a:buNone/>
              <a:defRPr/>
            </a:pPr>
            <a:r>
              <a:rPr lang="es-ES" sz="2400" dirty="0" smtClean="0"/>
              <a:t>Consta de las siguientes definiciones: </a:t>
            </a:r>
          </a:p>
          <a:p>
            <a:pPr algn="just" eaLnBrk="1" hangingPunct="1">
              <a:lnSpc>
                <a:spcPct val="80000"/>
              </a:lnSpc>
              <a:defRPr/>
            </a:pPr>
            <a:r>
              <a:rPr lang="es-ES" sz="2400" b="1" dirty="0" smtClean="0">
                <a:solidFill>
                  <a:schemeClr val="accent6"/>
                </a:solidFill>
              </a:rPr>
              <a:t>Definición de los datos: </a:t>
            </a:r>
            <a:r>
              <a:rPr lang="es-ES" sz="2400" dirty="0" smtClean="0"/>
              <a:t>Se describen el tipo de datos y la longitud de campo todos los elementos </a:t>
            </a:r>
            <a:r>
              <a:rPr lang="es-ES" sz="2400" dirty="0" err="1" smtClean="0"/>
              <a:t>direccionables</a:t>
            </a:r>
            <a:r>
              <a:rPr lang="es-ES" sz="2400" dirty="0" smtClean="0"/>
              <a:t> en la base. Los elementos por definir incluyen artículos elementales (atributos), totales de datos y registros conceptuales (entidades). </a:t>
            </a:r>
          </a:p>
          <a:p>
            <a:pPr algn="just" eaLnBrk="1" hangingPunct="1">
              <a:lnSpc>
                <a:spcPct val="80000"/>
              </a:lnSpc>
              <a:defRPr/>
            </a:pPr>
            <a:r>
              <a:rPr lang="es-ES" sz="2400" b="1" dirty="0" smtClean="0">
                <a:solidFill>
                  <a:schemeClr val="accent6"/>
                </a:solidFill>
              </a:rPr>
              <a:t>Relaciones entre datos: </a:t>
            </a:r>
            <a:r>
              <a:rPr lang="es-ES" sz="2400" dirty="0" smtClean="0"/>
              <a:t>Se definen las relaciones entre datos para enlazar tipos de registros relacionados para el procesamiento de archivos múltiples. </a:t>
            </a:r>
          </a:p>
          <a:p>
            <a:pPr algn="just" eaLnBrk="1" hangingPunct="1">
              <a:lnSpc>
                <a:spcPct val="80000"/>
              </a:lnSpc>
              <a:defRPr/>
            </a:pPr>
            <a:endParaRPr lang="es-ES" sz="2400" dirty="0" smtClean="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836712"/>
            <a:ext cx="8229600" cy="5289451"/>
          </a:xfrm>
        </p:spPr>
        <p:txBody>
          <a:bodyPr>
            <a:normAutofit fontScale="92500" lnSpcReduction="10000"/>
          </a:bodyPr>
          <a:lstStyle/>
          <a:p>
            <a:pPr algn="just" eaLnBrk="1" hangingPunct="1">
              <a:lnSpc>
                <a:spcPct val="90000"/>
              </a:lnSpc>
              <a:defRPr/>
            </a:pPr>
            <a:r>
              <a:rPr lang="es-ES" sz="3600" dirty="0" smtClean="0"/>
              <a:t> </a:t>
            </a:r>
            <a:r>
              <a:rPr lang="es-ES" sz="3600" b="1" dirty="0" smtClean="0">
                <a:solidFill>
                  <a:schemeClr val="accent6"/>
                </a:solidFill>
              </a:rPr>
              <a:t>Nivel de visión.</a:t>
            </a:r>
            <a:endParaRPr lang="es-ES" sz="3600" dirty="0" smtClean="0">
              <a:solidFill>
                <a:schemeClr val="accent6"/>
              </a:solidFill>
            </a:endParaRPr>
          </a:p>
          <a:p>
            <a:pPr algn="just" eaLnBrk="1" hangingPunct="1">
              <a:lnSpc>
                <a:spcPct val="90000"/>
              </a:lnSpc>
              <a:buFontTx/>
              <a:buNone/>
              <a:defRPr/>
            </a:pPr>
            <a:r>
              <a:rPr lang="es-ES" sz="3600" dirty="0" smtClean="0"/>
              <a:t> </a:t>
            </a:r>
            <a:endParaRPr lang="es-ES" sz="3600" dirty="0"/>
          </a:p>
          <a:p>
            <a:pPr algn="just" eaLnBrk="1" hangingPunct="1">
              <a:lnSpc>
                <a:spcPct val="90000"/>
              </a:lnSpc>
              <a:buFontTx/>
              <a:buNone/>
              <a:defRPr/>
            </a:pPr>
            <a:r>
              <a:rPr lang="es-ES" sz="3600" dirty="0" smtClean="0"/>
              <a:t>   Nivel más alto de abstracción, es lo que el usuario final puede visualizar del sistema terminado, describe sólo una parte de la base de datos al usuario acreditado para verla. El sistema puede proporcionar muchas visiones para la misma base de datos.</a:t>
            </a:r>
            <a:br>
              <a:rPr lang="es-ES" sz="3600" dirty="0" smtClean="0"/>
            </a:br>
            <a:r>
              <a:rPr lang="es-ES" sz="3600" dirty="0" smtClean="0"/>
              <a:t/>
            </a:r>
            <a:br>
              <a:rPr lang="es-ES" sz="3600" dirty="0" smtClean="0"/>
            </a:br>
            <a:endParaRPr lang="es-ES" sz="3600" dirty="0" smtClean="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7544" y="476672"/>
            <a:ext cx="8229600" cy="782638"/>
          </a:xfrm>
        </p:spPr>
        <p:txBody>
          <a:bodyPr>
            <a:normAutofit/>
          </a:bodyPr>
          <a:lstStyle/>
          <a:p>
            <a:pPr eaLnBrk="1" hangingPunct="1">
              <a:defRPr/>
            </a:pPr>
            <a:r>
              <a:rPr lang="es-ES" sz="3600" b="1" u="sng" dirty="0" smtClean="0">
                <a:solidFill>
                  <a:schemeClr val="accent6"/>
                </a:solidFill>
              </a:rPr>
              <a:t>Lenguaje de definición de datos</a:t>
            </a:r>
          </a:p>
        </p:txBody>
      </p:sp>
      <p:sp>
        <p:nvSpPr>
          <p:cNvPr id="24579" name="Rectangle 3"/>
          <p:cNvSpPr>
            <a:spLocks noGrp="1" noChangeArrowheads="1"/>
          </p:cNvSpPr>
          <p:nvPr>
            <p:ph idx="1"/>
          </p:nvPr>
        </p:nvSpPr>
        <p:spPr>
          <a:xfrm>
            <a:off x="467544" y="1700808"/>
            <a:ext cx="8229600" cy="3128963"/>
          </a:xfrm>
        </p:spPr>
        <p:txBody>
          <a:bodyPr>
            <a:normAutofit/>
          </a:bodyPr>
          <a:lstStyle/>
          <a:p>
            <a:pPr algn="just" eaLnBrk="1" hangingPunct="1"/>
            <a:r>
              <a:rPr lang="es-ES" sz="3200" dirty="0" smtClean="0"/>
              <a:t>Los esquemas de las bases de datos se especifican mediante un conjunto de definiciones expresadas mediante un lenguaje especial denominado Lenguaje de Definición de Datos (LDD).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536" y="620688"/>
            <a:ext cx="8229600" cy="1008063"/>
          </a:xfrm>
        </p:spPr>
        <p:txBody>
          <a:bodyPr/>
          <a:lstStyle/>
          <a:p>
            <a:pPr eaLnBrk="1" hangingPunct="1"/>
            <a:r>
              <a:rPr lang="es-ES_tradnl" b="1" smtClean="0"/>
              <a:t>CONTENIDO</a:t>
            </a:r>
          </a:p>
        </p:txBody>
      </p:sp>
      <p:sp>
        <p:nvSpPr>
          <p:cNvPr id="4099" name="Rectangle 3"/>
          <p:cNvSpPr>
            <a:spLocks noGrp="1" noChangeArrowheads="1"/>
          </p:cNvSpPr>
          <p:nvPr>
            <p:ph idx="1"/>
          </p:nvPr>
        </p:nvSpPr>
        <p:spPr>
          <a:xfrm>
            <a:off x="457200" y="1916832"/>
            <a:ext cx="8229600" cy="4209331"/>
          </a:xfrm>
        </p:spPr>
        <p:txBody>
          <a:bodyPr>
            <a:normAutofit/>
          </a:bodyPr>
          <a:lstStyle/>
          <a:p>
            <a:pPr marL="0" indent="0" eaLnBrk="1" hangingPunct="1">
              <a:lnSpc>
                <a:spcPct val="90000"/>
              </a:lnSpc>
              <a:buNone/>
            </a:pPr>
            <a:r>
              <a:rPr lang="es-ES" sz="2800" dirty="0" smtClean="0"/>
              <a:t>1.1 Definiciones básicas sobre bases de datos.</a:t>
            </a:r>
          </a:p>
          <a:p>
            <a:pPr marL="0" indent="0" eaLnBrk="1" hangingPunct="1">
              <a:lnSpc>
                <a:spcPct val="90000"/>
              </a:lnSpc>
              <a:buNone/>
            </a:pPr>
            <a:r>
              <a:rPr lang="es-ES" sz="2800" dirty="0" smtClean="0"/>
              <a:t>1.2 Objetivos de los sistemas de bases de datos.</a:t>
            </a:r>
          </a:p>
          <a:p>
            <a:pPr marL="0" indent="0" eaLnBrk="1" hangingPunct="1">
              <a:lnSpc>
                <a:spcPct val="90000"/>
              </a:lnSpc>
              <a:buNone/>
            </a:pPr>
            <a:r>
              <a:rPr lang="es-ES" sz="2800" dirty="0" smtClean="0"/>
              <a:t>1.3 Estructura de una base de datos</a:t>
            </a:r>
          </a:p>
          <a:p>
            <a:pPr marL="0" indent="0" eaLnBrk="1" hangingPunct="1">
              <a:lnSpc>
                <a:spcPct val="90000"/>
              </a:lnSpc>
              <a:buNone/>
            </a:pPr>
            <a:r>
              <a:rPr lang="es-ES" sz="2800" dirty="0" smtClean="0"/>
              <a:t>1.4 Lenguaje de definición de datos</a:t>
            </a:r>
          </a:p>
          <a:p>
            <a:pPr marL="0" indent="0" eaLnBrk="1" hangingPunct="1">
              <a:lnSpc>
                <a:spcPct val="90000"/>
              </a:lnSpc>
              <a:buNone/>
            </a:pPr>
            <a:r>
              <a:rPr lang="es-ES" sz="2800" dirty="0" smtClean="0"/>
              <a:t>1.5 Lenguaje de manipulación de datos</a:t>
            </a:r>
          </a:p>
          <a:p>
            <a:pPr marL="0" indent="0" eaLnBrk="1" hangingPunct="1">
              <a:lnSpc>
                <a:spcPct val="90000"/>
              </a:lnSpc>
              <a:buNone/>
            </a:pPr>
            <a:r>
              <a:rPr lang="es-ES" sz="2800" dirty="0" smtClean="0"/>
              <a:t>1.6 Manejador de la base de datos</a:t>
            </a:r>
          </a:p>
          <a:p>
            <a:pPr marL="0" indent="0" eaLnBrk="1" hangingPunct="1">
              <a:lnSpc>
                <a:spcPct val="90000"/>
              </a:lnSpc>
              <a:buNone/>
            </a:pPr>
            <a:r>
              <a:rPr lang="es-ES" sz="2800" dirty="0" smtClean="0"/>
              <a:t>1.7 Usuarios de la base de datos</a:t>
            </a:r>
          </a:p>
          <a:p>
            <a:pPr eaLnBrk="1" hangingPunct="1">
              <a:lnSpc>
                <a:spcPct val="90000"/>
              </a:lnSpc>
              <a:buFontTx/>
              <a:buNone/>
            </a:pPr>
            <a:endParaRPr lang="es-ES_tradnl" sz="2800" dirty="0" smtClean="0"/>
          </a:p>
          <a:p>
            <a:pPr eaLnBrk="1" hangingPunct="1">
              <a:lnSpc>
                <a:spcPct val="90000"/>
              </a:lnSpc>
            </a:pPr>
            <a:endParaRPr lang="es-ES_tradnl" sz="2800"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7544" y="764704"/>
            <a:ext cx="8229600" cy="566738"/>
          </a:xfrm>
        </p:spPr>
        <p:txBody>
          <a:bodyPr>
            <a:noAutofit/>
          </a:bodyPr>
          <a:lstStyle/>
          <a:p>
            <a:pPr eaLnBrk="1" hangingPunct="1">
              <a:defRPr/>
            </a:pPr>
            <a:r>
              <a:rPr lang="es-ES" sz="3200" b="1" u="sng" dirty="0" smtClean="0">
                <a:solidFill>
                  <a:schemeClr val="accent6"/>
                </a:solidFill>
              </a:rPr>
              <a:t>Lenguaje de manipulación de datos</a:t>
            </a:r>
            <a:r>
              <a:rPr lang="es-ES" sz="3200" b="1" u="sng" dirty="0" smtClean="0"/>
              <a:t/>
            </a:r>
            <a:br>
              <a:rPr lang="es-ES" sz="3200" b="1" u="sng" dirty="0" smtClean="0"/>
            </a:br>
            <a:endParaRPr lang="es-ES" sz="3200" b="1" u="sng" dirty="0" smtClean="0"/>
          </a:p>
        </p:txBody>
      </p:sp>
      <p:sp>
        <p:nvSpPr>
          <p:cNvPr id="25603" name="Rectangle 3"/>
          <p:cNvSpPr>
            <a:spLocks noGrp="1" noChangeArrowheads="1"/>
          </p:cNvSpPr>
          <p:nvPr>
            <p:ph idx="1"/>
          </p:nvPr>
        </p:nvSpPr>
        <p:spPr>
          <a:xfrm>
            <a:off x="539552" y="1412776"/>
            <a:ext cx="8229600" cy="5184576"/>
          </a:xfrm>
        </p:spPr>
        <p:txBody>
          <a:bodyPr>
            <a:normAutofit fontScale="92500" lnSpcReduction="20000"/>
          </a:bodyPr>
          <a:lstStyle/>
          <a:p>
            <a:pPr algn="just" eaLnBrk="1" hangingPunct="1"/>
            <a:r>
              <a:rPr lang="es-ES" sz="3200" dirty="0" smtClean="0"/>
              <a:t>Un lenguaje de manipulación de datos (LMD) es un lenguaje que permite a los usuarios tener acceso a los datos organizados mediante el modelo de datos correspondiente o manipularlos. Los tipos de acceso son</a:t>
            </a:r>
            <a:r>
              <a:rPr lang="es-ES" sz="3200" dirty="0" smtClean="0"/>
              <a:t>:</a:t>
            </a:r>
          </a:p>
          <a:p>
            <a:pPr marL="0" indent="0" algn="just" eaLnBrk="1" hangingPunct="1">
              <a:buNone/>
            </a:pPr>
            <a:endParaRPr lang="es-ES" sz="3200" dirty="0" smtClean="0"/>
          </a:p>
          <a:p>
            <a:pPr lvl="1">
              <a:lnSpc>
                <a:spcPct val="90000"/>
              </a:lnSpc>
            </a:pPr>
            <a:r>
              <a:rPr lang="es-ES" sz="3000" dirty="0"/>
              <a:t>La recuperación de la información almacenada en la base de datos</a:t>
            </a:r>
          </a:p>
          <a:p>
            <a:pPr lvl="1">
              <a:lnSpc>
                <a:spcPct val="90000"/>
              </a:lnSpc>
            </a:pPr>
            <a:r>
              <a:rPr lang="es-ES" sz="3000" dirty="0"/>
              <a:t>La inserción nueva en la base de datos</a:t>
            </a:r>
          </a:p>
          <a:p>
            <a:pPr lvl="1">
              <a:lnSpc>
                <a:spcPct val="90000"/>
              </a:lnSpc>
            </a:pPr>
            <a:r>
              <a:rPr lang="es-ES" sz="3000" dirty="0"/>
              <a:t>El borrado de la información de la base de datos.</a:t>
            </a:r>
          </a:p>
          <a:p>
            <a:pPr lvl="1">
              <a:lnSpc>
                <a:spcPct val="90000"/>
              </a:lnSpc>
            </a:pPr>
            <a:r>
              <a:rPr lang="es-ES" sz="3000" dirty="0"/>
              <a:t>La modificación de la información almacenada en la base de datos.</a:t>
            </a:r>
          </a:p>
          <a:p>
            <a:pPr algn="just" eaLnBrk="1" hangingPunct="1"/>
            <a:endParaRPr lang="es-ES" sz="3200" dirty="0" smtClean="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536" y="836712"/>
            <a:ext cx="8229600" cy="638175"/>
          </a:xfrm>
        </p:spPr>
        <p:txBody>
          <a:bodyPr>
            <a:noAutofit/>
          </a:bodyPr>
          <a:lstStyle/>
          <a:p>
            <a:pPr eaLnBrk="1" hangingPunct="1">
              <a:defRPr/>
            </a:pPr>
            <a:r>
              <a:rPr lang="es-ES" sz="3200" b="1" dirty="0" smtClean="0"/>
              <a:t> </a:t>
            </a:r>
            <a:r>
              <a:rPr lang="es-ES" sz="3200" b="1" dirty="0" smtClean="0">
                <a:solidFill>
                  <a:schemeClr val="accent6"/>
                </a:solidFill>
              </a:rPr>
              <a:t>Manejador de la base de datos</a:t>
            </a:r>
            <a:r>
              <a:rPr lang="es-ES" sz="3200" b="1" dirty="0" smtClean="0"/>
              <a:t/>
            </a:r>
            <a:br>
              <a:rPr lang="es-ES" sz="3200" b="1" dirty="0" smtClean="0"/>
            </a:br>
            <a:endParaRPr lang="es-ES" sz="3200" b="1" dirty="0" smtClean="0"/>
          </a:p>
        </p:txBody>
      </p:sp>
      <p:sp>
        <p:nvSpPr>
          <p:cNvPr id="27651" name="Rectangle 3"/>
          <p:cNvSpPr>
            <a:spLocks noGrp="1" noChangeArrowheads="1"/>
          </p:cNvSpPr>
          <p:nvPr>
            <p:ph idx="1"/>
          </p:nvPr>
        </p:nvSpPr>
        <p:spPr>
          <a:xfrm>
            <a:off x="323528" y="1484784"/>
            <a:ext cx="2664296" cy="4968552"/>
          </a:xfrm>
        </p:spPr>
        <p:txBody>
          <a:bodyPr>
            <a:normAutofit fontScale="77500" lnSpcReduction="20000"/>
          </a:bodyPr>
          <a:lstStyle/>
          <a:p>
            <a:pPr algn="just" eaLnBrk="1" hangingPunct="1"/>
            <a:r>
              <a:rPr lang="es-ES" sz="3600" dirty="0" smtClean="0"/>
              <a:t>Sistema de Gestión de base de datos (SGBD)</a:t>
            </a:r>
          </a:p>
          <a:p>
            <a:pPr algn="just" eaLnBrk="1" hangingPunct="1">
              <a:buFontTx/>
              <a:buNone/>
            </a:pPr>
            <a:r>
              <a:rPr lang="es-ES" sz="3600" dirty="0" smtClean="0"/>
              <a:t>	Es un sistema de Software que permite a los usuarios definir, crear mantener y controlar  el acceso a la base de datos.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340768"/>
            <a:ext cx="5421610" cy="487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536" y="476672"/>
            <a:ext cx="8229600" cy="711200"/>
          </a:xfrm>
        </p:spPr>
        <p:txBody>
          <a:bodyPr>
            <a:normAutofit/>
          </a:bodyPr>
          <a:lstStyle/>
          <a:p>
            <a:pPr eaLnBrk="1" hangingPunct="1">
              <a:defRPr/>
            </a:pPr>
            <a:r>
              <a:rPr lang="es-ES" sz="3200" b="1" u="sng" dirty="0" smtClean="0">
                <a:solidFill>
                  <a:schemeClr val="accent6"/>
                </a:solidFill>
              </a:rPr>
              <a:t>Las funciones principales de un DBMS son:</a:t>
            </a:r>
          </a:p>
        </p:txBody>
      </p:sp>
      <p:sp>
        <p:nvSpPr>
          <p:cNvPr id="28675" name="Rectangle 3"/>
          <p:cNvSpPr>
            <a:spLocks noGrp="1" noChangeArrowheads="1"/>
          </p:cNvSpPr>
          <p:nvPr>
            <p:ph idx="1"/>
          </p:nvPr>
        </p:nvSpPr>
        <p:spPr>
          <a:xfrm>
            <a:off x="457200" y="1556792"/>
            <a:ext cx="8229600" cy="5040560"/>
          </a:xfrm>
        </p:spPr>
        <p:txBody>
          <a:bodyPr>
            <a:normAutofit/>
          </a:bodyPr>
          <a:lstStyle/>
          <a:p>
            <a:pPr algn="just" eaLnBrk="1" hangingPunct="1"/>
            <a:r>
              <a:rPr lang="es-ES" sz="2400" dirty="0" smtClean="0"/>
              <a:t>Crear y organizar la Base de datos.</a:t>
            </a:r>
          </a:p>
          <a:p>
            <a:pPr algn="just" eaLnBrk="1" hangingPunct="1"/>
            <a:r>
              <a:rPr lang="es-ES" sz="2400" dirty="0" smtClean="0"/>
              <a:t>Establecer y mantener las trayectorias de acceso a la base de datos de tal forma que  los datos puedan ser </a:t>
            </a:r>
            <a:r>
              <a:rPr lang="es-ES" sz="2400" dirty="0" err="1" smtClean="0"/>
              <a:t>accesados</a:t>
            </a:r>
            <a:r>
              <a:rPr lang="es-ES" sz="2400" dirty="0" smtClean="0"/>
              <a:t> rápidamente.</a:t>
            </a:r>
          </a:p>
          <a:p>
            <a:pPr algn="just"/>
            <a:r>
              <a:rPr lang="es-ES" sz="2400" dirty="0"/>
              <a:t>Manejar los datos de acuerdo a las peticiones de los usuarios. </a:t>
            </a:r>
          </a:p>
          <a:p>
            <a:pPr algn="just"/>
            <a:r>
              <a:rPr lang="es-ES" sz="2400" dirty="0"/>
              <a:t>Registrar el uso de las bases de datos.</a:t>
            </a:r>
          </a:p>
          <a:p>
            <a:pPr algn="just"/>
            <a:r>
              <a:rPr lang="es-ES" sz="2400" dirty="0"/>
              <a:t>Interacción con el manejador de archivos. Esto a través de las sentencias en DML al comando de el sistema de archivos. Así el Manejador de base de datos es el responsable del verdadero almacenamiento de los datos.</a:t>
            </a:r>
          </a:p>
          <a:p>
            <a:pPr algn="just" eaLnBrk="1" hangingPunct="1"/>
            <a:endParaRPr lang="es-ES" sz="2400" dirty="0" smtClean="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692696"/>
            <a:ext cx="8229600" cy="5433467"/>
          </a:xfrm>
        </p:spPr>
        <p:txBody>
          <a:bodyPr>
            <a:normAutofit/>
          </a:bodyPr>
          <a:lstStyle/>
          <a:p>
            <a:pPr algn="just" eaLnBrk="1" hangingPunct="1">
              <a:lnSpc>
                <a:spcPct val="80000"/>
              </a:lnSpc>
            </a:pPr>
            <a:r>
              <a:rPr lang="es-ES" sz="2800" dirty="0" smtClean="0"/>
              <a:t>Respaldo y recuperación. Consiste en contar con mecanismos implantados que permitan la recuperación fácilmente de los datos en caso de ocurrir fallas en el sistema de base de datos.</a:t>
            </a:r>
          </a:p>
          <a:p>
            <a:pPr algn="just" eaLnBrk="1" hangingPunct="1">
              <a:lnSpc>
                <a:spcPct val="80000"/>
              </a:lnSpc>
            </a:pPr>
            <a:r>
              <a:rPr lang="es-ES" sz="2800" dirty="0" smtClean="0"/>
              <a:t>Control de concurrencia. Consiste en controlar la interacción entre los usuarios concurrentes para no afectar la inconsistencia de los datos.</a:t>
            </a:r>
          </a:p>
          <a:p>
            <a:pPr algn="just" eaLnBrk="1" hangingPunct="1">
              <a:lnSpc>
                <a:spcPct val="80000"/>
              </a:lnSpc>
            </a:pPr>
            <a:r>
              <a:rPr lang="es-ES" sz="2800" dirty="0" smtClean="0"/>
              <a:t>Seguridad e integridad. Consiste en contar con mecanismos que permitan el control de la consistencia de los datos evitando que estos se vean perjudicados por cambios no autorizados o previstos. El DBMS es conocido también como Gestor de Base de datos.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836712"/>
            <a:ext cx="8229600" cy="638175"/>
          </a:xfrm>
        </p:spPr>
        <p:txBody>
          <a:bodyPr/>
          <a:lstStyle/>
          <a:p>
            <a:pPr eaLnBrk="1" hangingPunct="1">
              <a:defRPr/>
            </a:pPr>
            <a:r>
              <a:rPr lang="es-ES" sz="2800" b="1" u="sng" dirty="0" smtClean="0">
                <a:solidFill>
                  <a:schemeClr val="accent6"/>
                </a:solidFill>
              </a:rPr>
              <a:t>Usuarios de la base de datos</a:t>
            </a:r>
          </a:p>
        </p:txBody>
      </p:sp>
      <p:sp>
        <p:nvSpPr>
          <p:cNvPr id="32771" name="Rectangle 3"/>
          <p:cNvSpPr>
            <a:spLocks noGrp="1" noChangeArrowheads="1"/>
          </p:cNvSpPr>
          <p:nvPr>
            <p:ph idx="1"/>
          </p:nvPr>
        </p:nvSpPr>
        <p:spPr>
          <a:xfrm>
            <a:off x="251520" y="1628800"/>
            <a:ext cx="8229600" cy="3201988"/>
          </a:xfrm>
        </p:spPr>
        <p:txBody>
          <a:bodyPr>
            <a:normAutofit/>
          </a:bodyPr>
          <a:lstStyle/>
          <a:p>
            <a:pPr algn="just" eaLnBrk="1" hangingPunct="1"/>
            <a:r>
              <a:rPr lang="es-ES" sz="2400" dirty="0" smtClean="0"/>
              <a:t>Hay cuatro grupos de personas que intervienen en el entorno de una base de datos: el administrador de la base de datos, los diseñadores de la base de datos, los programadores de aplicaciones y los usuarios.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20" y="3068960"/>
            <a:ext cx="3892402" cy="3272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457200" y="692696"/>
            <a:ext cx="8229600" cy="5433467"/>
          </a:xfrm>
        </p:spPr>
        <p:txBody>
          <a:bodyPr>
            <a:normAutofit fontScale="92500"/>
          </a:bodyPr>
          <a:lstStyle/>
          <a:p>
            <a:pPr algn="just" eaLnBrk="1" hangingPunct="1">
              <a:lnSpc>
                <a:spcPct val="90000"/>
              </a:lnSpc>
              <a:defRPr/>
            </a:pPr>
            <a:r>
              <a:rPr lang="es-ES" sz="3200" b="1" u="sng" dirty="0" smtClean="0">
                <a:solidFill>
                  <a:schemeClr val="accent6"/>
                </a:solidFill>
              </a:rPr>
              <a:t>El administrador de la base de datos</a:t>
            </a:r>
            <a:r>
              <a:rPr lang="es-ES" sz="3200" dirty="0" smtClean="0">
                <a:solidFill>
                  <a:schemeClr val="accent6"/>
                </a:solidFill>
              </a:rPr>
              <a:t> </a:t>
            </a:r>
          </a:p>
          <a:p>
            <a:pPr marL="0" indent="0" algn="just" eaLnBrk="1" hangingPunct="1">
              <a:lnSpc>
                <a:spcPct val="90000"/>
              </a:lnSpc>
              <a:buNone/>
              <a:defRPr/>
            </a:pPr>
            <a:endParaRPr lang="es-ES" sz="3200" dirty="0">
              <a:solidFill>
                <a:schemeClr val="accent6"/>
              </a:solidFill>
            </a:endParaRPr>
          </a:p>
          <a:p>
            <a:pPr marL="0" indent="0" algn="just" eaLnBrk="1" hangingPunct="1">
              <a:lnSpc>
                <a:spcPct val="90000"/>
              </a:lnSpc>
              <a:buNone/>
              <a:defRPr/>
            </a:pPr>
            <a:r>
              <a:rPr lang="es-ES" sz="3200" dirty="0" smtClean="0"/>
              <a:t>Se encarga del diseño físico de la base de datos y de su implementación, realiza el control de la seguridad y de la concurrencia, mantiene el sistema para que siempre se encuentre operativo y se encarga de que los usuarios y las aplicaciones obtengan buenas prestaciones. El administrador debe conocer muy bien el SGBD que se esté utilizando, así como el equipo informático sobre el que esté funcionando.</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23528" y="332656"/>
            <a:ext cx="8229600" cy="6192688"/>
          </a:xfrm>
        </p:spPr>
        <p:txBody>
          <a:bodyPr>
            <a:noAutofit/>
          </a:bodyPr>
          <a:lstStyle/>
          <a:p>
            <a:pPr algn="just" eaLnBrk="1" hangingPunct="1">
              <a:lnSpc>
                <a:spcPct val="80000"/>
              </a:lnSpc>
              <a:defRPr/>
            </a:pPr>
            <a:r>
              <a:rPr lang="es-ES" sz="2800" b="1" u="sng" dirty="0" smtClean="0">
                <a:solidFill>
                  <a:schemeClr val="accent6"/>
                </a:solidFill>
              </a:rPr>
              <a:t>Los diseñadores de la base de datos</a:t>
            </a:r>
            <a:r>
              <a:rPr lang="es-ES" sz="2800" dirty="0" smtClean="0">
                <a:solidFill>
                  <a:schemeClr val="accent6"/>
                </a:solidFill>
              </a:rPr>
              <a:t> </a:t>
            </a:r>
          </a:p>
          <a:p>
            <a:pPr marL="0" indent="0" algn="just" eaLnBrk="1" hangingPunct="1">
              <a:lnSpc>
                <a:spcPct val="80000"/>
              </a:lnSpc>
              <a:buNone/>
              <a:defRPr/>
            </a:pPr>
            <a:r>
              <a:rPr lang="es-ES" sz="2800" dirty="0" smtClean="0"/>
              <a:t>	</a:t>
            </a:r>
          </a:p>
          <a:p>
            <a:pPr marL="0" indent="0" algn="just" eaLnBrk="1" hangingPunct="1">
              <a:lnSpc>
                <a:spcPct val="80000"/>
              </a:lnSpc>
              <a:buNone/>
              <a:defRPr/>
            </a:pPr>
            <a:r>
              <a:rPr lang="es-ES" sz="2800" dirty="0" smtClean="0"/>
              <a:t>Realizan el diseño lógico de la base de datos, debiendo identificar los datos, las relaciones entre datos y las restricciones sobre los datos y sus relaciones. </a:t>
            </a:r>
            <a:endParaRPr lang="es-ES" sz="2800" dirty="0" smtClean="0"/>
          </a:p>
          <a:p>
            <a:pPr marL="0" indent="0" algn="just" eaLnBrk="1" hangingPunct="1">
              <a:lnSpc>
                <a:spcPct val="80000"/>
              </a:lnSpc>
              <a:buNone/>
              <a:defRPr/>
            </a:pPr>
            <a:endParaRPr lang="es-ES" sz="2800" dirty="0"/>
          </a:p>
          <a:p>
            <a:pPr marL="0" indent="0" algn="just" eaLnBrk="1" hangingPunct="1">
              <a:lnSpc>
                <a:spcPct val="80000"/>
              </a:lnSpc>
              <a:buNone/>
              <a:defRPr/>
            </a:pPr>
            <a:r>
              <a:rPr lang="es-ES" sz="2800" dirty="0" smtClean="0"/>
              <a:t>El </a:t>
            </a:r>
            <a:r>
              <a:rPr lang="es-ES" sz="2800" dirty="0" smtClean="0"/>
              <a:t>diseñador de la base de datos debe tener un profundo conocimiento de los datos de la empresa y también debe conocer sus reglas de negocio. </a:t>
            </a:r>
            <a:endParaRPr lang="es-ES" sz="2800" dirty="0" smtClean="0"/>
          </a:p>
          <a:p>
            <a:pPr marL="0" indent="0" algn="just" eaLnBrk="1" hangingPunct="1">
              <a:lnSpc>
                <a:spcPct val="80000"/>
              </a:lnSpc>
              <a:buNone/>
              <a:defRPr/>
            </a:pPr>
            <a:endParaRPr lang="es-ES" sz="2800" dirty="0"/>
          </a:p>
          <a:p>
            <a:pPr marL="0" indent="0" algn="just" eaLnBrk="1" hangingPunct="1">
              <a:lnSpc>
                <a:spcPct val="80000"/>
              </a:lnSpc>
              <a:buNone/>
              <a:defRPr/>
            </a:pPr>
            <a:r>
              <a:rPr lang="es-ES" sz="2800" dirty="0" smtClean="0"/>
              <a:t>Las </a:t>
            </a:r>
            <a:r>
              <a:rPr lang="es-ES" sz="2800" dirty="0" smtClean="0"/>
              <a:t>reglas de negocio describen las características principales de los datos tal y como las ve la empresa</a:t>
            </a:r>
            <a:r>
              <a:rPr lang="es-ES" sz="2800" dirty="0" smtClean="0"/>
              <a:t>.</a:t>
            </a:r>
            <a:endParaRPr lang="es-ES" sz="2800" dirty="0" smtClean="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23528" y="332656"/>
            <a:ext cx="8229600" cy="6192688"/>
          </a:xfrm>
        </p:spPr>
        <p:txBody>
          <a:bodyPr>
            <a:noAutofit/>
          </a:bodyPr>
          <a:lstStyle/>
          <a:p>
            <a:pPr marL="0" indent="0" algn="just" eaLnBrk="1" hangingPunct="1">
              <a:lnSpc>
                <a:spcPct val="80000"/>
              </a:lnSpc>
              <a:buNone/>
              <a:defRPr/>
            </a:pPr>
            <a:r>
              <a:rPr lang="es-ES" sz="2800" dirty="0" smtClean="0"/>
              <a:t>Para </a:t>
            </a:r>
            <a:r>
              <a:rPr lang="es-ES" sz="2800" dirty="0" smtClean="0"/>
              <a:t>obtener un buen resultado, el diseñador de la base de datos debe implicar en el desarrollo del modelo de datos a todos los usuarios de la base de datos, tan pronto como sea posible. </a:t>
            </a:r>
            <a:endParaRPr lang="es-ES" sz="2800" dirty="0" smtClean="0"/>
          </a:p>
          <a:p>
            <a:pPr marL="0" indent="0" algn="just" eaLnBrk="1" hangingPunct="1">
              <a:lnSpc>
                <a:spcPct val="80000"/>
              </a:lnSpc>
              <a:buNone/>
              <a:defRPr/>
            </a:pPr>
            <a:endParaRPr lang="es-ES" sz="2800" dirty="0"/>
          </a:p>
          <a:p>
            <a:pPr marL="0" indent="0" algn="just" eaLnBrk="1" hangingPunct="1">
              <a:lnSpc>
                <a:spcPct val="80000"/>
              </a:lnSpc>
              <a:buNone/>
              <a:defRPr/>
            </a:pPr>
            <a:r>
              <a:rPr lang="es-ES" sz="2800" dirty="0" smtClean="0"/>
              <a:t>El </a:t>
            </a:r>
            <a:r>
              <a:rPr lang="es-ES" sz="2800" dirty="0" smtClean="0"/>
              <a:t>diseño lógico de la base de datos es independiente del SGBD concreto que se vaya a utilizar, es independiente de los programas de aplicación, de los lenguajes de programación y de cualquier otra consideración física.</a:t>
            </a:r>
          </a:p>
        </p:txBody>
      </p:sp>
    </p:spTree>
    <p:extLst>
      <p:ext uri="{BB962C8B-B14F-4D97-AF65-F5344CB8AC3E}">
        <p14:creationId xmlns:p14="http://schemas.microsoft.com/office/powerpoint/2010/main" val="63038938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323528" y="764704"/>
            <a:ext cx="8229600" cy="3992563"/>
          </a:xfrm>
        </p:spPr>
        <p:txBody>
          <a:bodyPr>
            <a:noAutofit/>
          </a:bodyPr>
          <a:lstStyle/>
          <a:p>
            <a:pPr algn="just" eaLnBrk="1" hangingPunct="1"/>
            <a:r>
              <a:rPr lang="es-ES" sz="3200" dirty="0" smtClean="0"/>
              <a:t>Una vez se ha diseñado e implementado la base de datos, los </a:t>
            </a:r>
            <a:r>
              <a:rPr lang="es-ES" sz="3200" b="1" u="sng" dirty="0" smtClean="0">
                <a:solidFill>
                  <a:schemeClr val="accent6"/>
                </a:solidFill>
              </a:rPr>
              <a:t>programadores de aplicaciones</a:t>
            </a:r>
            <a:r>
              <a:rPr lang="es-ES" sz="3200" dirty="0" smtClean="0">
                <a:solidFill>
                  <a:schemeClr val="accent6"/>
                </a:solidFill>
              </a:rPr>
              <a:t> </a:t>
            </a:r>
            <a:r>
              <a:rPr lang="es-ES" sz="3200" dirty="0" smtClean="0"/>
              <a:t>se encargan de implementar los programas de aplicación que servirán a los usuarios finales. Estos programas de aplicación son los que permiten consultar datos, insertarlos, actualizarlos y eliminarlos. Estos programas se escriben mediante lenguajes de tercera generación o de cuarta generación.</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67544" y="836712"/>
            <a:ext cx="8229600" cy="3992563"/>
          </a:xfrm>
        </p:spPr>
        <p:txBody>
          <a:bodyPr>
            <a:normAutofit/>
          </a:bodyPr>
          <a:lstStyle/>
          <a:p>
            <a:pPr algn="just" eaLnBrk="1" hangingPunct="1">
              <a:defRPr/>
            </a:pPr>
            <a:r>
              <a:rPr lang="es-ES" sz="3200" b="1" u="sng" dirty="0" smtClean="0">
                <a:solidFill>
                  <a:schemeClr val="accent6"/>
                </a:solidFill>
              </a:rPr>
              <a:t>Los usuarios finales</a:t>
            </a:r>
            <a:r>
              <a:rPr lang="es-ES" sz="3200" dirty="0" smtClean="0">
                <a:solidFill>
                  <a:schemeClr val="accent6"/>
                </a:solidFill>
              </a:rPr>
              <a:t> </a:t>
            </a:r>
          </a:p>
          <a:p>
            <a:pPr marL="0" indent="0" algn="just" eaLnBrk="1" hangingPunct="1">
              <a:buNone/>
              <a:defRPr/>
            </a:pPr>
            <a:endParaRPr lang="es-ES" sz="3200" dirty="0"/>
          </a:p>
          <a:p>
            <a:pPr marL="0" indent="0" algn="just" eaLnBrk="1" hangingPunct="1">
              <a:buNone/>
              <a:defRPr/>
            </a:pPr>
            <a:r>
              <a:rPr lang="es-ES" sz="3200" dirty="0"/>
              <a:t>S</a:t>
            </a:r>
            <a:r>
              <a:rPr lang="es-ES" sz="3200" dirty="0" smtClean="0"/>
              <a:t>on los "clientes" de la base de datos: la base de datos ha sido diseñada e implementada, y está siendo mantenida, para satisfacer sus requisitos en la gestión de su información.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7544" y="908720"/>
            <a:ext cx="7772400" cy="1143000"/>
          </a:xfrm>
        </p:spPr>
        <p:txBody>
          <a:bodyPr/>
          <a:lstStyle/>
          <a:p>
            <a:pPr eaLnBrk="1" hangingPunct="1"/>
            <a:r>
              <a:rPr lang="es-ES_tradnl" b="1" dirty="0" smtClean="0"/>
              <a:t>OBJETIVO</a:t>
            </a:r>
          </a:p>
        </p:txBody>
      </p:sp>
      <p:sp>
        <p:nvSpPr>
          <p:cNvPr id="5123" name="Rectangle 3"/>
          <p:cNvSpPr>
            <a:spLocks noGrp="1" noChangeArrowheads="1"/>
          </p:cNvSpPr>
          <p:nvPr>
            <p:ph idx="1"/>
          </p:nvPr>
        </p:nvSpPr>
        <p:spPr>
          <a:xfrm>
            <a:off x="457200" y="3068638"/>
            <a:ext cx="8229600" cy="3057525"/>
          </a:xfrm>
        </p:spPr>
        <p:txBody>
          <a:bodyPr>
            <a:normAutofit/>
          </a:bodyPr>
          <a:lstStyle/>
          <a:p>
            <a:pPr algn="just" eaLnBrk="1" hangingPunct="1">
              <a:buFontTx/>
              <a:buNone/>
            </a:pPr>
            <a:r>
              <a:rPr lang="es-ES_tradnl" sz="3200" dirty="0" smtClean="0"/>
              <a:t>Al finalizar esta sesión el estudiante será capaz de :</a:t>
            </a:r>
          </a:p>
          <a:p>
            <a:pPr algn="just" eaLnBrk="1" hangingPunct="1"/>
            <a:r>
              <a:rPr lang="es-ES" sz="3200" dirty="0" smtClean="0"/>
              <a:t>Definir los conceptos fundamentales de las Bases de Datos.</a:t>
            </a:r>
            <a:endParaRPr lang="es-ES_tradnl" sz="3200" dirty="0" smtClean="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noAutofit/>
          </a:bodyPr>
          <a:lstStyle/>
          <a:p>
            <a:r>
              <a:rPr lang="es-ES" sz="3600" b="1" dirty="0" smtClean="0">
                <a:solidFill>
                  <a:srgbClr val="002060"/>
                </a:solidFill>
              </a:rPr>
              <a:t>Panorama General de la Administración de bases de datos</a:t>
            </a:r>
          </a:p>
        </p:txBody>
      </p:sp>
      <p:sp>
        <p:nvSpPr>
          <p:cNvPr id="6147" name="2 Marcador de contenido"/>
          <p:cNvSpPr>
            <a:spLocks noGrp="1"/>
          </p:cNvSpPr>
          <p:nvPr>
            <p:ph idx="1"/>
          </p:nvPr>
        </p:nvSpPr>
        <p:spPr>
          <a:xfrm>
            <a:off x="467544" y="2204864"/>
            <a:ext cx="8218488" cy="2841625"/>
          </a:xfrm>
        </p:spPr>
        <p:txBody>
          <a:bodyPr>
            <a:normAutofit/>
          </a:bodyPr>
          <a:lstStyle/>
          <a:p>
            <a:pPr algn="just"/>
            <a:r>
              <a:rPr lang="es-ES" sz="3200" dirty="0" smtClean="0"/>
              <a:t>Un sistema de base de datos es básicamente un sistema computarizado para llevar registros. Los usuarios del sistema pueden realizar una variedad de operaciones sobre dichos archivos.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p:txBody>
          <a:bodyPr>
            <a:normAutofit/>
          </a:bodyPr>
          <a:lstStyle/>
          <a:p>
            <a:r>
              <a:rPr lang="es-ES" sz="3600" b="1" smtClean="0">
                <a:solidFill>
                  <a:srgbClr val="002060"/>
                </a:solidFill>
              </a:rPr>
              <a:t>Panorama General de la Administración de bases de datos</a:t>
            </a:r>
          </a:p>
        </p:txBody>
      </p:sp>
      <p:sp>
        <p:nvSpPr>
          <p:cNvPr id="7171" name="2 Marcador de contenido"/>
          <p:cNvSpPr>
            <a:spLocks noGrp="1"/>
          </p:cNvSpPr>
          <p:nvPr>
            <p:ph idx="1"/>
          </p:nvPr>
        </p:nvSpPr>
        <p:spPr>
          <a:xfrm>
            <a:off x="539552" y="2276872"/>
            <a:ext cx="8218488" cy="3960440"/>
          </a:xfrm>
        </p:spPr>
        <p:txBody>
          <a:bodyPr>
            <a:normAutofit fontScale="92500" lnSpcReduction="20000"/>
          </a:bodyPr>
          <a:lstStyle/>
          <a:p>
            <a:pPr algn="just">
              <a:buFontTx/>
              <a:buNone/>
            </a:pPr>
            <a:r>
              <a:rPr lang="es-ES" sz="3200" dirty="0" smtClean="0"/>
              <a:t>Por ejemplo:</a:t>
            </a:r>
          </a:p>
          <a:p>
            <a:pPr algn="just"/>
            <a:r>
              <a:rPr lang="es-ES" sz="3200" dirty="0" smtClean="0"/>
              <a:t>Agregar nuevos archivos a la </a:t>
            </a:r>
            <a:r>
              <a:rPr lang="es-ES" sz="3200" b="1" dirty="0" smtClean="0"/>
              <a:t>base de datos</a:t>
            </a:r>
            <a:r>
              <a:rPr lang="es-ES" sz="3200" dirty="0" smtClean="0"/>
              <a:t>.</a:t>
            </a:r>
          </a:p>
          <a:p>
            <a:pPr algn="just"/>
            <a:r>
              <a:rPr lang="es-ES" sz="3200" dirty="0" smtClean="0"/>
              <a:t>Insertar</a:t>
            </a:r>
            <a:r>
              <a:rPr lang="es-ES" sz="3200" b="1" dirty="0" smtClean="0"/>
              <a:t> datos </a:t>
            </a:r>
            <a:r>
              <a:rPr lang="es-ES" sz="3200" dirty="0" smtClean="0"/>
              <a:t>dentro de los archivos existentes</a:t>
            </a:r>
          </a:p>
          <a:p>
            <a:pPr algn="just"/>
            <a:r>
              <a:rPr lang="es-ES" sz="3200" dirty="0"/>
              <a:t>Recuperar datos de los archivos Existentes.</a:t>
            </a:r>
          </a:p>
          <a:p>
            <a:pPr algn="just"/>
            <a:r>
              <a:rPr lang="es-ES" sz="3200" dirty="0"/>
              <a:t>Modificar datos en archivos existentes.</a:t>
            </a:r>
          </a:p>
          <a:p>
            <a:pPr algn="just"/>
            <a:r>
              <a:rPr lang="es-ES" sz="3200" dirty="0"/>
              <a:t>Eliminar datos de los archivos existentes</a:t>
            </a:r>
            <a:r>
              <a:rPr lang="es-ES" sz="3200" dirty="0" smtClean="0"/>
              <a:t>.</a:t>
            </a:r>
          </a:p>
          <a:p>
            <a:pPr algn="just"/>
            <a:r>
              <a:rPr lang="es-ES" sz="3200" dirty="0"/>
              <a:t>Eliminar archivos existentes de la base de datos.</a:t>
            </a:r>
          </a:p>
          <a:p>
            <a:pPr algn="just"/>
            <a:endParaRPr lang="es-ES" sz="3200" dirty="0"/>
          </a:p>
          <a:p>
            <a:pPr algn="just"/>
            <a:endParaRPr lang="es-ES" sz="3200" b="1" dirty="0"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normAutofit/>
          </a:bodyPr>
          <a:lstStyle/>
          <a:p>
            <a:r>
              <a:rPr lang="es-ES" sz="3600" b="1" smtClean="0">
                <a:solidFill>
                  <a:srgbClr val="002060"/>
                </a:solidFill>
              </a:rPr>
              <a:t>¿Qué es un sistema de Base de datos?</a:t>
            </a:r>
          </a:p>
        </p:txBody>
      </p:sp>
      <p:sp>
        <p:nvSpPr>
          <p:cNvPr id="10243" name="2 Marcador de contenido"/>
          <p:cNvSpPr>
            <a:spLocks noGrp="1"/>
          </p:cNvSpPr>
          <p:nvPr>
            <p:ph idx="1"/>
          </p:nvPr>
        </p:nvSpPr>
        <p:spPr>
          <a:xfrm>
            <a:off x="307974" y="1988840"/>
            <a:ext cx="3687962" cy="4176464"/>
          </a:xfrm>
        </p:spPr>
        <p:txBody>
          <a:bodyPr>
            <a:normAutofit fontScale="85000" lnSpcReduction="10000"/>
          </a:bodyPr>
          <a:lstStyle/>
          <a:p>
            <a:pPr algn="just">
              <a:buFontTx/>
              <a:buNone/>
            </a:pPr>
            <a:r>
              <a:rPr lang="es-ES" sz="3200" dirty="0" smtClean="0"/>
              <a:t>   Un sistema de Base de Datos es básicamente un sistema computarizado para guardar registros; es decir, es un sistema computarizado cuya finalidad general es almacenar información</a:t>
            </a:r>
          </a:p>
          <a:p>
            <a:pPr algn="just">
              <a:buFontTx/>
              <a:buNone/>
            </a:pPr>
            <a:endParaRPr lang="es-ES" sz="3200" dirty="0" smtClean="0"/>
          </a:p>
        </p:txBody>
      </p:sp>
      <p:sp>
        <p:nvSpPr>
          <p:cNvPr id="2" name="AutoShape 2" descr="data:image/jpeg;base64,/9j/4AAQSkZJRgABAQAAAQABAAD/2wCEAAkGBhQSEBIUEhIVFRUSFRUVFxcVFBQVFhcXFBAVFBUVFBYXGyYeFxokGhQUIC8gJCcpLCwsFR4yNTAqNSYrLSkBCQoKDgwOGg8PGiwlHyQsLSwpNTAqLDIuLCovNCwvLCwsKiksLCwsLCwsKiwtLywsKSwsLCwpLCwsKSwtKSwsKf/AABEIAM4A9AMBIgACEQEDEQH/xAAbAAEAAgMBAQAAAAAAAAAAAAAABQYCAwQBB//EAEQQAAIBAgQEAwQHBgQDCQAAAAECAAMRBBIhMQUGQVETImEycYGRQlJiobHB0SMzcqLh8AcUgpIkQ/EWNGOTlLKzwtL/xAAZAQEAAwEBAAAAAAAAAAAAAAAAAQIDBAX/xAAuEQACAgEDAgMIAgMBAAAAAAAAAQIRAxIhMQRBIlFhEzJxgZGhweEj8BXR8RT/2gAMAwEAAhEDEQA/APuMREAREQBERAEREAREr/N/GnoYao9EjxAFClhmUF6qpci4zWzXtfpAJ5nA6zQcZrtpPl452xyH9pTw9b1RnotobbHOv4Tvw/8AiQo/e4fEU/UKtZfmjX/llnGS5RCaZ9ISoDtMpSsFz9hHIy4imrdnJpN8qgWWTC8YVhe9x9Yaj7pUkkYmCVQdjeZwBERAEREAREQBERAEREAREQBERAEREAREQBERAERMXcDeAZTVVrhZqqVydtJXeZOMCj4alxTNZigqMLqgClmbL9I2FgNrkX0BgHZieMO9Q06NM1GUXYBgqoD7Odj9I9F1PXQayv8ANuJqnDMtTD1Uu1IXIR0/7xT3emzAfG0m+H16Io5MNUBF7lgwd2Ym7M56sep/CwkZzhxUDDimTdqj0FH/AKmldj2GkgkrONw2vz7dztb85KYTlxvDR1dPOobKxKn52IP3TLEYbU+8yYwbUzSpjxFDKmWx06nv753yyuMVpOZRTe5FPwIEWq4cMO+UOPml57huSMNe9MNRPekxX+/nJ7DYQhgbrYfVP6Tjo4i051L2l7F609yP4LxGpSx1TD+IzqgbViWvZMO6nzEkEeK4OtjpoJeqOMB30P3T5nw6vfjNYd6bN/JhV/KXyYvZmpMRIyliivqO36Tuo4kNtv26wDbERAEREAREQBERAEREAREQBERAEREATwmYPWtNDNeAbXr9poJieSCTyVPnvgFXEpT8EKWpuWIZslwUK+U2te9t7e+WyeESU6Ias+V4DC4ig161CqAOoXxR86ea0z5l5nw1aqiPWWiAEJZrqxyEFclxpqt8x0FrC52+g8areHQqVAhc00Zsqg3bKCbC2s+ItimerVY2dqzeckK19QB3yroNL6ADtrD3JovKYhqi3oYpKu5AIptrbQZqRW3xBkAvPIFw6FWXR0I8ynqGBt8+srL0aDGxooGvuhNN9rb3PytM62EBtlr1gVFv2mWsNzsx1UbCwHSRCWSHeyjxplrwv+ItC9s2U+hIMlqHNdBvp2Pr/SU3BNWDEA4WsgtrVatRvcXAIzEAmx0sdpbOV8QmIxH+VrYKmpFE1RlNGtSyhwt7qPLcnS41tNl1Er3iUeLyZr5erh+M1GU3Bw7kEfxYcflPpEiuHcq4ehUNSlSVHK5CRm9ksGIAJsNQNh0EljM5O22arZGJmN5kZiZUk6qPECNG1Hfr/Wd1OqGFwbyFM9SoVNwbSbBOROHD8SGzaevT+k7QZJB7ERAEREAREQBERAEREATVVB+E2xAOSQePqO2INPxXpqtNGGTwwSztUBuXRtAKY0FtzLDiSFUsegvKX/mCcTUY7lKR/mrCw+cylNKSj3ZdR8LkSfh119mvm+zWpqf5qWUj35TN2A4znbw6iGm9iRrmRwpCsab2F7EjQgHUaWmh8XOXijf8TSHanWPzfD/pL5v4o6jPDJZZUWOZJTJ2nPwernXzakTtxGMVN9+w/vSINTSaLSWl0zJcMBvrIbjODw9S4elTqn7aK1viRf5TPE45n9B2H595ymbKHmYyn5FT4hyLh3vemQD9RjYf6HzL90iMTyECQKdfXQAPTPQZQLoVA0FvZn0GYMnpKyw3um0VWRny7Fcp4tSVREYi58rqMzMbljmC62yjrYKN5fv8N+BJgqTeLbx6zZqjj2dPYpg2Gign3kk9p31PaVu4sfxH5zZaRhSnBN8kvI0WapQDfqJxVsMV9R3kdhccybG47Hb4dpMYXiKvpsex/LvJlBovGaZwmcuPx60kZ3vZegBJNzYAAakkkAAbkyU4jSCqWGh2+cqXMj/sk13q0vufP/8AWcuTJpkoruXbPDzS4azYOuotfekzAXtc01ctbQ9DtJbB49KqhkYEHY+7Qj0INxY6i0xxHDqN3q5bVMmUkMdQpOXQ6bneQ/L2I8U4irpleooWwsDloJ5/eb7+g7S2WXs1YssJmdHFMmx07dJz0alwQdxpMzNE73RYsIM9nibCRGN5lWm1ceFUdcOB4jLkCqzIHVBmYFjlZToLeYetrFSYiQq834a5BqWZd1AZjrWFEWCg3JZk0GvmEUucMKxUCr7bIiXRwHNSlSqLlJGotWpa9C4B1MAmonNw/iCV6a1KTZkfVTYi4va9iAZ0wBERAEREAREQDj4uP2L/AA/ESmFCa72BP7JTYb6Vbbdfbl8qpmBB2ItKjiqTYeuHyllytTbKAWylldXVT7RBXVdyGNtQAeXItOWOR8G0fFjlA4XxNiQdD2Oh+R1nRxFv+Nt9Wif5nT/8zuTieEYAPiKJF9RVIRxa+pSrrc7HQbSKq4tauMrVEYNTCKgceyTnYkKdm0tqLjWbdZkU8Wxh0mF48nJJ4LEsrWU2uNZ0GcuCXVid/wAp1mX6VJYo0Rnd5GYmeT2dOH4ezanQdz+QnRdGNWcmW8yxdDwqeeoQo7Hew3JkgcQlLRBmbv8A1/SUnnzizZVDG4szkDS4T2R+P3Styk1FbWGkjnx3OIBCoq2J8ue5ZvVUGv4xhecDmtUQab5bo4HfI3T5Tp5VorRW9r1Gsaj6XJtsD0QbAdNOpMmeNU6eJp5Kg1HsP9Km1tHQ7j1GxGhnPHPgulHbzt38TofTTqxQxIcBlN1bY/kexm6VXlDGmzqw0ylyBsHRsj5fiD8hLEMQ7eyth3Ov3CaynOMnCKv19OxzUd74pmUKTcDXXeV7mxj4dEDUmsCANzlpVG0+UlFoNe5ckjpsPkJDc1UGcUmUMUQuHyAs6ZlADhFIZgBmHlNxmBG04cmOayqc6/BrFm3iXGlq0nRSVcixDKyMoI3II22M6uXMNkw1PS2YF7ds5LAfAED4St4PLiGyq4dnGRso9imarNULWRQvk8gB6kW20uwGwA9wjqpubUUWfkdPD8DnZje23T0naeEfb+7+s6OHYbImu5nVOmEdMUixrAbuPkf1nBieBU6js700LMoVjZhmABAzgGzWBNidryTiXBFry9SDZhSpg+UmwYAlKviqSL2JD6g7iYU+W6KlStKmpTLlKhhbJTWmtrHbIqLbqFW97CS8QDm4fgEoplRQozMxtfVmOZmJJJJJNyTOmIgCIiAIiIAiIgCaq+HVxZhebYgEU/AFPWc+M4Wileuh3+EnZH8U3X4/iJEIRTtITk2t2QVakVNxt0m6nXBGulpvdbjWU7mPjXhkohPS5GrEsbKi/aNx8xKxxyhkrHw+fT1J1KcPH2+/oXFOKYen7TXb1sAD6XP3xV4p4nWwPQdfj1lK4bybVqi9SqlInXLkNVh/E2dRf3X95mjF4avgqgUsLPfK6XNNyBcgq2qOBrY3uAbE2Ntox1PwzTfwr6O2UdJbxaRcMZjUpLmqMFHTufcNzKZx/EnFBiEYIqshbf2zbXoDrtJPhPBhWIqV3LlhcC5t7mO/wFpYXwoy5Qoy2tlsMpHa031RjvHdr/jMGn3KDwzjZXQ+2PaXT3XF90Pf87zrxXM9l0HmPsoLXJ7A727k7dTO3iPKVNzoQPs1FzAfwtuJH8B4JSbMSLAEDKigFuurdBPMXQwbc1J6V2rf4fs9X/Ifx6XDxed7fQ7uTeGNlZid1yX7sxzVCPS/4y1Ukso903cv4PUkgKqqAqjYDX7/AFmNp3Rbcm3t+EeY1sjy06MBhFdzf6v5iaJ3cJ9s/wAJ/ESZboR5Np4N9ozNsOlFGc/RUsTubKCT79p3yH5pxGXDVQN2pv8ALIbznjBLhG3BxHEYg+cuad9QgprUVR0DMLFm7kEDoNrnEcw1l3FN/czUz/tYMP5pprcYFOpRuGNxlFiQBcAHML2Owt21nQ/E1rV1pLlsM5diEY+TIMoUg2BLgX+y1u8pHLGTcU+DWWOUUn5nbwjmNK9RqeVlqIoYg5ToxIBBViOnWxkxPm3JH7PH4g9GuD/55tPpM1RmJ5eVXivCcWa9RqOJVC7s9KmzaWGA8G9rXNqpU5dVFw2+kyTD4tWpipi1BLJ5C1JSyrQfMP3ZJJrGncj6INrGAWm8XlPHC+JtTF8SqMA/slCCSK5W5akToTQHuVptPC+IBny10VWFUqBl0Z8RUYFsyH6DU7b2KkEG94Ba4lNrYbH0zb/M0yzNRtnqqPKjsjAJ4diWzUQSOr6WNr2HglGsqOMQwZvEcqbi/hk3UMAAARqNOgHewAkYiIAiIgCIiAJH8T3X4/lJCcPEt1+P5SY8kS4Iyt7J9xnzbiNS2MBPSrUP+oU2y/dm+U+muNDeUjmbgme7pfoTl9oFfZdfkP7JkTa1ODdak0viWxrvV0038CV4fxG6gg9BfX0398juauIBsPa4J8SkV9/jLY/IkfEysf5qsLDLe3VHCj3lW9k/EzqwuErYhwW1y6gA+VTYjM72F2sTbTS533nHh6fPGaeRaUuXex39RkwPH4Hbfaiz8sk+Gn8b292n5yx2lR4XxbwGVKyFQospA9b3t9L3iT3EOOU6dIVAwfNooUjzH8rdZ6bg4tt9239WeWk8klGPOyO5lB3le5NXy1f4l/8AaZCY7misxu1UUwdgpC/C51YzRw3jT0ifCcHYsuh92Ybj7pvGEtLVeRLxxUkta+9L51+vU+qcJ+n7h+cj5hyhxxa4fTK4Auvz1HcTZac65ZGSEoeGR5OjB5s3k3t6bXHeabTt4WPOf4fzEPgouTbmren8shuYqpNGrm3FN9rfVbtLLXp5lYXIuCLjQi4tcesplbkhlUgJRqaWN/EpswtY3ZSTc++Z2a6TkFbUkb30uSR6j0E3YZlzZsoB6bXFyLm/wHykZjqGUtmLUstiAapbxNPouaQbe4tqfmJzYOrUcZko1nUnQrlZgLhbEWVXYNmByE2y62sZ4+TpsybapnpQzYmqbZMcGoZcXU9Vb/5pe1xC2HmHzlU5UwRqsa5OjXAH1VDkkMer3Go2FrepuE9WNqKTOCVOTaKnxblXxq9WqMXlzrlUAElQThyyZs/7s+AbqAD+2fWbOJcsLWNG9dbJRWi2Zc7kLVp1MyOzXV70/aOY633loiSQVGjysyhLY0llNc5mBfN41IJ5lZytwQGuANc1rZmvlhOUwuTPi2fIafVwCtOtVqZLZ9j4iKfSkOmgtkQCnYfk22XPjCxUqbkXPlrYSrmuzmzMcLcnYtUJsLWM1y1wg4ekUNY1bsDc3sLU0Q2uzG5KlzrqzsdJLxAEREAREQBNGJxi0xdyB+J9wjGYtaSM7kBUBYkkAAAXJJO0q2B4a+NY1q7VKdI/u0Vmpu46O5FmRPqqLE7tvYZzlLiPJaKXLJo8wp0ViPh+sxr8SR7WNrX30kZW5QA/dYqsvo4p1V+8B/5pGcUw9fC0nqu9ColMEm2ei5t0VTnUt2GYXmF9RF3szWsUlW6JHF4vMbD4Dv6mbKPDtLt7R69vdMeFAG53J1+EkSJvhgmtct2/7Rjlk09K2SOE8Bp1DqFzfaVTf49Z63ASnteyOiiy/ECdlpvo4wrodR6zX2UVukU9o3s2RtfBI6ZHUMvY/iOx9Z8843TSjVrBb5aV999FuRf5ifWWw6vqhse39Ok+Y848MKYisrCwrC4Poy5Tb3G86cM3qSLQxpxm+6W31V/ayU5VwqUlDkA1Wtne1yL65F+qg2sO1zcmTPHMNTxSWcAMB5KgHnRraEHqvdToRoZSeFcbIBv7Q9tba3trb7J3BnbiuZwFuL3OipbzE/VU9ff03PeeF/6MinTvVfzs9R9HH2ete7XJycvcRalXpVNiTkcDbUlGHuDD7hPoaG4BnzHAYZyUVdXHmJ6Zrl2PuzEyxJxnGUtHphwPs/mh/Ke3kdS352v4nLHp5ZsUKkr3pN06vb8lutNFXmGjhSTVbUjRVF2Oo6dPjaVutz4FpvmpFXCmxJGUG27XsQBMuWuRziQa+NNQCpqlPMyO1/8AmVSLMt+iaWG/YZSl5Ex6T2Pi6jbySq3+iYX/ABNo3/dVbd/IfuzSwcK49RxIvScEjdTow94P4yqYv/DCj/ysRWQ9myVV+8Bv5pCY/lvE8PBxKYikwo+bZ6TEdVCnMrE9ri8zN5Lo8kfA3F+vB9OxGBV73Gp6jSVJeTa6PTyNh2FH909SnUNRAGuAVVwtU2stza1rjWWfgfFBiKCVB9IA27HqPned8k85x0tpnDwbhvgUgmYublmZt2ZmLM3pqdugtO6IggREQBERAEREAREQBPCZ7PG2gFSr8QTEYh0quop0KmUUif3tRbHPUvoUUnyp1IzHZQJbEVg6kX0PY+t58/4hVC4zEqWAY1mNiQCQQpBsdxrLBwm+mtvh/wBJLVblU72JoVwi76C5/u34Sic6cSNVHDMFUK2VSQLmx1t1Jlx5kreFg3qC2ZV7aZmIRSR1F2EiODU6K09aSOX9pqiq7OepcsNe/boLWmM8qg6ZtDFKfukjwOmTaw2XUdflJa0huV6q08TVpJomRKiDU5MzOrIL7LdQQOmYjYAC11cOG9/cS2DwwSK5d5NkZaeWm+thivqO80zcwoxGm04uP8PGKpBW9tdVfqO/vBnfFpJaE5QeqJ8q4lwgrUFOogZhqLamx7HcbTLB8Ae/ko5SdCzAg29SdSPST2F/b8QqvuFJA+HkH4Ey4rQA2Allkk9/xud/UrHiajoV0m93Vv0sguAcvikMzasdz+Q9JNtTHUTpo4Yttt36Ttp4MKO57n8pRujhlKWR6pFKwiUK+JZqxQDD1CtOk30qiGxqvfQgG+VfTMdbAWXE1g6kE6G2x7EH4jSfPcRWC4vErmAPj1TYkXILkg2O4IN/jLHwm+mtvh/0lWu4TvYmhXCrvoO/9/dKFzvxI1UcMwACtlUkDodbdSZc+Zq3hYNnW2cBQDbTM7rTUkdbFwbekiOEUqK07eEj5x5jUVXZz1LlgST17dtphPLGDpm8Mcp7xN/IXECmGC2vq3X7R9PfLMeLn6v3/wBJUuDBaderSp6IFSoo+oHLgoPQFLgdA1tgJOGXTtWic0teSUmuWT4Ldl+Z/SaFxwNRqYemXUAsubzAG1iR03HzE6l2ErvGuTVxNSo5qsgqKgKoLK5RlZTVAP7S2UgbEByL7WsYk61RgCTlsNTqf0mpMcCwUMhYqHAzG+Qmwa1tryH/AOxNK4YO4OeqzEW84q2IV9LkKyU2XW/k7E342/w6p+f9s5zBRqlNtvr3H7Qb2B9my29mAWrM32fmf0maHTW3w2lbXkWkHpuKj3R6jnNrm8QrqxFiWGQAE9CwN7yY4JwsYaglEMWFMEAkAaFiQNOgvYXubDUk3MA7oiIAiIgCaqpPwm2IBGYrh9OoLVEVx2ZQw+REjG5TojWlnonvSqPTH+0HKflLE9HtNDLaQCtY7lE1ly1q9SqutlbIACRbN5EW7C+hN7bjWV9+WMbSOWmUdfrZ8lx9tSp1/huOoAn0OeTLJihk95G+LNPF7pBct8ANAM1Rg1WpYsQCFAW+VEvrYXY3O5YnTYTyVSNp5PJokkqRk227Z1U64M11sGDtofumiR3HeMvSpFKQz1qvkpLcXLEb36Ko8xJ0AHztZCVuiI49zctCp4NNDVrXtlUM1iNxZAWYjqBt1IlZrc/11azlKZ+q9Mofk9jLry1y+mBpNUc+JXcXq1ACfXJTB1CA/EnU+ku+IWopDKGGxDAMPzBk2zrhmw43SgpL15f+j53yfxSmlTK5sahFmPs32AJ6anf1n0uhghudfw/rKLzjwzBUqLkYamKrKcvhXpEG3tnwyBYeo1knyPx162EphjdlAUnqbKCD8iJFjqZRzt5oquL/AL8i21KwX9BOKtiS3oO36zAzEyDkOXFYCnUFqiK47MoYfIiRx5ZprrSL0T/4VR0H+0HL90mTMTIBXOI8rtXULXxFSoq6qCVUA9Gsirdh0JvaQ7cDxtM5UyOu2bPkDD7aFTb4XHa0vJhKZJsBeZ5MUcnvG+LPPF7rITgXBjRDM7ZqlQgsQLDQWVVB1yi533JJ62E3RwrPsPj0ndh+Gjd9fTp8e87gttpoopKkYuVu2FE9iJYqIiIAiIgCIiAIiIAiIgCeET2IBoeh2mkidsxdAd4BxzybalAjbWapBJiZTaXHDTxmJJQMc4QMSQVQU6bZF0sBmYse532FrmZSuLcuVxXq1Kaq61GDWz5WH7NVIswyn2b3zDeWVdysr7E/h+Mh/Q+8H8JvrMwXNbTp/faVrB43wv39OrTA6tTLr/up5h85s5o5uw3+RqU6VVajujKqUiGbzCxLAewLX3t6XMqy8U5bJEXisHWxgdqKBwwNnd1phtLAoDclexIAPS41nfyDh2pK9NwVdGysptcWRQCbEixGoIJBB0M0cL46mRfOACPLrYFegXt753cFxXi4yoy+ylJUY9MxqF1HvClj/rHec2LqFkdHXkxTw42uzotBnhnpnhnScZiZjOilhS3oO/6Tuo4YLtv3gHHQ4eTq2g7df6Tup0gosBaZxJIEREAREQBERAEREAREQBERAEREAREQBERAE11KIM2RAOKpSImuSM0VMNfbSQDiemDuJyvwqmTfKJ2uhG8xgkruK5GwzsWystzchKjoCTuSoNr+osZLcO4ZToIEpqFUdB3O5JOpJ7nWdgW+06aWD+t8pCik7SLOUmqbOZKRbYTrpYQDfU/dN4Fp7LFBERAEREAREQBERAEREAREQBERAEREAREQBERAEREAREQBERAPGUHec5weu+k6YgGKUwNplEQBERAEREAREQBERAEREAREQBERAEREAREQ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sp>
        <p:nvSpPr>
          <p:cNvPr id="3" name="AutoShape 4" descr="data:image/jpeg;base64,/9j/4AAQSkZJRgABAQAAAQABAAD/2wCEAAkGBhQSEBIUEhIVFRUSFRUVFxcVFBQVFhcXFBAVFBUVFBYXGyYeFxokGhQUIC8gJCcpLCwsFR4yNTAqNSYrLSkBCQoKDgwOGg8PGiwlHyQsLSwpNTAqLDIuLCovNCwvLCwsKiksLCwsLCwsKiwtLywsKSwsLCwpLCwsKSwtKSwsKf/AABEIAM4A9AMBIgACEQEDEQH/xAAbAAEAAgMBAQAAAAAAAAAAAAAABQYCAwQBB//EAEQQAAIBAgQEAwQHBgQDCQAAAAECAAMRBBIhMQUGQVETImEycYGRQlJiobHB0SMzcqLh8AcUgpIkQ/EWNGOTlLKzwtL/xAAZAQEAAwEBAAAAAAAAAAAAAAAAAQIDBAX/xAAuEQACAgEDAgMIAgMBAAAAAAAAAQIRAxIhMQRBIlFhEzJxgZGhweEj8BXR8RT/2gAMAwEAAhEDEQA/APuMREAREQBERAEREAREr/N/GnoYao9EjxAFClhmUF6qpci4zWzXtfpAJ5nA6zQcZrtpPl452xyH9pTw9b1RnotobbHOv4Tvw/8AiQo/e4fEU/UKtZfmjX/llnGS5RCaZ9ISoDtMpSsFz9hHIy4imrdnJpN8qgWWTC8YVhe9x9Yaj7pUkkYmCVQdjeZwBERAEREAREQBERAEREAREQBERAEREAREQBERAERMXcDeAZTVVrhZqqVydtJXeZOMCj4alxTNZigqMLqgClmbL9I2FgNrkX0BgHZieMO9Q06NM1GUXYBgqoD7Odj9I9F1PXQayv8ANuJqnDMtTD1Uu1IXIR0/7xT3emzAfG0m+H16Io5MNUBF7lgwd2Ym7M56sep/CwkZzhxUDDimTdqj0FH/AKmldj2GkgkrONw2vz7dztb85KYTlxvDR1dPOobKxKn52IP3TLEYbU+8yYwbUzSpjxFDKmWx06nv753yyuMVpOZRTe5FPwIEWq4cMO+UOPml57huSMNe9MNRPekxX+/nJ7DYQhgbrYfVP6Tjo4i051L2l7F609yP4LxGpSx1TD+IzqgbViWvZMO6nzEkEeK4OtjpoJeqOMB30P3T5nw6vfjNYd6bN/JhV/KXyYvZmpMRIyliivqO36Tuo4kNtv26wDbERAEREAREQBERAEREAREQBERAEREATwmYPWtNDNeAbXr9poJieSCTyVPnvgFXEpT8EKWpuWIZslwUK+U2te9t7e+WyeESU6Ias+V4DC4ig161CqAOoXxR86ea0z5l5nw1aqiPWWiAEJZrqxyEFclxpqt8x0FrC52+g8areHQqVAhc00Zsqg3bKCbC2s+ItimerVY2dqzeckK19QB3yroNL6ADtrD3JovKYhqi3oYpKu5AIptrbQZqRW3xBkAvPIFw6FWXR0I8ynqGBt8+srL0aDGxooGvuhNN9rb3PytM62EBtlr1gVFv2mWsNzsx1UbCwHSRCWSHeyjxplrwv+ItC9s2U+hIMlqHNdBvp2Pr/SU3BNWDEA4WsgtrVatRvcXAIzEAmx0sdpbOV8QmIxH+VrYKmpFE1RlNGtSyhwt7qPLcnS41tNl1Er3iUeLyZr5erh+M1GU3Bw7kEfxYcflPpEiuHcq4ehUNSlSVHK5CRm9ksGIAJsNQNh0EljM5O22arZGJmN5kZiZUk6qPECNG1Hfr/Wd1OqGFwbyFM9SoVNwbSbBOROHD8SGzaevT+k7QZJB7ERAEREAREQBERAEREATVVB+E2xAOSQePqO2INPxXpqtNGGTwwSztUBuXRtAKY0FtzLDiSFUsegvKX/mCcTUY7lKR/mrCw+cylNKSj3ZdR8LkSfh119mvm+zWpqf5qWUj35TN2A4znbw6iGm9iRrmRwpCsab2F7EjQgHUaWmh8XOXijf8TSHanWPzfD/pL5v4o6jPDJZZUWOZJTJ2nPwernXzakTtxGMVN9+w/vSINTSaLSWl0zJcMBvrIbjODw9S4elTqn7aK1viRf5TPE45n9B2H595ymbKHmYyn5FT4hyLh3vemQD9RjYf6HzL90iMTyECQKdfXQAPTPQZQLoVA0FvZn0GYMnpKyw3um0VWRny7Fcp4tSVREYi58rqMzMbljmC62yjrYKN5fv8N+BJgqTeLbx6zZqjj2dPYpg2Gign3kk9p31PaVu4sfxH5zZaRhSnBN8kvI0WapQDfqJxVsMV9R3kdhccybG47Hb4dpMYXiKvpsex/LvJlBovGaZwmcuPx60kZ3vZegBJNzYAAakkkAAbkyU4jSCqWGh2+cqXMj/sk13q0vufP/8AWcuTJpkoruXbPDzS4azYOuotfekzAXtc01ctbQ9DtJbB49KqhkYEHY+7Qj0INxY6i0xxHDqN3q5bVMmUkMdQpOXQ6bneQ/L2I8U4irpleooWwsDloJ5/eb7+g7S2WXs1YssJmdHFMmx07dJz0alwQdxpMzNE73RYsIM9nibCRGN5lWm1ceFUdcOB4jLkCqzIHVBmYFjlZToLeYetrFSYiQq834a5BqWZd1AZjrWFEWCg3JZk0GvmEUucMKxUCr7bIiXRwHNSlSqLlJGotWpa9C4B1MAmonNw/iCV6a1KTZkfVTYi4va9iAZ0wBERAEREAREQDj4uP2L/AA/ESmFCa72BP7JTYb6Vbbdfbl8qpmBB2ItKjiqTYeuHyllytTbKAWylldXVT7RBXVdyGNtQAeXItOWOR8G0fFjlA4XxNiQdD2Oh+R1nRxFv+Nt9Wif5nT/8zuTieEYAPiKJF9RVIRxa+pSrrc7HQbSKq4tauMrVEYNTCKgceyTnYkKdm0tqLjWbdZkU8Wxh0mF48nJJ4LEsrWU2uNZ0GcuCXVid/wAp1mX6VJYo0Rnd5GYmeT2dOH4ezanQdz+QnRdGNWcmW8yxdDwqeeoQo7Hew3JkgcQlLRBmbv8A1/SUnnzizZVDG4szkDS4T2R+P3Styk1FbWGkjnx3OIBCoq2J8ue5ZvVUGv4xhecDmtUQab5bo4HfI3T5Tp5VorRW9r1Gsaj6XJtsD0QbAdNOpMmeNU6eJp5Kg1HsP9Km1tHQ7j1GxGhnPHPgulHbzt38TofTTqxQxIcBlN1bY/kexm6VXlDGmzqw0ylyBsHRsj5fiD8hLEMQ7eyth3Ov3CaynOMnCKv19OxzUd74pmUKTcDXXeV7mxj4dEDUmsCANzlpVG0+UlFoNe5ckjpsPkJDc1UGcUmUMUQuHyAs6ZlADhFIZgBmHlNxmBG04cmOayqc6/BrFm3iXGlq0nRSVcixDKyMoI3II22M6uXMNkw1PS2YF7ds5LAfAED4St4PLiGyq4dnGRso9imarNULWRQvk8gB6kW20uwGwA9wjqpubUUWfkdPD8DnZje23T0naeEfb+7+s6OHYbImu5nVOmEdMUixrAbuPkf1nBieBU6js700LMoVjZhmABAzgGzWBNidryTiXBFry9SDZhSpg+UmwYAlKviqSL2JD6g7iYU+W6KlStKmpTLlKhhbJTWmtrHbIqLbqFW97CS8QDm4fgEoplRQozMxtfVmOZmJJJJJNyTOmIgCIiAIiIAiIgCaq+HVxZhebYgEU/AFPWc+M4Wileuh3+EnZH8U3X4/iJEIRTtITk2t2QVakVNxt0m6nXBGulpvdbjWU7mPjXhkohPS5GrEsbKi/aNx8xKxxyhkrHw+fT1J1KcPH2+/oXFOKYen7TXb1sAD6XP3xV4p4nWwPQdfj1lK4bybVqi9SqlInXLkNVh/E2dRf3X95mjF4avgqgUsLPfK6XNNyBcgq2qOBrY3uAbE2Ntox1PwzTfwr6O2UdJbxaRcMZjUpLmqMFHTufcNzKZx/EnFBiEYIqshbf2zbXoDrtJPhPBhWIqV3LlhcC5t7mO/wFpYXwoy5Qoy2tlsMpHa031RjvHdr/jMGn3KDwzjZXQ+2PaXT3XF90Pf87zrxXM9l0HmPsoLXJ7A727k7dTO3iPKVNzoQPs1FzAfwtuJH8B4JSbMSLAEDKigFuurdBPMXQwbc1J6V2rf4fs9X/Ifx6XDxed7fQ7uTeGNlZid1yX7sxzVCPS/4y1Ukso903cv4PUkgKqqAqjYDX7/AFmNp3Rbcm3t+EeY1sjy06MBhFdzf6v5iaJ3cJ9s/wAJ/ESZboR5Np4N9ozNsOlFGc/RUsTubKCT79p3yH5pxGXDVQN2pv8ALIbznjBLhG3BxHEYg+cuad9QgprUVR0DMLFm7kEDoNrnEcw1l3FN/czUz/tYMP5pprcYFOpRuGNxlFiQBcAHML2Owt21nQ/E1rV1pLlsM5diEY+TIMoUg2BLgX+y1u8pHLGTcU+DWWOUUn5nbwjmNK9RqeVlqIoYg5ToxIBBViOnWxkxPm3JH7PH4g9GuD/55tPpM1RmJ5eVXivCcWa9RqOJVC7s9KmzaWGA8G9rXNqpU5dVFw2+kyTD4tWpipi1BLJ5C1JSyrQfMP3ZJJrGncj6INrGAWm8XlPHC+JtTF8SqMA/slCCSK5W5akToTQHuVptPC+IBny10VWFUqBl0Z8RUYFsyH6DU7b2KkEG94Ba4lNrYbH0zb/M0yzNRtnqqPKjsjAJ4diWzUQSOr6WNr2HglGsqOMQwZvEcqbi/hk3UMAAARqNOgHewAkYiIAiIgCIiAJH8T3X4/lJCcPEt1+P5SY8kS4Iyt7J9xnzbiNS2MBPSrUP+oU2y/dm+U+muNDeUjmbgme7pfoTl9oFfZdfkP7JkTa1ODdak0viWxrvV0038CV4fxG6gg9BfX0398juauIBsPa4J8SkV9/jLY/IkfEysf5qsLDLe3VHCj3lW9k/EzqwuErYhwW1y6gA+VTYjM72F2sTbTS533nHh6fPGaeRaUuXex39RkwPH4Hbfaiz8sk+Gn8b292n5yx2lR4XxbwGVKyFQospA9b3t9L3iT3EOOU6dIVAwfNooUjzH8rdZ6bg4tt9239WeWk8klGPOyO5lB3le5NXy1f4l/8AaZCY7misxu1UUwdgpC/C51YzRw3jT0ifCcHYsuh92Ybj7pvGEtLVeRLxxUkta+9L51+vU+qcJ+n7h+cj5hyhxxa4fTK4Auvz1HcTZac65ZGSEoeGR5OjB5s3k3t6bXHeabTt4WPOf4fzEPgouTbmren8shuYqpNGrm3FN9rfVbtLLXp5lYXIuCLjQi4tcesplbkhlUgJRqaWN/EpswtY3ZSTc++Z2a6TkFbUkb30uSR6j0E3YZlzZsoB6bXFyLm/wHykZjqGUtmLUstiAapbxNPouaQbe4tqfmJzYOrUcZko1nUnQrlZgLhbEWVXYNmByE2y62sZ4+TpsybapnpQzYmqbZMcGoZcXU9Vb/5pe1xC2HmHzlU5UwRqsa5OjXAH1VDkkMer3Go2FrepuE9WNqKTOCVOTaKnxblXxq9WqMXlzrlUAElQThyyZs/7s+AbqAD+2fWbOJcsLWNG9dbJRWi2Zc7kLVp1MyOzXV70/aOY633loiSQVGjysyhLY0llNc5mBfN41IJ5lZytwQGuANc1rZmvlhOUwuTPi2fIafVwCtOtVqZLZ9j4iKfSkOmgtkQCnYfk22XPjCxUqbkXPlrYSrmuzmzMcLcnYtUJsLWM1y1wg4ekUNY1bsDc3sLU0Q2uzG5KlzrqzsdJLxAEREAREQBNGJxi0xdyB+J9wjGYtaSM7kBUBYkkAAAXJJO0q2B4a+NY1q7VKdI/u0Vmpu46O5FmRPqqLE7tvYZzlLiPJaKXLJo8wp0ViPh+sxr8SR7WNrX30kZW5QA/dYqsvo4p1V+8B/5pGcUw9fC0nqu9ColMEm2ei5t0VTnUt2GYXmF9RF3szWsUlW6JHF4vMbD4Dv6mbKPDtLt7R69vdMeFAG53J1+EkSJvhgmtct2/7Rjlk09K2SOE8Bp1DqFzfaVTf49Z63ASnteyOiiy/ECdlpvo4wrodR6zX2UVukU9o3s2RtfBI6ZHUMvY/iOx9Z8843TSjVrBb5aV999FuRf5ifWWw6vqhse39Ok+Y848MKYisrCwrC4Poy5Tb3G86cM3qSLQxpxm+6W31V/ayU5VwqUlDkA1Wtne1yL65F+qg2sO1zcmTPHMNTxSWcAMB5KgHnRraEHqvdToRoZSeFcbIBv7Q9tba3trb7J3BnbiuZwFuL3OipbzE/VU9ff03PeeF/6MinTvVfzs9R9HH2ete7XJycvcRalXpVNiTkcDbUlGHuDD7hPoaG4BnzHAYZyUVdXHmJ6Zrl2PuzEyxJxnGUtHphwPs/mh/Ke3kdS352v4nLHp5ZsUKkr3pN06vb8lutNFXmGjhSTVbUjRVF2Oo6dPjaVutz4FpvmpFXCmxJGUG27XsQBMuWuRziQa+NNQCpqlPMyO1/8AmVSLMt+iaWG/YZSl5Ex6T2Pi6jbySq3+iYX/ABNo3/dVbd/IfuzSwcK49RxIvScEjdTow94P4yqYv/DCj/ysRWQ9myVV+8Bv5pCY/lvE8PBxKYikwo+bZ6TEdVCnMrE9ri8zN5Lo8kfA3F+vB9OxGBV73Gp6jSVJeTa6PTyNh2FH909SnUNRAGuAVVwtU2stza1rjWWfgfFBiKCVB9IA27HqPned8k85x0tpnDwbhvgUgmYublmZt2ZmLM3pqdugtO6IggREQBERAEREAREQBPCZ7PG2gFSr8QTEYh0quop0KmUUif3tRbHPUvoUUnyp1IzHZQJbEVg6kX0PY+t58/4hVC4zEqWAY1mNiQCQQpBsdxrLBwm+mtvh/wBJLVblU72JoVwi76C5/u34Sic6cSNVHDMFUK2VSQLmx1t1Jlx5kreFg3qC2ZV7aZmIRSR1F2EiODU6K09aSOX9pqiq7OepcsNe/boLWmM8qg6ZtDFKfukjwOmTaw2XUdflJa0huV6q08TVpJomRKiDU5MzOrIL7LdQQOmYjYAC11cOG9/cS2DwwSK5d5NkZaeWm+thivqO80zcwoxGm04uP8PGKpBW9tdVfqO/vBnfFpJaE5QeqJ8q4lwgrUFOogZhqLamx7HcbTLB8Ae/ko5SdCzAg29SdSPST2F/b8QqvuFJA+HkH4Ey4rQA2Allkk9/xud/UrHiajoV0m93Vv0sguAcvikMzasdz+Q9JNtTHUTpo4Yttt36Ttp4MKO57n8pRujhlKWR6pFKwiUK+JZqxQDD1CtOk30qiGxqvfQgG+VfTMdbAWXE1g6kE6G2x7EH4jSfPcRWC4vErmAPj1TYkXILkg2O4IN/jLHwm+mtvh/0lWu4TvYmhXCrvoO/9/dKFzvxI1UcMwACtlUkDodbdSZc+Zq3hYNnW2cBQDbTM7rTUkdbFwbekiOEUqK07eEj5x5jUVXZz1LlgST17dtphPLGDpm8Mcp7xN/IXECmGC2vq3X7R9PfLMeLn6v3/wBJUuDBaderSp6IFSoo+oHLgoPQFLgdA1tgJOGXTtWic0teSUmuWT4Ldl+Z/SaFxwNRqYemXUAsubzAG1iR03HzE6l2ErvGuTVxNSo5qsgqKgKoLK5RlZTVAP7S2UgbEByL7WsYk61RgCTlsNTqf0mpMcCwUMhYqHAzG+Qmwa1tryH/AOxNK4YO4OeqzEW84q2IV9LkKyU2XW/k7E342/w6p+f9s5zBRqlNtvr3H7Qb2B9my29mAWrM32fmf0maHTW3w2lbXkWkHpuKj3R6jnNrm8QrqxFiWGQAE9CwN7yY4JwsYaglEMWFMEAkAaFiQNOgvYXubDUk3MA7oiIAiIgCaqpPwm2IBGYrh9OoLVEVx2ZQw+REjG5TojWlnonvSqPTH+0HKflLE9HtNDLaQCtY7lE1ly1q9SqutlbIACRbN5EW7C+hN7bjWV9+WMbSOWmUdfrZ8lx9tSp1/huOoAn0OeTLJihk95G+LNPF7pBct8ANAM1Rg1WpYsQCFAW+VEvrYXY3O5YnTYTyVSNp5PJokkqRk227Z1U64M11sGDtofumiR3HeMvSpFKQz1qvkpLcXLEb36Ko8xJ0AHztZCVuiI49zctCp4NNDVrXtlUM1iNxZAWYjqBt1IlZrc/11azlKZ+q9Mofk9jLry1y+mBpNUc+JXcXq1ACfXJTB1CA/EnU+ku+IWopDKGGxDAMPzBk2zrhmw43SgpL15f+j53yfxSmlTK5sahFmPs32AJ6anf1n0uhghudfw/rKLzjwzBUqLkYamKrKcvhXpEG3tnwyBYeo1knyPx162EphjdlAUnqbKCD8iJFjqZRzt5oquL/AL8i21KwX9BOKtiS3oO36zAzEyDkOXFYCnUFqiK47MoYfIiRx5ZprrSL0T/4VR0H+0HL90mTMTIBXOI8rtXULXxFSoq6qCVUA9Gsirdh0JvaQ7cDxtM5UyOu2bPkDD7aFTb4XHa0vJhKZJsBeZ5MUcnvG+LPPF7rITgXBjRDM7ZqlQgsQLDQWVVB1yi533JJ62E3RwrPsPj0ndh+Gjd9fTp8e87gttpoopKkYuVu2FE9iJYqIiIAiIgCIiAIiIAiIgCeET2IBoeh2mkidsxdAd4BxzybalAjbWapBJiZTaXHDTxmJJQMc4QMSQVQU6bZF0sBmYse532FrmZSuLcuVxXq1Kaq61GDWz5WH7NVIswyn2b3zDeWVdysr7E/h+Mh/Q+8H8JvrMwXNbTp/faVrB43wv39OrTA6tTLr/up5h85s5o5uw3+RqU6VVajujKqUiGbzCxLAewLX3t6XMqy8U5bJEXisHWxgdqKBwwNnd1phtLAoDclexIAPS41nfyDh2pK9NwVdGysptcWRQCbEixGoIJBB0M0cL46mRfOACPLrYFegXt753cFxXi4yoy+ylJUY9MxqF1HvClj/rHec2LqFkdHXkxTw42uzotBnhnpnhnScZiZjOilhS3oO/6Tuo4YLtv3gHHQ4eTq2g7df6Tup0gosBaZxJIEREAREQBERAEREAREQBERAEREAREQBERAE11KIM2RAOKpSImuSM0VMNfbSQDiemDuJyvwqmTfKJ2uhG8xgkruK5GwzsWystzchKjoCTuSoNr+osZLcO4ZToIEpqFUdB3O5JOpJ7nWdgW+06aWD+t8pCik7SLOUmqbOZKRbYTrpYQDfU/dN4Fp7LFBERAEREAREQBERAEREAREQBERAEREAREQBERAEREAREQBERAPGUHec5weu+k6YgGKUwNplEQBERAEREAREQBERAEREAREQBERAEREAREQ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332" y="1700808"/>
            <a:ext cx="4612976" cy="3894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normAutofit/>
          </a:bodyPr>
          <a:lstStyle/>
          <a:p>
            <a:r>
              <a:rPr lang="es-ES" sz="3600" b="1" smtClean="0">
                <a:solidFill>
                  <a:srgbClr val="002060"/>
                </a:solidFill>
              </a:rPr>
              <a:t>¿Qué es un sistema de Base de datos?</a:t>
            </a:r>
          </a:p>
        </p:txBody>
      </p:sp>
      <p:sp>
        <p:nvSpPr>
          <p:cNvPr id="11267" name="2 Marcador de contenido"/>
          <p:cNvSpPr>
            <a:spLocks noGrp="1"/>
          </p:cNvSpPr>
          <p:nvPr>
            <p:ph idx="1"/>
          </p:nvPr>
        </p:nvSpPr>
        <p:spPr>
          <a:xfrm>
            <a:off x="539552" y="2132856"/>
            <a:ext cx="8135937" cy="4248472"/>
          </a:xfrm>
        </p:spPr>
        <p:txBody>
          <a:bodyPr>
            <a:normAutofit lnSpcReduction="10000"/>
          </a:bodyPr>
          <a:lstStyle/>
          <a:p>
            <a:pPr algn="just">
              <a:buFontTx/>
              <a:buNone/>
            </a:pPr>
            <a:r>
              <a:rPr lang="es-ES" sz="3200" dirty="0" smtClean="0"/>
              <a:t>    Y permitir a los usuarios recuperar y actualizar esa información con base en peticiones.</a:t>
            </a:r>
          </a:p>
          <a:p>
            <a:pPr algn="just">
              <a:buFontTx/>
              <a:buNone/>
            </a:pPr>
            <a:r>
              <a:rPr lang="es-ES" sz="3200" dirty="0" smtClean="0"/>
              <a:t>    La información en cuestión puede ser cualquier cosa que sea de importancia.</a:t>
            </a:r>
          </a:p>
          <a:p>
            <a:pPr algn="just">
              <a:buFontTx/>
              <a:buNone/>
            </a:pPr>
            <a:r>
              <a:rPr lang="es-ES" sz="3200" dirty="0"/>
              <a:t> </a:t>
            </a:r>
            <a:r>
              <a:rPr lang="es-ES" sz="3200" dirty="0" smtClean="0"/>
              <a:t>  Para </a:t>
            </a:r>
            <a:r>
              <a:rPr lang="es-ES" sz="3200" dirty="0"/>
              <a:t>el individuo y la organización; en otras palabras, todo lo que sea necesario para auxiliarle en el proceso general de su  administración.</a:t>
            </a:r>
            <a:endParaRPr lang="es-ES" sz="3200" dirty="0" smtClean="0"/>
          </a:p>
          <a:p>
            <a:pPr algn="just">
              <a:buFontTx/>
              <a:buNone/>
            </a:pPr>
            <a:endParaRPr lang="es-ES" sz="3200" dirty="0" smtClean="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395536" y="476672"/>
            <a:ext cx="8229600" cy="784225"/>
          </a:xfrm>
        </p:spPr>
        <p:txBody>
          <a:bodyPr>
            <a:normAutofit/>
          </a:bodyPr>
          <a:lstStyle/>
          <a:p>
            <a:r>
              <a:rPr lang="es-ES" sz="3200" b="1" dirty="0" smtClean="0">
                <a:solidFill>
                  <a:srgbClr val="002060"/>
                </a:solidFill>
              </a:rPr>
              <a:t>¿Qué es un sistema de Base de datos?</a:t>
            </a:r>
          </a:p>
        </p:txBody>
      </p:sp>
      <p:pic>
        <p:nvPicPr>
          <p:cNvPr id="13315" name="4 Imagen"/>
          <p:cNvPicPr>
            <a:picLocks noChangeAspect="1" noChangeArrowheads="1"/>
          </p:cNvPicPr>
          <p:nvPr/>
        </p:nvPicPr>
        <p:blipFill rotWithShape="1">
          <a:blip r:embed="rId3" cstate="print"/>
          <a:srcRect l="44067" t="41032" r="22589" b="17240"/>
          <a:stretch/>
        </p:blipFill>
        <p:spPr bwMode="auto">
          <a:xfrm>
            <a:off x="971600" y="1400200"/>
            <a:ext cx="6552728" cy="3629445"/>
          </a:xfrm>
          <a:prstGeom prst="rect">
            <a:avLst/>
          </a:prstGeom>
          <a:noFill/>
          <a:ln w="9525">
            <a:noFill/>
            <a:miter lim="800000"/>
            <a:headEnd/>
            <a:tailEnd/>
          </a:ln>
        </p:spPr>
      </p:pic>
      <p:sp>
        <p:nvSpPr>
          <p:cNvPr id="13316" name="5 CuadroTexto"/>
          <p:cNvSpPr txBox="1">
            <a:spLocks noChangeArrowheads="1"/>
          </p:cNvSpPr>
          <p:nvPr/>
        </p:nvSpPr>
        <p:spPr bwMode="auto">
          <a:xfrm>
            <a:off x="455072" y="5161547"/>
            <a:ext cx="8365400" cy="1200329"/>
          </a:xfrm>
          <a:prstGeom prst="rect">
            <a:avLst/>
          </a:prstGeom>
          <a:noFill/>
          <a:ln w="9525">
            <a:noFill/>
            <a:miter lim="800000"/>
            <a:headEnd/>
            <a:tailEnd/>
          </a:ln>
        </p:spPr>
        <p:txBody>
          <a:bodyPr wrap="square">
            <a:spAutoFit/>
          </a:bodyPr>
          <a:lstStyle/>
          <a:p>
            <a:pPr algn="just"/>
            <a:r>
              <a:rPr lang="es-ES" sz="2400" dirty="0"/>
              <a:t>En la figura se muestra un sistema de base datos que comprende cuatro componentes principales: Datos, hardware, software y usuarios.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1520" y="620688"/>
            <a:ext cx="8229600" cy="782638"/>
          </a:xfrm>
        </p:spPr>
        <p:txBody>
          <a:bodyPr/>
          <a:lstStyle/>
          <a:p>
            <a:pPr algn="l" eaLnBrk="1" hangingPunct="1">
              <a:defRPr/>
            </a:pPr>
            <a:r>
              <a:rPr lang="es-ES_tradnl" sz="3200" b="1" u="sng" dirty="0" smtClean="0">
                <a:solidFill>
                  <a:schemeClr val="accent6"/>
                </a:solidFill>
              </a:rPr>
              <a:t>Base de Datos</a:t>
            </a:r>
            <a:r>
              <a:rPr lang="es-ES_tradnl" sz="2800" b="1" dirty="0" smtClean="0">
                <a:solidFill>
                  <a:schemeClr val="accent6"/>
                </a:solidFill>
              </a:rPr>
              <a:t> </a:t>
            </a:r>
          </a:p>
        </p:txBody>
      </p:sp>
      <p:sp>
        <p:nvSpPr>
          <p:cNvPr id="14339" name="Rectangle 3"/>
          <p:cNvSpPr>
            <a:spLocks noGrp="1" noChangeArrowheads="1"/>
          </p:cNvSpPr>
          <p:nvPr>
            <p:ph idx="1"/>
          </p:nvPr>
        </p:nvSpPr>
        <p:spPr>
          <a:xfrm>
            <a:off x="467544" y="1772816"/>
            <a:ext cx="4968552" cy="4608512"/>
          </a:xfrm>
        </p:spPr>
        <p:txBody>
          <a:bodyPr>
            <a:normAutofit lnSpcReduction="10000"/>
          </a:bodyPr>
          <a:lstStyle/>
          <a:p>
            <a:pPr algn="just" eaLnBrk="1" hangingPunct="1">
              <a:buFontTx/>
              <a:buNone/>
            </a:pPr>
            <a:r>
              <a:rPr lang="es-ES_tradnl" sz="3200" dirty="0" smtClean="0"/>
              <a:t>   Una colección compartida de datos lógicamente relacionados, junto con una descripción de estos datos, que están diseñados para satisfacer las necesidades de información de una organización.</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916832"/>
            <a:ext cx="328591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Madera</Template>
  <TotalTime>1977</TotalTime>
  <Words>1136</Words>
  <Application>Microsoft Office PowerPoint</Application>
  <PresentationFormat>Presentación en pantalla (4:3)</PresentationFormat>
  <Paragraphs>144</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Rockwell</vt:lpstr>
      <vt:lpstr>Rockwell Condensed</vt:lpstr>
      <vt:lpstr>Wingdings</vt:lpstr>
      <vt:lpstr>Tipo de madera</vt:lpstr>
      <vt:lpstr>Presentación de PowerPoint</vt:lpstr>
      <vt:lpstr>CONTENIDO</vt:lpstr>
      <vt:lpstr>OBJETIVO</vt:lpstr>
      <vt:lpstr>Panorama General de la Administración de bases de datos</vt:lpstr>
      <vt:lpstr>Panorama General de la Administración de bases de datos</vt:lpstr>
      <vt:lpstr>¿Qué es un sistema de Base de datos?</vt:lpstr>
      <vt:lpstr>¿Qué es un sistema de Base de datos?</vt:lpstr>
      <vt:lpstr>¿Qué es un sistema de Base de datos?</vt:lpstr>
      <vt:lpstr>Base de Datos </vt:lpstr>
      <vt:lpstr>Presentación de PowerPoint</vt:lpstr>
      <vt:lpstr>Presentación de PowerPoint</vt:lpstr>
      <vt:lpstr>Objetivos de los sistemas de bases de datos. </vt:lpstr>
      <vt:lpstr>Presentación de PowerPoint</vt:lpstr>
      <vt:lpstr>Presentación de PowerPoint</vt:lpstr>
      <vt:lpstr>Presentación de PowerPoint</vt:lpstr>
      <vt:lpstr>Presentación de PowerPoint</vt:lpstr>
      <vt:lpstr>Presentación de PowerPoint</vt:lpstr>
      <vt:lpstr>Presentación de PowerPoint</vt:lpstr>
      <vt:lpstr>Lenguaje de definición de datos</vt:lpstr>
      <vt:lpstr>Lenguaje de manipulación de datos </vt:lpstr>
      <vt:lpstr> Manejador de la base de datos </vt:lpstr>
      <vt:lpstr>Las funciones principales de un DBMS son:</vt:lpstr>
      <vt:lpstr>Presentación de PowerPoint</vt:lpstr>
      <vt:lpstr>Usuarios de la base de datos</vt:lpstr>
      <vt:lpstr>Presentación de PowerPoint</vt:lpstr>
      <vt:lpstr>Presentación de PowerPoint</vt:lpstr>
      <vt:lpstr>Presentación de PowerPoint</vt:lpstr>
      <vt:lpstr>Presentación de PowerPoint</vt:lpstr>
      <vt:lpstr>Presentación de PowerPoint</vt:lpstr>
    </vt:vector>
  </TitlesOfParts>
  <Company>The houze!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 ESTUDIOS  TECNOLOGICOS</dc:title>
  <dc:creator>Bj</dc:creator>
  <cp:lastModifiedBy>Blanca</cp:lastModifiedBy>
  <cp:revision>75</cp:revision>
  <dcterms:created xsi:type="dcterms:W3CDTF">2007-01-08T03:08:27Z</dcterms:created>
  <dcterms:modified xsi:type="dcterms:W3CDTF">2016-01-18T20:57:55Z</dcterms:modified>
</cp:coreProperties>
</file>