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4"/>
  </p:notesMasterIdLst>
  <p:sldIdLst>
    <p:sldId id="256" r:id="rId2"/>
    <p:sldId id="257" r:id="rId3"/>
    <p:sldId id="261" r:id="rId4"/>
    <p:sldId id="258" r:id="rId5"/>
    <p:sldId id="259" r:id="rId6"/>
    <p:sldId id="260" r:id="rId7"/>
    <p:sldId id="282" r:id="rId8"/>
    <p:sldId id="262" r:id="rId9"/>
    <p:sldId id="263" r:id="rId10"/>
    <p:sldId id="264" r:id="rId11"/>
    <p:sldId id="265" r:id="rId12"/>
    <p:sldId id="266" r:id="rId13"/>
    <p:sldId id="267" r:id="rId14"/>
    <p:sldId id="269" r:id="rId15"/>
    <p:sldId id="270" r:id="rId16"/>
    <p:sldId id="271" r:id="rId17"/>
    <p:sldId id="272" r:id="rId18"/>
    <p:sldId id="284" r:id="rId19"/>
    <p:sldId id="273" r:id="rId20"/>
    <p:sldId id="274" r:id="rId21"/>
    <p:sldId id="285" r:id="rId22"/>
    <p:sldId id="276" r:id="rId23"/>
    <p:sldId id="286" r:id="rId24"/>
    <p:sldId id="281" r:id="rId25"/>
    <p:sldId id="287" r:id="rId26"/>
    <p:sldId id="275" r:id="rId27"/>
    <p:sldId id="277" r:id="rId28"/>
    <p:sldId id="278" r:id="rId29"/>
    <p:sldId id="279" r:id="rId30"/>
    <p:sldId id="283" r:id="rId31"/>
    <p:sldId id="288" r:id="rId32"/>
    <p:sldId id="289"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F3587-B1D6-4FCF-8F4D-5C698C9FFAB3}" type="datetimeFigureOut">
              <a:rPr lang="es-ES" smtClean="0"/>
              <a:pPr/>
              <a:t>18/01/2016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8215E-DA3A-4B56-BA6B-A6846785F1A7}" type="slidenum">
              <a:rPr lang="es-ES" smtClean="0"/>
              <a:pPr/>
              <a:t>‹Nº›</a:t>
            </a:fld>
            <a:endParaRPr lang="es-ES"/>
          </a:p>
        </p:txBody>
      </p:sp>
    </p:spTree>
    <p:extLst>
      <p:ext uri="{BB962C8B-B14F-4D97-AF65-F5344CB8AC3E}">
        <p14:creationId xmlns:p14="http://schemas.microsoft.com/office/powerpoint/2010/main" val="71037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a:t>
            </a:fld>
            <a:endParaRPr lang="es-ES"/>
          </a:p>
        </p:txBody>
      </p:sp>
    </p:spTree>
    <p:extLst>
      <p:ext uri="{BB962C8B-B14F-4D97-AF65-F5344CB8AC3E}">
        <p14:creationId xmlns:p14="http://schemas.microsoft.com/office/powerpoint/2010/main" val="2334755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11</a:t>
            </a:fld>
            <a:endParaRPr lang="es-ES"/>
          </a:p>
        </p:txBody>
      </p:sp>
    </p:spTree>
    <p:extLst>
      <p:ext uri="{BB962C8B-B14F-4D97-AF65-F5344CB8AC3E}">
        <p14:creationId xmlns:p14="http://schemas.microsoft.com/office/powerpoint/2010/main" val="281647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12</a:t>
            </a:fld>
            <a:endParaRPr lang="es-ES"/>
          </a:p>
        </p:txBody>
      </p:sp>
    </p:spTree>
    <p:extLst>
      <p:ext uri="{BB962C8B-B14F-4D97-AF65-F5344CB8AC3E}">
        <p14:creationId xmlns:p14="http://schemas.microsoft.com/office/powerpoint/2010/main" val="2584637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13</a:t>
            </a:fld>
            <a:endParaRPr lang="es-ES"/>
          </a:p>
        </p:txBody>
      </p:sp>
    </p:spTree>
    <p:extLst>
      <p:ext uri="{BB962C8B-B14F-4D97-AF65-F5344CB8AC3E}">
        <p14:creationId xmlns:p14="http://schemas.microsoft.com/office/powerpoint/2010/main" val="220284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14</a:t>
            </a:fld>
            <a:endParaRPr lang="es-ES"/>
          </a:p>
        </p:txBody>
      </p:sp>
    </p:spTree>
    <p:extLst>
      <p:ext uri="{BB962C8B-B14F-4D97-AF65-F5344CB8AC3E}">
        <p14:creationId xmlns:p14="http://schemas.microsoft.com/office/powerpoint/2010/main" val="1913341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15</a:t>
            </a:fld>
            <a:endParaRPr lang="es-ES"/>
          </a:p>
        </p:txBody>
      </p:sp>
    </p:spTree>
    <p:extLst>
      <p:ext uri="{BB962C8B-B14F-4D97-AF65-F5344CB8AC3E}">
        <p14:creationId xmlns:p14="http://schemas.microsoft.com/office/powerpoint/2010/main" val="473073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16</a:t>
            </a:fld>
            <a:endParaRPr lang="es-ES"/>
          </a:p>
        </p:txBody>
      </p:sp>
    </p:spTree>
    <p:extLst>
      <p:ext uri="{BB962C8B-B14F-4D97-AF65-F5344CB8AC3E}">
        <p14:creationId xmlns:p14="http://schemas.microsoft.com/office/powerpoint/2010/main" val="240684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17</a:t>
            </a:fld>
            <a:endParaRPr lang="es-ES"/>
          </a:p>
        </p:txBody>
      </p:sp>
    </p:spTree>
    <p:extLst>
      <p:ext uri="{BB962C8B-B14F-4D97-AF65-F5344CB8AC3E}">
        <p14:creationId xmlns:p14="http://schemas.microsoft.com/office/powerpoint/2010/main" val="1532040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18</a:t>
            </a:fld>
            <a:endParaRPr lang="es-ES"/>
          </a:p>
        </p:txBody>
      </p:sp>
    </p:spTree>
    <p:extLst>
      <p:ext uri="{BB962C8B-B14F-4D97-AF65-F5344CB8AC3E}">
        <p14:creationId xmlns:p14="http://schemas.microsoft.com/office/powerpoint/2010/main" val="2979408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19</a:t>
            </a:fld>
            <a:endParaRPr lang="es-ES"/>
          </a:p>
        </p:txBody>
      </p:sp>
    </p:spTree>
    <p:extLst>
      <p:ext uri="{BB962C8B-B14F-4D97-AF65-F5344CB8AC3E}">
        <p14:creationId xmlns:p14="http://schemas.microsoft.com/office/powerpoint/2010/main" val="278021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20</a:t>
            </a:fld>
            <a:endParaRPr lang="es-ES"/>
          </a:p>
        </p:txBody>
      </p:sp>
    </p:spTree>
    <p:extLst>
      <p:ext uri="{BB962C8B-B14F-4D97-AF65-F5344CB8AC3E}">
        <p14:creationId xmlns:p14="http://schemas.microsoft.com/office/powerpoint/2010/main" val="25622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a:t>
            </a:fld>
            <a:endParaRPr lang="es-ES"/>
          </a:p>
        </p:txBody>
      </p:sp>
    </p:spTree>
    <p:extLst>
      <p:ext uri="{BB962C8B-B14F-4D97-AF65-F5344CB8AC3E}">
        <p14:creationId xmlns:p14="http://schemas.microsoft.com/office/powerpoint/2010/main" val="3450633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21</a:t>
            </a:fld>
            <a:endParaRPr lang="es-ES"/>
          </a:p>
        </p:txBody>
      </p:sp>
    </p:spTree>
    <p:extLst>
      <p:ext uri="{BB962C8B-B14F-4D97-AF65-F5344CB8AC3E}">
        <p14:creationId xmlns:p14="http://schemas.microsoft.com/office/powerpoint/2010/main" val="880397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22</a:t>
            </a:fld>
            <a:endParaRPr lang="es-ES"/>
          </a:p>
        </p:txBody>
      </p:sp>
    </p:spTree>
    <p:extLst>
      <p:ext uri="{BB962C8B-B14F-4D97-AF65-F5344CB8AC3E}">
        <p14:creationId xmlns:p14="http://schemas.microsoft.com/office/powerpoint/2010/main" val="4048834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23</a:t>
            </a:fld>
            <a:endParaRPr lang="es-ES"/>
          </a:p>
        </p:txBody>
      </p:sp>
    </p:spTree>
    <p:extLst>
      <p:ext uri="{BB962C8B-B14F-4D97-AF65-F5344CB8AC3E}">
        <p14:creationId xmlns:p14="http://schemas.microsoft.com/office/powerpoint/2010/main" val="2108623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26</a:t>
            </a:fld>
            <a:endParaRPr lang="es-ES"/>
          </a:p>
        </p:txBody>
      </p:sp>
    </p:spTree>
    <p:extLst>
      <p:ext uri="{BB962C8B-B14F-4D97-AF65-F5344CB8AC3E}">
        <p14:creationId xmlns:p14="http://schemas.microsoft.com/office/powerpoint/2010/main" val="342183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27</a:t>
            </a:fld>
            <a:endParaRPr lang="es-ES"/>
          </a:p>
        </p:txBody>
      </p:sp>
    </p:spTree>
    <p:extLst>
      <p:ext uri="{BB962C8B-B14F-4D97-AF65-F5344CB8AC3E}">
        <p14:creationId xmlns:p14="http://schemas.microsoft.com/office/powerpoint/2010/main" val="395958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28</a:t>
            </a:fld>
            <a:endParaRPr lang="es-ES"/>
          </a:p>
        </p:txBody>
      </p:sp>
    </p:spTree>
    <p:extLst>
      <p:ext uri="{BB962C8B-B14F-4D97-AF65-F5344CB8AC3E}">
        <p14:creationId xmlns:p14="http://schemas.microsoft.com/office/powerpoint/2010/main" val="2278102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29</a:t>
            </a:fld>
            <a:endParaRPr lang="es-ES"/>
          </a:p>
        </p:txBody>
      </p:sp>
    </p:spTree>
    <p:extLst>
      <p:ext uri="{BB962C8B-B14F-4D97-AF65-F5344CB8AC3E}">
        <p14:creationId xmlns:p14="http://schemas.microsoft.com/office/powerpoint/2010/main" val="20696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3</a:t>
            </a:fld>
            <a:endParaRPr lang="es-ES"/>
          </a:p>
        </p:txBody>
      </p:sp>
    </p:spTree>
    <p:extLst>
      <p:ext uri="{BB962C8B-B14F-4D97-AF65-F5344CB8AC3E}">
        <p14:creationId xmlns:p14="http://schemas.microsoft.com/office/powerpoint/2010/main" val="251261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4</a:t>
            </a:fld>
            <a:endParaRPr lang="es-ES"/>
          </a:p>
        </p:txBody>
      </p:sp>
    </p:spTree>
    <p:extLst>
      <p:ext uri="{BB962C8B-B14F-4D97-AF65-F5344CB8AC3E}">
        <p14:creationId xmlns:p14="http://schemas.microsoft.com/office/powerpoint/2010/main" val="37485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5</a:t>
            </a:fld>
            <a:endParaRPr lang="es-ES"/>
          </a:p>
        </p:txBody>
      </p:sp>
    </p:spTree>
    <p:extLst>
      <p:ext uri="{BB962C8B-B14F-4D97-AF65-F5344CB8AC3E}">
        <p14:creationId xmlns:p14="http://schemas.microsoft.com/office/powerpoint/2010/main" val="59116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6</a:t>
            </a:fld>
            <a:endParaRPr lang="es-ES"/>
          </a:p>
        </p:txBody>
      </p:sp>
    </p:spTree>
    <p:extLst>
      <p:ext uri="{BB962C8B-B14F-4D97-AF65-F5344CB8AC3E}">
        <p14:creationId xmlns:p14="http://schemas.microsoft.com/office/powerpoint/2010/main" val="351899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8</a:t>
            </a:fld>
            <a:endParaRPr lang="es-ES"/>
          </a:p>
        </p:txBody>
      </p:sp>
    </p:spTree>
    <p:extLst>
      <p:ext uri="{BB962C8B-B14F-4D97-AF65-F5344CB8AC3E}">
        <p14:creationId xmlns:p14="http://schemas.microsoft.com/office/powerpoint/2010/main" val="54440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9</a:t>
            </a:fld>
            <a:endParaRPr lang="es-ES"/>
          </a:p>
        </p:txBody>
      </p:sp>
    </p:spTree>
    <p:extLst>
      <p:ext uri="{BB962C8B-B14F-4D97-AF65-F5344CB8AC3E}">
        <p14:creationId xmlns:p14="http://schemas.microsoft.com/office/powerpoint/2010/main" val="114982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11C8215E-DA3A-4B56-BA6B-A6846785F1A7}" type="slidenum">
              <a:rPr lang="es-ES" smtClean="0"/>
              <a:pPr/>
              <a:t>10</a:t>
            </a:fld>
            <a:endParaRPr lang="es-ES"/>
          </a:p>
        </p:txBody>
      </p:sp>
    </p:spTree>
    <p:extLst>
      <p:ext uri="{BB962C8B-B14F-4D97-AF65-F5344CB8AC3E}">
        <p14:creationId xmlns:p14="http://schemas.microsoft.com/office/powerpoint/2010/main" val="39761584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5" name="Footer Placeholder 4"/>
          <p:cNvSpPr>
            <a:spLocks noGrp="1"/>
          </p:cNvSpPr>
          <p:nvPr>
            <p:ph type="ftr" sz="quarter" idx="11"/>
          </p:nvPr>
        </p:nvSpPr>
        <p:spPr>
          <a:xfrm>
            <a:off x="812805" y="6272785"/>
            <a:ext cx="4745736" cy="365125"/>
          </a:xfrm>
        </p:spPr>
        <p:txBody>
          <a:bodyPr/>
          <a:lstStyle/>
          <a:p>
            <a:endParaRPr lang="es-E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76F52E7F-46EF-4B37-811A-8140E62A71BE}" type="slidenum">
              <a:rPr lang="es-ES" smtClean="0"/>
              <a:pPr/>
              <a:t>‹Nº›</a:t>
            </a:fld>
            <a:endParaRPr lang="es-ES"/>
          </a:p>
        </p:txBody>
      </p:sp>
    </p:spTree>
    <p:extLst>
      <p:ext uri="{BB962C8B-B14F-4D97-AF65-F5344CB8AC3E}">
        <p14:creationId xmlns:p14="http://schemas.microsoft.com/office/powerpoint/2010/main" val="42471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79312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40596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14785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DE13ED1-439A-4C3F-9EA0-B80464CE58B6}" type="datetimeFigureOut">
              <a:rPr lang="es-ES" smtClean="0"/>
              <a:pPr/>
              <a:t>18/01/2016</a:t>
            </a:fld>
            <a:endParaRPr lang="es-E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s-E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6F52E7F-46EF-4B37-811A-8140E62A71BE}" type="slidenum">
              <a:rPr lang="es-ES" smtClean="0"/>
              <a:pPr/>
              <a:t>‹Nº›</a:t>
            </a:fld>
            <a:endParaRPr lang="es-ES"/>
          </a:p>
        </p:txBody>
      </p:sp>
    </p:spTree>
    <p:extLst>
      <p:ext uri="{BB962C8B-B14F-4D97-AF65-F5344CB8AC3E}">
        <p14:creationId xmlns:p14="http://schemas.microsoft.com/office/powerpoint/2010/main" val="326533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354746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320527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DDE13ED1-439A-4C3F-9EA0-B80464CE58B6}" type="datetimeFigureOut">
              <a:rPr lang="es-ES" smtClean="0"/>
              <a:pPr/>
              <a:t>18/01/2016</a:t>
            </a:fld>
            <a:endParaRPr lang="es-E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s-ES"/>
          </a:p>
        </p:txBody>
      </p:sp>
      <p:sp>
        <p:nvSpPr>
          <p:cNvPr id="5" name="Slide Number Placeholder 4"/>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164872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306742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10" name="Footer Placeholder 9"/>
          <p:cNvSpPr>
            <a:spLocks noGrp="1"/>
          </p:cNvSpPr>
          <p:nvPr>
            <p:ph type="ftr" sz="quarter" idx="11"/>
          </p:nvPr>
        </p:nvSpPr>
        <p:spPr/>
        <p:txBody>
          <a:bodyPr/>
          <a:lstStyle/>
          <a:p>
            <a:endParaRPr lang="es-ES"/>
          </a:p>
        </p:txBody>
      </p:sp>
      <p:sp>
        <p:nvSpPr>
          <p:cNvPr id="11" name="Slide Number Placeholder 10"/>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251749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DDE13ED1-439A-4C3F-9EA0-B80464CE58B6}" type="datetimeFigureOut">
              <a:rPr lang="es-ES" smtClean="0"/>
              <a:pPr/>
              <a:t>18/01/2016</a:t>
            </a:fld>
            <a:endParaRPr lang="es-ES"/>
          </a:p>
        </p:txBody>
      </p:sp>
      <p:sp>
        <p:nvSpPr>
          <p:cNvPr id="10" name="Slide Number Placeholder 9"/>
          <p:cNvSpPr>
            <a:spLocks noGrp="1"/>
          </p:cNvSpPr>
          <p:nvPr>
            <p:ph type="sldNum" sz="quarter" idx="12"/>
          </p:nvPr>
        </p:nvSpPr>
        <p:spPr/>
        <p:txBody>
          <a:bodyPr/>
          <a:lstStyle/>
          <a:p>
            <a:fld id="{76F52E7F-46EF-4B37-811A-8140E62A71BE}" type="slidenum">
              <a:rPr lang="es-ES" smtClean="0"/>
              <a:pPr/>
              <a:t>‹Nº›</a:t>
            </a:fld>
            <a:endParaRPr lang="es-ES"/>
          </a:p>
        </p:txBody>
      </p:sp>
    </p:spTree>
    <p:extLst>
      <p:ext uri="{BB962C8B-B14F-4D97-AF65-F5344CB8AC3E}">
        <p14:creationId xmlns:p14="http://schemas.microsoft.com/office/powerpoint/2010/main" val="258678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DDE13ED1-439A-4C3F-9EA0-B80464CE58B6}" type="datetimeFigureOut">
              <a:rPr lang="es-ES" smtClean="0"/>
              <a:pPr/>
              <a:t>18/01/2016</a:t>
            </a:fld>
            <a:endParaRPr lang="es-E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s-E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76F52E7F-46EF-4B37-811A-8140E62A71BE}" type="slidenum">
              <a:rPr lang="es-ES" smtClean="0"/>
              <a:pPr/>
              <a:t>‹Nº›</a:t>
            </a:fld>
            <a:endParaRPr lang="es-ES"/>
          </a:p>
        </p:txBody>
      </p:sp>
    </p:spTree>
    <p:extLst>
      <p:ext uri="{BB962C8B-B14F-4D97-AF65-F5344CB8AC3E}">
        <p14:creationId xmlns:p14="http://schemas.microsoft.com/office/powerpoint/2010/main" val="5741872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ia-installer.de/download/index.html" TargetMode="External"/><Relationship Id="rId2" Type="http://schemas.openxmlformats.org/officeDocument/2006/relationships/hyperlink" Target="http://ocw.uoc.edu/computer-science-technology-and-multimedia/bases-de-datos/bases-de-datos/P06_M2109_0215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algn="ctr"/>
            <a:r>
              <a:rPr lang="es-ES" b="1" dirty="0" smtClean="0"/>
              <a:t>Modelo        Entidad – Relación</a:t>
            </a:r>
            <a:br>
              <a:rPr lang="es-ES" b="1" dirty="0" smtClean="0"/>
            </a:br>
            <a:r>
              <a:rPr lang="es-ES" b="1" dirty="0" smtClean="0"/>
              <a:t>(E-R) </a:t>
            </a:r>
            <a:endParaRPr lang="es-ES" b="1" dirty="0"/>
          </a:p>
        </p:txBody>
      </p:sp>
      <p:sp>
        <p:nvSpPr>
          <p:cNvPr id="3" name="2 Subtítulo"/>
          <p:cNvSpPr>
            <a:spLocks noGrp="1"/>
          </p:cNvSpPr>
          <p:nvPr>
            <p:ph type="subTitle" idx="1"/>
          </p:nvPr>
        </p:nvSpPr>
        <p:spPr>
          <a:xfrm>
            <a:off x="683568" y="5910994"/>
            <a:ext cx="6400800" cy="391851"/>
          </a:xfrm>
        </p:spPr>
        <p:txBody>
          <a:bodyPr>
            <a:normAutofit/>
          </a:bodyPr>
          <a:lstStyle/>
          <a:p>
            <a:r>
              <a:rPr lang="es-MX" dirty="0" smtClean="0"/>
              <a:t>Base de datos </a:t>
            </a:r>
          </a:p>
          <a:p>
            <a:endParaRPr lang="es-MX" dirty="0"/>
          </a:p>
          <a:p>
            <a:endParaRPr lang="es-MX" dirty="0" smtClean="0"/>
          </a:p>
        </p:txBody>
      </p:sp>
      <p:sp>
        <p:nvSpPr>
          <p:cNvPr id="4" name="3 Rombo"/>
          <p:cNvSpPr/>
          <p:nvPr/>
        </p:nvSpPr>
        <p:spPr>
          <a:xfrm>
            <a:off x="3544094" y="4869160"/>
            <a:ext cx="2036018" cy="12241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Trabaja</a:t>
            </a:r>
            <a:endParaRPr lang="es-SV" dirty="0"/>
          </a:p>
        </p:txBody>
      </p:sp>
      <p:sp>
        <p:nvSpPr>
          <p:cNvPr id="5" name="4 Rectángulo"/>
          <p:cNvSpPr/>
          <p:nvPr/>
        </p:nvSpPr>
        <p:spPr>
          <a:xfrm>
            <a:off x="899592" y="5155095"/>
            <a:ext cx="1562472" cy="626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Empleado</a:t>
            </a:r>
            <a:endParaRPr lang="es-SV" dirty="0"/>
          </a:p>
        </p:txBody>
      </p:sp>
      <p:cxnSp>
        <p:nvCxnSpPr>
          <p:cNvPr id="7" name="6 Conector angular"/>
          <p:cNvCxnSpPr>
            <a:stCxn id="4" idx="1"/>
            <a:endCxn id="5" idx="3"/>
          </p:cNvCxnSpPr>
          <p:nvPr/>
        </p:nvCxnSpPr>
        <p:spPr>
          <a:xfrm rot="10800000">
            <a:off x="2462064" y="5468280"/>
            <a:ext cx="1082030" cy="129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6516216" y="5168044"/>
            <a:ext cx="1800200" cy="626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dirty="0" smtClean="0"/>
              <a:t>Departamento</a:t>
            </a:r>
            <a:endParaRPr lang="es-SV" dirty="0"/>
          </a:p>
        </p:txBody>
      </p:sp>
      <p:cxnSp>
        <p:nvCxnSpPr>
          <p:cNvPr id="15" name="14 Conector angular"/>
          <p:cNvCxnSpPr/>
          <p:nvPr/>
        </p:nvCxnSpPr>
        <p:spPr>
          <a:xfrm rot="10800000">
            <a:off x="5580112" y="5455330"/>
            <a:ext cx="1082030" cy="129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ATRIBUTOS</a:t>
            </a:r>
            <a:endParaRPr lang="es-ES" b="1" dirty="0"/>
          </a:p>
        </p:txBody>
      </p:sp>
      <p:sp>
        <p:nvSpPr>
          <p:cNvPr id="3" name="2 Marcador de contenido"/>
          <p:cNvSpPr>
            <a:spLocks noGrp="1"/>
          </p:cNvSpPr>
          <p:nvPr>
            <p:ph idx="1"/>
          </p:nvPr>
        </p:nvSpPr>
        <p:spPr>
          <a:xfrm>
            <a:off x="457200" y="1883965"/>
            <a:ext cx="8229600" cy="4785395"/>
          </a:xfrm>
        </p:spPr>
        <p:txBody>
          <a:bodyPr>
            <a:noAutofit/>
          </a:bodyPr>
          <a:lstStyle/>
          <a:p>
            <a:pPr algn="just">
              <a:buNone/>
            </a:pPr>
            <a:r>
              <a:rPr lang="es-SV" sz="2400" b="1" dirty="0"/>
              <a:t>Atributos simples y compuestos</a:t>
            </a:r>
            <a:endParaRPr lang="es-ES" sz="2400" dirty="0"/>
          </a:p>
          <a:p>
            <a:pPr algn="just">
              <a:buNone/>
            </a:pPr>
            <a:endParaRPr lang="es-ES" sz="2400" dirty="0"/>
          </a:p>
          <a:p>
            <a:pPr algn="just"/>
            <a:r>
              <a:rPr lang="es-SV" sz="2400" dirty="0"/>
              <a:t>Los </a:t>
            </a:r>
            <a:r>
              <a:rPr lang="es-SV" sz="2400" b="1" dirty="0"/>
              <a:t>atributos simples </a:t>
            </a:r>
            <a:r>
              <a:rPr lang="es-SV" sz="2400" dirty="0"/>
              <a:t>no pueden subdividirse en componentes más pequeños. Los atributos simples se denominan en ocasiones atributos atómicos.</a:t>
            </a:r>
            <a:endParaRPr lang="es-ES" sz="2400" dirty="0"/>
          </a:p>
          <a:p>
            <a:pPr lvl="1" algn="just"/>
            <a:r>
              <a:rPr lang="es-SV" sz="2000" dirty="0"/>
              <a:t>Por </a:t>
            </a:r>
            <a:r>
              <a:rPr lang="es-SV" sz="2000" dirty="0" smtClean="0"/>
              <a:t>ejemplo:</a:t>
            </a:r>
            <a:r>
              <a:rPr lang="es-ES" sz="2000" dirty="0" smtClean="0"/>
              <a:t> </a:t>
            </a:r>
            <a:r>
              <a:rPr lang="es-SV" sz="2000" dirty="0" smtClean="0"/>
              <a:t>Tenemos </a:t>
            </a:r>
            <a:r>
              <a:rPr lang="es-SV" sz="2000" dirty="0"/>
              <a:t>los siguientes atributos posición y salario para la entidad Empleado.</a:t>
            </a:r>
            <a:endParaRPr lang="es-ES" sz="2000" dirty="0"/>
          </a:p>
          <a:p>
            <a:pPr algn="just">
              <a:buNone/>
            </a:pPr>
            <a:endParaRPr lang="es-ES" sz="2400" dirty="0"/>
          </a:p>
          <a:p>
            <a:pPr algn="just"/>
            <a:r>
              <a:rPr lang="es-SV" sz="2400" dirty="0"/>
              <a:t>Los </a:t>
            </a:r>
            <a:r>
              <a:rPr lang="es-SV" sz="2400" b="1" dirty="0"/>
              <a:t>atributos compuestos </a:t>
            </a:r>
            <a:r>
              <a:rPr lang="es-SV" sz="2400" dirty="0"/>
              <a:t>en cambio se pueden dividir en </a:t>
            </a:r>
            <a:r>
              <a:rPr lang="es-SV" sz="2400" dirty="0" err="1"/>
              <a:t>subpartes</a:t>
            </a:r>
            <a:r>
              <a:rPr lang="es-SV" sz="2400" dirty="0"/>
              <a:t> (es decir, en otros atributos). </a:t>
            </a:r>
            <a:endParaRPr lang="es-SV" sz="2400" dirty="0" smtClean="0"/>
          </a:p>
          <a:p>
            <a:pPr lvl="1" algn="just"/>
            <a:r>
              <a:rPr lang="es-SV" sz="2000" dirty="0" smtClean="0"/>
              <a:t>Por </a:t>
            </a:r>
            <a:r>
              <a:rPr lang="es-SV" sz="2000" dirty="0"/>
              <a:t>ejemplo, el atributo dirección de la entidad empleado puede subdividirse en: calle, colonia y ciudad, siendo todos ellos atributos componentes del anterior.</a:t>
            </a:r>
            <a:endParaRPr lang="es-ES" sz="2000" dirty="0"/>
          </a:p>
          <a:p>
            <a:pPr algn="just"/>
            <a:endParaRPr lang="es-E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ATRIBUTOS</a:t>
            </a:r>
            <a:endParaRPr lang="es-ES" b="1" dirty="0"/>
          </a:p>
        </p:txBody>
      </p:sp>
      <p:sp>
        <p:nvSpPr>
          <p:cNvPr id="3" name="2 Marcador de contenido"/>
          <p:cNvSpPr>
            <a:spLocks noGrp="1"/>
          </p:cNvSpPr>
          <p:nvPr>
            <p:ph idx="1"/>
          </p:nvPr>
        </p:nvSpPr>
        <p:spPr>
          <a:xfrm>
            <a:off x="457200" y="1484784"/>
            <a:ext cx="8229600" cy="5184576"/>
          </a:xfrm>
        </p:spPr>
        <p:txBody>
          <a:bodyPr>
            <a:noAutofit/>
          </a:bodyPr>
          <a:lstStyle/>
          <a:p>
            <a:pPr algn="just">
              <a:buNone/>
            </a:pPr>
            <a:r>
              <a:rPr lang="es-SV" sz="2400" b="1" dirty="0"/>
              <a:t>Atributos </a:t>
            </a:r>
            <a:r>
              <a:rPr lang="es-SV" sz="2400" b="1" dirty="0" err="1"/>
              <a:t>univaluados</a:t>
            </a:r>
            <a:r>
              <a:rPr lang="es-SV" sz="2400" b="1" dirty="0"/>
              <a:t> y </a:t>
            </a:r>
            <a:r>
              <a:rPr lang="es-SV" sz="2400" b="1" dirty="0" err="1"/>
              <a:t>multivaluados</a:t>
            </a:r>
            <a:endParaRPr lang="es-ES" sz="2400" dirty="0"/>
          </a:p>
          <a:p>
            <a:pPr algn="just">
              <a:buNone/>
            </a:pPr>
            <a:endParaRPr lang="es-ES" sz="2400" dirty="0"/>
          </a:p>
          <a:p>
            <a:pPr algn="just"/>
            <a:r>
              <a:rPr lang="es-SV" sz="2400" dirty="0"/>
              <a:t>Un </a:t>
            </a:r>
            <a:r>
              <a:rPr lang="es-SV" sz="2400" b="1" dirty="0"/>
              <a:t>atributo </a:t>
            </a:r>
            <a:r>
              <a:rPr lang="es-SV" sz="2400" b="1" dirty="0" err="1"/>
              <a:t>univaluado</a:t>
            </a:r>
            <a:r>
              <a:rPr lang="es-SV" sz="2400" b="1" dirty="0"/>
              <a:t> </a:t>
            </a:r>
            <a:r>
              <a:rPr lang="es-SV" sz="2400" dirty="0"/>
              <a:t>es aquel que solamente tienen un único valor para cada entidad.</a:t>
            </a:r>
            <a:endParaRPr lang="es-ES" sz="2400" dirty="0"/>
          </a:p>
          <a:p>
            <a:pPr lvl="1" algn="just"/>
            <a:r>
              <a:rPr lang="es-SV" sz="2000" dirty="0" smtClean="0"/>
              <a:t>Ejemplo:</a:t>
            </a:r>
            <a:r>
              <a:rPr lang="es-ES" sz="2000" dirty="0" smtClean="0"/>
              <a:t> </a:t>
            </a:r>
            <a:r>
              <a:rPr lang="es-SV" sz="2000" dirty="0" smtClean="0"/>
              <a:t>Cada </a:t>
            </a:r>
            <a:r>
              <a:rPr lang="es-SV" sz="2000" dirty="0"/>
              <a:t>instancia del tipo de entidad Empleado tiene un único valor para el atributo </a:t>
            </a:r>
            <a:r>
              <a:rPr lang="es-SV" sz="2000" dirty="0" err="1"/>
              <a:t>codigo_empleado</a:t>
            </a:r>
            <a:r>
              <a:rPr lang="es-SV" sz="2000" dirty="0"/>
              <a:t>.</a:t>
            </a:r>
            <a:endParaRPr lang="es-ES" sz="2000" dirty="0"/>
          </a:p>
          <a:p>
            <a:pPr algn="just">
              <a:buNone/>
            </a:pPr>
            <a:r>
              <a:rPr lang="es-SV" sz="2400" dirty="0"/>
              <a:t> </a:t>
            </a:r>
            <a:endParaRPr lang="es-ES" sz="2400" dirty="0"/>
          </a:p>
          <a:p>
            <a:pPr algn="just"/>
            <a:r>
              <a:rPr lang="es-SV" sz="2400" dirty="0"/>
              <a:t>Un  </a:t>
            </a:r>
            <a:r>
              <a:rPr lang="es-SV" sz="2400" b="1" dirty="0"/>
              <a:t>atributo </a:t>
            </a:r>
            <a:r>
              <a:rPr lang="es-SV" sz="2400" b="1" dirty="0" err="1"/>
              <a:t>multivaluado</a:t>
            </a:r>
            <a:r>
              <a:rPr lang="es-SV" sz="2400" b="1" dirty="0"/>
              <a:t> </a:t>
            </a:r>
            <a:r>
              <a:rPr lang="es-SV" sz="2400" dirty="0"/>
              <a:t>es aquel que contiene múltiples valores por cada instancia de un tipo de entidad.</a:t>
            </a:r>
            <a:endParaRPr lang="es-ES" sz="2400" dirty="0"/>
          </a:p>
          <a:p>
            <a:pPr lvl="1" algn="just"/>
            <a:r>
              <a:rPr lang="es-SV" sz="2000" dirty="0"/>
              <a:t>Por </a:t>
            </a:r>
            <a:r>
              <a:rPr lang="es-SV" sz="2000" dirty="0" smtClean="0"/>
              <a:t>ejemplo:</a:t>
            </a:r>
            <a:r>
              <a:rPr lang="es-ES" sz="2000" dirty="0" smtClean="0"/>
              <a:t> </a:t>
            </a:r>
            <a:r>
              <a:rPr lang="es-SV" sz="2000" dirty="0" smtClean="0"/>
              <a:t>La </a:t>
            </a:r>
            <a:r>
              <a:rPr lang="es-SV" sz="2000" dirty="0"/>
              <a:t>entidad Empleado con el atributo </a:t>
            </a:r>
            <a:r>
              <a:rPr lang="es-SV" sz="2000" dirty="0" err="1"/>
              <a:t>numero_telefono</a:t>
            </a:r>
            <a:r>
              <a:rPr lang="es-SV" sz="2000" dirty="0"/>
              <a:t>, cada empleado puede tener cero, uno o varios números de teléfono. Si resulta necesario, se pueden establecer apropiadamente limites inferior y superior al numero de valores en el atributo </a:t>
            </a:r>
            <a:r>
              <a:rPr lang="es-SV" sz="2000" dirty="0" err="1"/>
              <a:t>multivaluado</a:t>
            </a:r>
            <a:r>
              <a:rPr lang="es-SV" sz="2000" dirty="0"/>
              <a:t>.</a:t>
            </a:r>
            <a:endParaRPr lang="es-ES" sz="2000" dirty="0"/>
          </a:p>
          <a:p>
            <a:pPr algn="just"/>
            <a:endParaRPr lang="es-E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ATRIBUTOS</a:t>
            </a:r>
            <a:endParaRPr lang="es-ES" b="1" dirty="0"/>
          </a:p>
        </p:txBody>
      </p:sp>
      <p:sp>
        <p:nvSpPr>
          <p:cNvPr id="3" name="2 Marcador de contenido"/>
          <p:cNvSpPr>
            <a:spLocks noGrp="1"/>
          </p:cNvSpPr>
          <p:nvPr>
            <p:ph idx="1"/>
          </p:nvPr>
        </p:nvSpPr>
        <p:spPr>
          <a:xfrm>
            <a:off x="457200" y="1700808"/>
            <a:ext cx="8229600" cy="5184576"/>
          </a:xfrm>
        </p:spPr>
        <p:txBody>
          <a:bodyPr>
            <a:normAutofit/>
          </a:bodyPr>
          <a:lstStyle/>
          <a:p>
            <a:pPr algn="just">
              <a:buNone/>
            </a:pPr>
            <a:r>
              <a:rPr lang="es-SV" sz="2800" b="1" dirty="0"/>
              <a:t>Atributos derivados</a:t>
            </a:r>
            <a:endParaRPr lang="es-ES" sz="2800" dirty="0"/>
          </a:p>
          <a:p>
            <a:pPr algn="just">
              <a:buNone/>
            </a:pPr>
            <a:r>
              <a:rPr lang="es-SV" sz="2800" dirty="0"/>
              <a:t> </a:t>
            </a:r>
            <a:endParaRPr lang="es-ES" sz="2800" dirty="0"/>
          </a:p>
          <a:p>
            <a:pPr algn="just"/>
            <a:r>
              <a:rPr lang="es-SV" sz="2800" dirty="0"/>
              <a:t>El valor de este tipo de atributo </a:t>
            </a:r>
            <a:r>
              <a:rPr lang="es-SV" sz="2800" b="1" dirty="0"/>
              <a:t>se puede obtener a partir del valor de otros atributos</a:t>
            </a:r>
            <a:r>
              <a:rPr lang="es-SV" sz="2800" dirty="0"/>
              <a:t> o entidades </a:t>
            </a:r>
            <a:r>
              <a:rPr lang="es-SV" sz="2800" dirty="0" smtClean="0"/>
              <a:t>relacionadas.</a:t>
            </a:r>
            <a:endParaRPr lang="es-ES" sz="2800" dirty="0" smtClean="0"/>
          </a:p>
          <a:p>
            <a:pPr lvl="1" algn="just"/>
            <a:r>
              <a:rPr lang="es-SV" sz="2400" dirty="0" smtClean="0"/>
              <a:t>Por ejemplo: Suponga </a:t>
            </a:r>
            <a:r>
              <a:rPr lang="es-SV" sz="2400" dirty="0"/>
              <a:t>que la entidad Cliente tiene los atributos edad y </a:t>
            </a:r>
            <a:r>
              <a:rPr lang="es-SV" sz="2400" dirty="0" err="1"/>
              <a:t>fecha_nacimiento</a:t>
            </a:r>
            <a:r>
              <a:rPr lang="es-SV" sz="2400" dirty="0"/>
              <a:t>, la edad del cliente se puede calcular a partir de </a:t>
            </a:r>
            <a:r>
              <a:rPr lang="es-SV" sz="2400" dirty="0" err="1"/>
              <a:t>fecha_nacimiento</a:t>
            </a:r>
            <a:r>
              <a:rPr lang="es-SV" sz="2400" dirty="0"/>
              <a:t> y de la fecha actual, por tanto edad es un atributo derivado, en este caso </a:t>
            </a:r>
            <a:r>
              <a:rPr lang="es-SV" sz="2400" dirty="0" err="1"/>
              <a:t>fecha_nacimiento</a:t>
            </a:r>
            <a:r>
              <a:rPr lang="es-SV" sz="2400" dirty="0"/>
              <a:t> puede considerarse un atributo básico o almacenado. El valor de los atributos derivados no se almacena, sino que se calcula cada vez que hace falta.</a:t>
            </a:r>
            <a:endParaRPr lang="es-ES" sz="2400" dirty="0"/>
          </a:p>
          <a:p>
            <a:pPr algn="just"/>
            <a:endParaRPr lang="es-E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RELACIONES ENTRE ENTIDADES</a:t>
            </a:r>
            <a:endParaRPr lang="es-ES" b="1" dirty="0"/>
          </a:p>
        </p:txBody>
      </p:sp>
      <p:sp>
        <p:nvSpPr>
          <p:cNvPr id="3" name="2 Marcador de contenido"/>
          <p:cNvSpPr>
            <a:spLocks noGrp="1"/>
          </p:cNvSpPr>
          <p:nvPr>
            <p:ph idx="1"/>
          </p:nvPr>
        </p:nvSpPr>
        <p:spPr>
          <a:xfrm>
            <a:off x="457200" y="1600200"/>
            <a:ext cx="8229600" cy="4781128"/>
          </a:xfrm>
        </p:spPr>
        <p:txBody>
          <a:bodyPr>
            <a:noAutofit/>
          </a:bodyPr>
          <a:lstStyle/>
          <a:p>
            <a:pPr algn="just"/>
            <a:r>
              <a:rPr lang="es-ES" sz="2800" dirty="0" smtClean="0"/>
              <a:t>Se puede definir la relación como una asociación de dos o más entidades. </a:t>
            </a:r>
          </a:p>
          <a:p>
            <a:pPr algn="just"/>
            <a:r>
              <a:rPr lang="es-ES" sz="2800" dirty="0" smtClean="0"/>
              <a:t>A la relación se le asigna un nombre para poder identificarla de las demás y conocer su función dentro del modelo entidad-relación. </a:t>
            </a:r>
          </a:p>
          <a:p>
            <a:pPr algn="just"/>
            <a:r>
              <a:rPr lang="es-ES" sz="2800" dirty="0" smtClean="0"/>
              <a:t>Otra característica es el grado de relación, siendo las de grado 1, relaciones que solo relacionan una entidad consigo misma. Las de grado 2 son relaciones que asocian dos entidades distintas, y las de grado n que se tratan de relaciones que unen mas de dos entidades. </a:t>
            </a:r>
            <a:endParaRPr lang="es-E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RELACIONES ENTRE ENTIDADES</a:t>
            </a:r>
            <a:endParaRPr lang="es-ES" b="1" dirty="0"/>
          </a:p>
        </p:txBody>
      </p:sp>
      <p:sp>
        <p:nvSpPr>
          <p:cNvPr id="3" name="2 Marcador de contenido"/>
          <p:cNvSpPr>
            <a:spLocks noGrp="1"/>
          </p:cNvSpPr>
          <p:nvPr>
            <p:ph idx="1"/>
          </p:nvPr>
        </p:nvSpPr>
        <p:spPr>
          <a:xfrm>
            <a:off x="457200" y="1800530"/>
            <a:ext cx="8229600" cy="2420558"/>
          </a:xfrm>
        </p:spPr>
        <p:txBody>
          <a:bodyPr>
            <a:normAutofit/>
          </a:bodyPr>
          <a:lstStyle/>
          <a:p>
            <a:pPr algn="just"/>
            <a:r>
              <a:rPr lang="es-ES" sz="2800" dirty="0"/>
              <a:t>Otra característica es el tipo de </a:t>
            </a:r>
            <a:r>
              <a:rPr lang="es-ES" sz="2800" dirty="0" smtClean="0"/>
              <a:t>grado o </a:t>
            </a:r>
            <a:r>
              <a:rPr lang="es-ES" sz="2800" dirty="0" err="1" smtClean="0"/>
              <a:t>cardinalidad</a:t>
            </a:r>
            <a:r>
              <a:rPr lang="es-ES" sz="2800" dirty="0" smtClean="0"/>
              <a:t> </a:t>
            </a:r>
            <a:r>
              <a:rPr lang="es-ES" sz="2800" dirty="0"/>
              <a:t>entre dos </a:t>
            </a:r>
            <a:r>
              <a:rPr lang="es-ES" sz="2800" dirty="0" smtClean="0"/>
              <a:t>relaciones</a:t>
            </a:r>
            <a:r>
              <a:rPr lang="es-ES" sz="2800" dirty="0"/>
              <a:t>:</a:t>
            </a:r>
            <a:endParaRPr lang="es-ES" sz="2800" dirty="0" smtClean="0"/>
          </a:p>
          <a:p>
            <a:pPr lvl="1"/>
            <a:r>
              <a:rPr lang="es-ES" sz="2400" b="1" dirty="0" smtClean="0"/>
              <a:t>1:1. Uno a uno. </a:t>
            </a:r>
            <a:r>
              <a:rPr lang="es-SV" sz="2400" dirty="0"/>
              <a:t>Cada entidad de A se asocia, a lo sumo con una entidad de B, y cada entidad de B se asocia, a lo sumo, con una entidad de </a:t>
            </a:r>
            <a:endParaRPr lang="es-SV" sz="2400" dirty="0" smtClean="0"/>
          </a:p>
          <a:p>
            <a:pPr lvl="1" algn="just"/>
            <a:endParaRPr lang="es-ES" sz="2400" dirty="0"/>
          </a:p>
        </p:txBody>
      </p:sp>
      <p:pic>
        <p:nvPicPr>
          <p:cNvPr id="19458" name="Picture 2"/>
          <p:cNvPicPr>
            <a:picLocks noChangeAspect="1" noChangeArrowheads="1"/>
          </p:cNvPicPr>
          <p:nvPr/>
        </p:nvPicPr>
        <p:blipFill>
          <a:blip r:embed="rId3" cstate="print"/>
          <a:srcRect l="31371" t="44960" r="39836" b="18500"/>
          <a:stretch>
            <a:fillRect/>
          </a:stretch>
        </p:blipFill>
        <p:spPr bwMode="auto">
          <a:xfrm>
            <a:off x="5292080" y="4091228"/>
            <a:ext cx="3528392" cy="2623676"/>
          </a:xfrm>
          <a:prstGeom prst="rect">
            <a:avLst/>
          </a:prstGeom>
          <a:noFill/>
          <a:ln w="9525">
            <a:noFill/>
            <a:miter lim="800000"/>
            <a:headEnd/>
            <a:tailEnd/>
          </a:ln>
        </p:spPr>
      </p:pic>
      <p:sp>
        <p:nvSpPr>
          <p:cNvPr id="4" name="3 CuadroTexto"/>
          <p:cNvSpPr txBox="1"/>
          <p:nvPr/>
        </p:nvSpPr>
        <p:spPr>
          <a:xfrm>
            <a:off x="395536" y="4587458"/>
            <a:ext cx="4608512" cy="1631216"/>
          </a:xfrm>
          <a:prstGeom prst="rect">
            <a:avLst/>
          </a:prstGeom>
          <a:noFill/>
        </p:spPr>
        <p:txBody>
          <a:bodyPr wrap="square" rtlCol="0">
            <a:spAutoFit/>
          </a:bodyPr>
          <a:lstStyle/>
          <a:p>
            <a:pPr marL="0" lvl="1" algn="just"/>
            <a:r>
              <a:rPr lang="es-SV" sz="2000" dirty="0"/>
              <a:t>Ej.: Un hombre puede ser esposo de uno y solo una mujer y una mujer puede ser esposa de uno y solo un hombre. </a:t>
            </a:r>
            <a:endParaRPr lang="es-ES" sz="2000" dirty="0"/>
          </a:p>
          <a:p>
            <a:pPr algn="just"/>
            <a:endParaRPr lang="es-SV"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RELACIONES ENTRE ENTIDADES</a:t>
            </a:r>
            <a:endParaRPr lang="es-ES" b="1" dirty="0"/>
          </a:p>
        </p:txBody>
      </p:sp>
      <p:sp>
        <p:nvSpPr>
          <p:cNvPr id="3" name="2 Marcador de contenido"/>
          <p:cNvSpPr>
            <a:spLocks noGrp="1"/>
          </p:cNvSpPr>
          <p:nvPr>
            <p:ph idx="1"/>
          </p:nvPr>
        </p:nvSpPr>
        <p:spPr>
          <a:xfrm>
            <a:off x="320040" y="1816224"/>
            <a:ext cx="4330824" cy="2548880"/>
          </a:xfrm>
        </p:spPr>
        <p:txBody>
          <a:bodyPr>
            <a:normAutofit/>
          </a:bodyPr>
          <a:lstStyle/>
          <a:p>
            <a:pPr lvl="1" algn="just"/>
            <a:r>
              <a:rPr lang="es-ES" sz="2400" b="1" dirty="0" smtClean="0"/>
              <a:t>1:N. Uno a muchos. </a:t>
            </a:r>
            <a:r>
              <a:rPr lang="es-SV" sz="2400" dirty="0"/>
              <a:t>Cada entidad de A se asocia con cualquier numero (cero o mas) de entidades de B, sin embargo se puede asociar, a lo sumo con una entidad de A.</a:t>
            </a:r>
            <a:endParaRPr lang="es-ES" sz="2400" dirty="0"/>
          </a:p>
          <a:p>
            <a:pPr lvl="1"/>
            <a:endParaRPr lang="es-ES" sz="2400" dirty="0"/>
          </a:p>
          <a:p>
            <a:pPr lvl="1" algn="just"/>
            <a:endParaRPr lang="es-ES" sz="2400" dirty="0"/>
          </a:p>
        </p:txBody>
      </p:sp>
      <p:pic>
        <p:nvPicPr>
          <p:cNvPr id="20482" name="Picture 2"/>
          <p:cNvPicPr>
            <a:picLocks noChangeAspect="1" noChangeArrowheads="1"/>
          </p:cNvPicPr>
          <p:nvPr/>
        </p:nvPicPr>
        <p:blipFill>
          <a:blip r:embed="rId3" cstate="print"/>
          <a:srcRect l="32110" t="36140" r="35406" b="19760"/>
          <a:stretch>
            <a:fillRect/>
          </a:stretch>
        </p:blipFill>
        <p:spPr bwMode="auto">
          <a:xfrm>
            <a:off x="4644007" y="1772816"/>
            <a:ext cx="4435693" cy="3528392"/>
          </a:xfrm>
          <a:prstGeom prst="rect">
            <a:avLst/>
          </a:prstGeom>
          <a:noFill/>
          <a:ln w="9525">
            <a:noFill/>
            <a:miter lim="800000"/>
            <a:headEnd/>
            <a:tailEnd/>
          </a:ln>
        </p:spPr>
      </p:pic>
      <p:sp>
        <p:nvSpPr>
          <p:cNvPr id="4" name="3 CuadroTexto"/>
          <p:cNvSpPr txBox="1"/>
          <p:nvPr/>
        </p:nvSpPr>
        <p:spPr>
          <a:xfrm>
            <a:off x="251519" y="4960868"/>
            <a:ext cx="4392488" cy="1631216"/>
          </a:xfrm>
          <a:prstGeom prst="rect">
            <a:avLst/>
          </a:prstGeom>
          <a:noFill/>
        </p:spPr>
        <p:txBody>
          <a:bodyPr wrap="square" rtlCol="0">
            <a:spAutoFit/>
          </a:bodyPr>
          <a:lstStyle/>
          <a:p>
            <a:pPr algn="just"/>
            <a:r>
              <a:rPr lang="es-SV" sz="2000" dirty="0"/>
              <a:t>Ej.: Un departamento puede estar compuesto de uno o varios empleados y un empleado pertenece a un solo departamento.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RELACIONES ENTRE ENTIDADES</a:t>
            </a:r>
            <a:endParaRPr lang="es-ES" b="1" dirty="0"/>
          </a:p>
        </p:txBody>
      </p:sp>
      <p:sp>
        <p:nvSpPr>
          <p:cNvPr id="3" name="2 Marcador de contenido"/>
          <p:cNvSpPr>
            <a:spLocks noGrp="1"/>
          </p:cNvSpPr>
          <p:nvPr>
            <p:ph idx="1"/>
          </p:nvPr>
        </p:nvSpPr>
        <p:spPr>
          <a:xfrm>
            <a:off x="320040" y="1888232"/>
            <a:ext cx="4330824" cy="2836912"/>
          </a:xfrm>
        </p:spPr>
        <p:txBody>
          <a:bodyPr>
            <a:noAutofit/>
          </a:bodyPr>
          <a:lstStyle/>
          <a:p>
            <a:pPr lvl="1" algn="just"/>
            <a:r>
              <a:rPr lang="es-ES" sz="2000" b="1" dirty="0" smtClean="0"/>
              <a:t>N:M. Muchos a muchos. </a:t>
            </a:r>
            <a:r>
              <a:rPr lang="es-SV" sz="2000" dirty="0"/>
              <a:t>Cada entidad de A se asocia con cualquier numero (cero o mas) de entidades de B, y cada entidad de B se asocia con cualquier numero (cero o mas) de entidades de B</a:t>
            </a:r>
            <a:endParaRPr lang="es-ES" sz="2000" dirty="0"/>
          </a:p>
          <a:p>
            <a:pPr lvl="1" algn="just"/>
            <a:endParaRPr lang="es-ES" sz="2000" dirty="0"/>
          </a:p>
          <a:p>
            <a:pPr lvl="1"/>
            <a:endParaRPr lang="es-ES" sz="2000" dirty="0"/>
          </a:p>
          <a:p>
            <a:pPr lvl="1" algn="just"/>
            <a:endParaRPr lang="es-ES" sz="2000" dirty="0"/>
          </a:p>
        </p:txBody>
      </p:sp>
      <p:pic>
        <p:nvPicPr>
          <p:cNvPr id="21506" name="Picture 2"/>
          <p:cNvPicPr>
            <a:picLocks noChangeAspect="1" noChangeArrowheads="1"/>
          </p:cNvPicPr>
          <p:nvPr/>
        </p:nvPicPr>
        <p:blipFill>
          <a:blip r:embed="rId3" cstate="print"/>
          <a:srcRect l="34325" t="29840" r="35406" b="28580"/>
          <a:stretch>
            <a:fillRect/>
          </a:stretch>
        </p:blipFill>
        <p:spPr bwMode="auto">
          <a:xfrm>
            <a:off x="4849705" y="1988840"/>
            <a:ext cx="4294295" cy="3456384"/>
          </a:xfrm>
          <a:prstGeom prst="rect">
            <a:avLst/>
          </a:prstGeom>
          <a:noFill/>
          <a:ln w="9525">
            <a:noFill/>
            <a:miter lim="800000"/>
            <a:headEnd/>
            <a:tailEnd/>
          </a:ln>
        </p:spPr>
      </p:pic>
      <p:sp>
        <p:nvSpPr>
          <p:cNvPr id="4" name="3 CuadroTexto"/>
          <p:cNvSpPr txBox="1"/>
          <p:nvPr/>
        </p:nvSpPr>
        <p:spPr>
          <a:xfrm>
            <a:off x="179512" y="4509120"/>
            <a:ext cx="4896544" cy="1200329"/>
          </a:xfrm>
          <a:prstGeom prst="rect">
            <a:avLst/>
          </a:prstGeom>
          <a:noFill/>
        </p:spPr>
        <p:txBody>
          <a:bodyPr wrap="square" rtlCol="0">
            <a:spAutoFit/>
          </a:bodyPr>
          <a:lstStyle/>
          <a:p>
            <a:pPr algn="just"/>
            <a:r>
              <a:rPr lang="es-SV" dirty="0"/>
              <a:t>Ej.: Un proveedor puede ser distribuidor de uno o más artículos y un artículo puede ser distribuido por uno o más proveedores.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04664"/>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457200" y="1600200"/>
            <a:ext cx="8229600" cy="4853136"/>
          </a:xfrm>
        </p:spPr>
        <p:txBody>
          <a:bodyPr>
            <a:normAutofit/>
          </a:bodyPr>
          <a:lstStyle/>
          <a:p>
            <a:pPr algn="just"/>
            <a:r>
              <a:rPr lang="es-SV" sz="2800" dirty="0"/>
              <a:t>Es necesario tener una forma de especificar la </a:t>
            </a:r>
            <a:r>
              <a:rPr lang="es-SV" sz="2800" b="1" dirty="0"/>
              <a:t>manera de distinguir las entidades</a:t>
            </a:r>
            <a:r>
              <a:rPr lang="es-SV" sz="2800" dirty="0"/>
              <a:t> pertenecientes a un conjunto de entidades dado. </a:t>
            </a:r>
            <a:endParaRPr lang="es-SV" sz="2800" dirty="0" smtClean="0"/>
          </a:p>
          <a:p>
            <a:pPr marL="0" indent="0" algn="just">
              <a:buNone/>
            </a:pPr>
            <a:endParaRPr lang="es-SV" sz="2800" dirty="0" smtClean="0"/>
          </a:p>
          <a:p>
            <a:pPr algn="just"/>
            <a:r>
              <a:rPr lang="es-SV" sz="2800" dirty="0" smtClean="0"/>
              <a:t>Conceptualmente </a:t>
            </a:r>
            <a:r>
              <a:rPr lang="es-SV" sz="2800" dirty="0"/>
              <a:t>cada entidad es distinta, desde el punto de vista de las base de datos, sin embargo, la diferencia entre ellas se debe expresar en términos de sus atributos.</a:t>
            </a:r>
            <a:endParaRPr lang="es-ES" sz="2800" dirty="0"/>
          </a:p>
          <a:p>
            <a:pPr algn="just"/>
            <a:endParaRPr lang="es-E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04664"/>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457200" y="1600200"/>
            <a:ext cx="8229600" cy="4853136"/>
          </a:xfrm>
        </p:spPr>
        <p:txBody>
          <a:bodyPr>
            <a:normAutofit/>
          </a:bodyPr>
          <a:lstStyle/>
          <a:p>
            <a:pPr algn="just"/>
            <a:r>
              <a:rPr lang="es-SV" sz="2800" dirty="0" smtClean="0"/>
              <a:t>Por </a:t>
            </a:r>
            <a:r>
              <a:rPr lang="es-SV" sz="2800" dirty="0"/>
              <a:t>lo tanto, los valores de los atributos de cada entidad deben ser tales que permitan </a:t>
            </a:r>
            <a:r>
              <a:rPr lang="es-SV" sz="2800" b="1" dirty="0"/>
              <a:t>identificar </a:t>
            </a:r>
            <a:r>
              <a:rPr lang="es-SV" sz="2800" b="1" dirty="0" smtClean="0"/>
              <a:t>como única </a:t>
            </a:r>
            <a:r>
              <a:rPr lang="es-SV" sz="2800" b="1" dirty="0"/>
              <a:t>a esa entidad</a:t>
            </a:r>
            <a:r>
              <a:rPr lang="es-SV" sz="2800" dirty="0"/>
              <a:t>. Las claves permiten identificar un conjunto de atributos que resulta suficiente para distinguir las entidades entre si, las claves también ayudan a identificar </a:t>
            </a:r>
            <a:r>
              <a:rPr lang="es-SV" sz="2800" dirty="0" smtClean="0"/>
              <a:t>como únicas </a:t>
            </a:r>
            <a:r>
              <a:rPr lang="es-SV" sz="2800" dirty="0"/>
              <a:t>las relaciones y por tanto a distinguir las relaciones entre si.</a:t>
            </a:r>
            <a:endParaRPr lang="es-ES" sz="2800" dirty="0"/>
          </a:p>
          <a:p>
            <a:pPr algn="just"/>
            <a:endParaRPr lang="es-ES" sz="2800" dirty="0"/>
          </a:p>
        </p:txBody>
      </p:sp>
    </p:spTree>
    <p:extLst>
      <p:ext uri="{BB962C8B-B14F-4D97-AF65-F5344CB8AC3E}">
        <p14:creationId xmlns:p14="http://schemas.microsoft.com/office/powerpoint/2010/main" val="819694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457200" y="1600200"/>
            <a:ext cx="8229600" cy="4853136"/>
          </a:xfrm>
        </p:spPr>
        <p:txBody>
          <a:bodyPr>
            <a:normAutofit/>
          </a:bodyPr>
          <a:lstStyle/>
          <a:p>
            <a:pPr algn="just"/>
            <a:r>
              <a:rPr lang="es-ES" sz="2800" dirty="0" smtClean="0"/>
              <a:t>Tipos de claves que se pueden representar en una base de datos:</a:t>
            </a:r>
          </a:p>
          <a:p>
            <a:pPr lvl="1" algn="just"/>
            <a:r>
              <a:rPr lang="es-SV" sz="2400" b="1" dirty="0"/>
              <a:t>Clave candidata:</a:t>
            </a:r>
            <a:r>
              <a:rPr lang="es-SV" sz="2400" dirty="0"/>
              <a:t> Una clave candidata es el número mínimo de atributos cuyos valores identifican de manera </a:t>
            </a:r>
            <a:r>
              <a:rPr lang="es-SV" sz="2400" dirty="0" smtClean="0"/>
              <a:t>única </a:t>
            </a:r>
            <a:r>
              <a:rPr lang="es-SV" sz="2400" dirty="0"/>
              <a:t>cada instancia de la </a:t>
            </a:r>
            <a:r>
              <a:rPr lang="es-SV" sz="2400" dirty="0" smtClean="0"/>
              <a:t>entidad.</a:t>
            </a:r>
            <a:endParaRPr lang="es-ES" sz="2400" dirty="0" smtClean="0"/>
          </a:p>
          <a:p>
            <a:pPr lvl="1" algn="just"/>
            <a:r>
              <a:rPr lang="es-SV" sz="2400" dirty="0" smtClean="0"/>
              <a:t>Por ejemplo:</a:t>
            </a:r>
            <a:r>
              <a:rPr lang="es-ES" sz="2400" dirty="0" smtClean="0"/>
              <a:t> E</a:t>
            </a:r>
            <a:r>
              <a:rPr lang="es-SV" sz="2400" dirty="0" smtClean="0"/>
              <a:t>l </a:t>
            </a:r>
            <a:r>
              <a:rPr lang="es-SV" sz="2400" dirty="0"/>
              <a:t>atributo </a:t>
            </a:r>
            <a:r>
              <a:rPr lang="es-SV" sz="2400" dirty="0" err="1"/>
              <a:t>num_sucursal</a:t>
            </a:r>
            <a:r>
              <a:rPr lang="es-SV" sz="2400" dirty="0"/>
              <a:t> es la clave candidata para el tipo de entidad Sucursal, y tiene un valor diferente para cada sucursal, nunca habrá dos sucursales que tengan el mismo numero. Una clave candidata no tiene valores nulos.</a:t>
            </a:r>
            <a:endParaRPr lang="es-ES" sz="2400" dirty="0"/>
          </a:p>
          <a:p>
            <a:pPr algn="just"/>
            <a:endParaRPr lang="es-ES" sz="2800" dirty="0"/>
          </a:p>
          <a:p>
            <a:pPr algn="just"/>
            <a:endParaRPr lang="es-E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76672"/>
            <a:ext cx="8534400" cy="758952"/>
          </a:xfrm>
        </p:spPr>
        <p:txBody>
          <a:bodyPr>
            <a:normAutofit fontScale="90000"/>
          </a:bodyPr>
          <a:lstStyle/>
          <a:p>
            <a:r>
              <a:rPr lang="es-SV" b="1" dirty="0"/>
              <a:t>MODELO ENTIDAD RELACION</a:t>
            </a:r>
            <a:r>
              <a:rPr lang="es-ES" b="1" dirty="0"/>
              <a:t/>
            </a:r>
            <a:br>
              <a:rPr lang="es-ES" b="1" dirty="0"/>
            </a:br>
            <a:endParaRPr lang="es-ES" b="1" dirty="0"/>
          </a:p>
        </p:txBody>
      </p:sp>
      <p:sp>
        <p:nvSpPr>
          <p:cNvPr id="3" name="2 Marcador de contenido"/>
          <p:cNvSpPr>
            <a:spLocks noGrp="1"/>
          </p:cNvSpPr>
          <p:nvPr>
            <p:ph idx="1"/>
          </p:nvPr>
        </p:nvSpPr>
        <p:spPr>
          <a:xfrm>
            <a:off x="395536" y="1484784"/>
            <a:ext cx="8229600" cy="4857403"/>
          </a:xfrm>
        </p:spPr>
        <p:txBody>
          <a:bodyPr>
            <a:noAutofit/>
          </a:bodyPr>
          <a:lstStyle/>
          <a:p>
            <a:pPr algn="just"/>
            <a:r>
              <a:rPr lang="es-SV" sz="3200" dirty="0"/>
              <a:t>El modelo de datos entidad – relación (E-R) se desarrollo para facilitar el diseño de las bases de datos permitiendo la especificación de un esquema de la empresa que representa la estructura lógica global de la base de datos</a:t>
            </a:r>
            <a:r>
              <a:rPr lang="es-SV" sz="3200" dirty="0" smtClean="0"/>
              <a:t>.</a:t>
            </a:r>
          </a:p>
          <a:p>
            <a:pPr marL="109728" indent="0" algn="just">
              <a:buNone/>
            </a:pPr>
            <a:r>
              <a:rPr lang="es-SV" sz="3200" dirty="0" smtClean="0"/>
              <a:t> </a:t>
            </a:r>
          </a:p>
          <a:p>
            <a:pPr algn="just"/>
            <a:r>
              <a:rPr lang="es-SV" sz="3200" dirty="0" smtClean="0"/>
              <a:t>El </a:t>
            </a:r>
            <a:r>
              <a:rPr lang="es-SV" sz="3200" dirty="0"/>
              <a:t>modelo de datos E-R es uno de los diferentes tipos de modelos basados en objetos y este radica en la representación del significado de los datos. </a:t>
            </a:r>
            <a:endParaRPr lang="es-E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04664"/>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457200" y="1600200"/>
            <a:ext cx="8229600" cy="4853136"/>
          </a:xfrm>
        </p:spPr>
        <p:txBody>
          <a:bodyPr>
            <a:normAutofit/>
          </a:bodyPr>
          <a:lstStyle/>
          <a:p>
            <a:pPr lvl="0" algn="just"/>
            <a:r>
              <a:rPr lang="es-SV" sz="2800" b="1" dirty="0"/>
              <a:t>Clave principal:</a:t>
            </a:r>
            <a:r>
              <a:rPr lang="es-SV" sz="2800" dirty="0"/>
              <a:t> Un tipo de entidad puede tener más de una clave candidata, por lo tanto la clave principal es la clave candidata que se selecciona para identificar de forma </a:t>
            </a:r>
            <a:r>
              <a:rPr lang="es-SV" sz="2800" dirty="0" smtClean="0"/>
              <a:t>única </a:t>
            </a:r>
            <a:r>
              <a:rPr lang="es-SV" sz="2800" dirty="0"/>
              <a:t>cada instancia de un tipo de entidad</a:t>
            </a:r>
            <a:r>
              <a:rPr lang="es-SV" sz="2800" dirty="0" smtClean="0"/>
              <a:t>.</a:t>
            </a:r>
          </a:p>
          <a:p>
            <a:pPr lvl="0" algn="just">
              <a:buNone/>
            </a:pPr>
            <a:endParaRPr lang="es-ES" sz="2800" dirty="0"/>
          </a:p>
          <a:p>
            <a:pPr marL="0" indent="0" algn="just">
              <a:buNone/>
            </a:pPr>
            <a:endParaRPr lang="es-E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645024"/>
            <a:ext cx="3342878" cy="238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04664"/>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457200" y="1600200"/>
            <a:ext cx="8229600" cy="4853136"/>
          </a:xfrm>
        </p:spPr>
        <p:txBody>
          <a:bodyPr>
            <a:normAutofit/>
          </a:bodyPr>
          <a:lstStyle/>
          <a:p>
            <a:pPr lvl="0" algn="just">
              <a:buNone/>
            </a:pPr>
            <a:endParaRPr lang="es-ES" sz="2800" dirty="0"/>
          </a:p>
          <a:p>
            <a:pPr algn="just"/>
            <a:r>
              <a:rPr lang="es-SV" sz="2800" dirty="0"/>
              <a:t> </a:t>
            </a:r>
            <a:r>
              <a:rPr lang="es-SV" sz="2800" dirty="0" smtClean="0"/>
              <a:t>Por </a:t>
            </a:r>
            <a:r>
              <a:rPr lang="es-SV" sz="2800" dirty="0"/>
              <a:t>ejemplo</a:t>
            </a:r>
            <a:r>
              <a:rPr lang="es-SV" sz="2800" dirty="0" smtClean="0"/>
              <a:t>: Consideremos </a:t>
            </a:r>
            <a:r>
              <a:rPr lang="es-SV" sz="2800" dirty="0"/>
              <a:t>que cada empleado tiene un numero de empleado definido por la empresa (</a:t>
            </a:r>
            <a:r>
              <a:rPr lang="es-SV" sz="2800" dirty="0" err="1"/>
              <a:t>codigo_empleado</a:t>
            </a:r>
            <a:r>
              <a:rPr lang="es-SV" sz="2800" dirty="0"/>
              <a:t>) y también tiene un numero de identidad único (DUI), por lo tanto tenemos dos claves candidatas para la identidad del empleado, debiendo seleccionar una de las dos como clave principal, en este caso la elección de una clave principal se basa en la longitud del </a:t>
            </a:r>
            <a:r>
              <a:rPr lang="es-SV" sz="2800" dirty="0" smtClean="0"/>
              <a:t>atributo o características de este.</a:t>
            </a:r>
            <a:endParaRPr lang="es-ES" sz="2800" dirty="0"/>
          </a:p>
          <a:p>
            <a:pPr algn="just"/>
            <a:endParaRPr lang="es-ES" sz="2800" dirty="0"/>
          </a:p>
          <a:p>
            <a:pPr algn="just"/>
            <a:endParaRPr lang="es-ES" sz="2800" dirty="0"/>
          </a:p>
        </p:txBody>
      </p:sp>
    </p:spTree>
    <p:extLst>
      <p:ext uri="{BB962C8B-B14F-4D97-AF65-F5344CB8AC3E}">
        <p14:creationId xmlns:p14="http://schemas.microsoft.com/office/powerpoint/2010/main" val="2900030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620688"/>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539552" y="1529408"/>
            <a:ext cx="8229600" cy="4635896"/>
          </a:xfrm>
        </p:spPr>
        <p:txBody>
          <a:bodyPr>
            <a:normAutofit/>
          </a:bodyPr>
          <a:lstStyle/>
          <a:p>
            <a:pPr lvl="0" algn="just"/>
            <a:r>
              <a:rPr lang="es-SV" sz="2400" b="1" dirty="0"/>
              <a:t>Clave compuesta:</a:t>
            </a:r>
            <a:r>
              <a:rPr lang="es-SV" sz="2400" dirty="0"/>
              <a:t> En algunos casos, la clave de un tipo de entidad esta compuesta de varios atributos, cuyos valores, tomados conjuntamente, son únicos para cada instancia de la entidad, pero no son únicos si se les considera por separado.</a:t>
            </a:r>
            <a:endParaRPr lang="es-ES" sz="2400" dirty="0"/>
          </a:p>
          <a:p>
            <a:pPr algn="just">
              <a:buNone/>
            </a:pPr>
            <a:r>
              <a:rPr lang="es-SV" sz="2400" dirty="0"/>
              <a:t> </a:t>
            </a:r>
            <a:endParaRPr lang="es-ES" sz="2400" dirty="0" smtClean="0"/>
          </a:p>
          <a:p>
            <a:pPr marL="0" indent="0" algn="just">
              <a:buNone/>
            </a:pPr>
            <a:endParaRPr lang="es-ES" sz="2400" dirty="0"/>
          </a:p>
          <a:p>
            <a:pPr algn="just"/>
            <a:endParaRPr lang="es-E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89040"/>
            <a:ext cx="3672408" cy="257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620688"/>
            <a:ext cx="8534400" cy="758952"/>
          </a:xfrm>
        </p:spPr>
        <p:txBody>
          <a:bodyPr>
            <a:normAutofit fontScale="90000"/>
          </a:bodyPr>
          <a:lstStyle/>
          <a:p>
            <a:r>
              <a:rPr lang="es-SV" b="1" dirty="0" smtClean="0"/>
              <a:t>CLAVES</a:t>
            </a:r>
            <a:r>
              <a:rPr lang="es-ES" dirty="0"/>
              <a:t/>
            </a:r>
            <a:br>
              <a:rPr lang="es-ES" dirty="0"/>
            </a:br>
            <a:endParaRPr lang="es-ES" dirty="0"/>
          </a:p>
        </p:txBody>
      </p:sp>
      <p:sp>
        <p:nvSpPr>
          <p:cNvPr id="3" name="2 Marcador de contenido"/>
          <p:cNvSpPr>
            <a:spLocks noGrp="1"/>
          </p:cNvSpPr>
          <p:nvPr>
            <p:ph idx="1"/>
          </p:nvPr>
        </p:nvSpPr>
        <p:spPr>
          <a:xfrm>
            <a:off x="457200" y="1124744"/>
            <a:ext cx="8229600" cy="5328592"/>
          </a:xfrm>
        </p:spPr>
        <p:txBody>
          <a:bodyPr>
            <a:noAutofit/>
          </a:bodyPr>
          <a:lstStyle/>
          <a:p>
            <a:pPr algn="just">
              <a:buNone/>
            </a:pPr>
            <a:r>
              <a:rPr lang="es-SV" sz="2700" dirty="0"/>
              <a:t> </a:t>
            </a:r>
            <a:endParaRPr lang="es-ES" sz="2700" dirty="0" smtClean="0"/>
          </a:p>
          <a:p>
            <a:pPr algn="just"/>
            <a:r>
              <a:rPr lang="es-SV" sz="2700" dirty="0" smtClean="0"/>
              <a:t>Por </a:t>
            </a:r>
            <a:r>
              <a:rPr lang="es-SV" sz="2700" dirty="0"/>
              <a:t>ejemplo</a:t>
            </a:r>
            <a:r>
              <a:rPr lang="es-SV" sz="2700" dirty="0" smtClean="0"/>
              <a:t>:  Considere </a:t>
            </a:r>
            <a:r>
              <a:rPr lang="es-SV" sz="2700" dirty="0"/>
              <a:t>una entidad denominada </a:t>
            </a:r>
            <a:r>
              <a:rPr lang="es-SV" sz="2700" b="1" dirty="0"/>
              <a:t>anuncio</a:t>
            </a:r>
            <a:r>
              <a:rPr lang="es-SV" sz="2700" dirty="0"/>
              <a:t> con los atributos </a:t>
            </a:r>
            <a:r>
              <a:rPr lang="es-SV" sz="2700" dirty="0" err="1"/>
              <a:t>numero_inmueble</a:t>
            </a:r>
            <a:r>
              <a:rPr lang="es-SV" sz="2700" dirty="0"/>
              <a:t>, </a:t>
            </a:r>
            <a:r>
              <a:rPr lang="es-SV" sz="2700" dirty="0" err="1"/>
              <a:t>nombre_periodico</a:t>
            </a:r>
            <a:r>
              <a:rPr lang="es-SV" sz="2700" dirty="0"/>
              <a:t>, </a:t>
            </a:r>
            <a:r>
              <a:rPr lang="es-SV" sz="2700" dirty="0" err="1"/>
              <a:t>fecha_anuncio</a:t>
            </a:r>
            <a:r>
              <a:rPr lang="es-SV" sz="2700" dirty="0"/>
              <a:t> y costo. En una fecha determinada se anuncian numerosos inmuebles en diversos periódicos. Para identificar de forma única cada instancia del tipo de entidad anuncio, necesitamos conocer los valores de los atributos </a:t>
            </a:r>
            <a:r>
              <a:rPr lang="es-SV" sz="2700" dirty="0" err="1"/>
              <a:t>numero_inmueble</a:t>
            </a:r>
            <a:r>
              <a:rPr lang="es-SV" sz="2700" dirty="0"/>
              <a:t>, </a:t>
            </a:r>
            <a:r>
              <a:rPr lang="es-SV" sz="2700" dirty="0" err="1"/>
              <a:t>nombre_periodico</a:t>
            </a:r>
            <a:r>
              <a:rPr lang="es-SV" sz="2700" dirty="0"/>
              <a:t> y </a:t>
            </a:r>
            <a:r>
              <a:rPr lang="es-SV" sz="2700" dirty="0" err="1"/>
              <a:t>fecha_anuncio</a:t>
            </a:r>
            <a:r>
              <a:rPr lang="es-SV" sz="2700" dirty="0"/>
              <a:t>, por lo tanto, el tipo de entidad anuncio tiene una clave primaria compuesta, que esta formada por los tres atributos mencionados.</a:t>
            </a:r>
            <a:endParaRPr lang="es-ES" sz="2700" dirty="0"/>
          </a:p>
          <a:p>
            <a:pPr algn="just"/>
            <a:endParaRPr lang="es-ES" sz="2700" dirty="0"/>
          </a:p>
          <a:p>
            <a:pPr algn="just"/>
            <a:endParaRPr lang="es-ES" sz="2700" dirty="0"/>
          </a:p>
        </p:txBody>
      </p:sp>
    </p:spTree>
    <p:extLst>
      <p:ext uri="{BB962C8B-B14F-4D97-AF65-F5344CB8AC3E}">
        <p14:creationId xmlns:p14="http://schemas.microsoft.com/office/powerpoint/2010/main" val="939567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MODELO ENTIDAD RELACIÓN</a:t>
            </a:r>
            <a:endParaRPr lang="es-MX" dirty="0"/>
          </a:p>
        </p:txBody>
      </p:sp>
      <p:sp>
        <p:nvSpPr>
          <p:cNvPr id="2" name="1 Marcador de contenido"/>
          <p:cNvSpPr>
            <a:spLocks noGrp="1"/>
          </p:cNvSpPr>
          <p:nvPr>
            <p:ph idx="1"/>
          </p:nvPr>
        </p:nvSpPr>
        <p:spPr/>
        <p:txBody>
          <a:bodyPr>
            <a:noAutofit/>
          </a:bodyPr>
          <a:lstStyle/>
          <a:p>
            <a:pPr algn="just"/>
            <a:r>
              <a:rPr lang="es-SV" sz="2400" dirty="0"/>
              <a:t>El modelado entidad-relación </a:t>
            </a:r>
            <a:r>
              <a:rPr lang="es-SV" sz="2400" dirty="0" smtClean="0"/>
              <a:t>brevemente </a:t>
            </a:r>
            <a:r>
              <a:rPr lang="es-SV" sz="2400" dirty="0"/>
              <a:t>consiste en los siguientes pasos: </a:t>
            </a:r>
            <a:endParaRPr lang="es-SV" sz="2400" dirty="0" smtClean="0"/>
          </a:p>
          <a:p>
            <a:pPr marL="0" indent="0" algn="just">
              <a:buNone/>
            </a:pPr>
            <a:endParaRPr lang="es-SV" sz="2400" dirty="0"/>
          </a:p>
          <a:p>
            <a:pPr marL="566928" indent="-457200" algn="just">
              <a:buFont typeface="+mj-lt"/>
              <a:buAutoNum type="arabicPeriod"/>
            </a:pPr>
            <a:r>
              <a:rPr lang="es-SV" sz="2400" dirty="0" smtClean="0"/>
              <a:t>Se </a:t>
            </a:r>
            <a:r>
              <a:rPr lang="es-SV" sz="2400" dirty="0"/>
              <a:t>parte de una descripción textual del problema o sistema de información a automatizar (los requisitos). </a:t>
            </a:r>
            <a:endParaRPr lang="es-SV" sz="2400" dirty="0" smtClean="0"/>
          </a:p>
          <a:p>
            <a:pPr marL="566928" indent="-457200" algn="just">
              <a:buFont typeface="+mj-lt"/>
              <a:buAutoNum type="arabicPeriod"/>
            </a:pPr>
            <a:r>
              <a:rPr lang="es-SV" sz="2400" dirty="0" smtClean="0"/>
              <a:t>Se </a:t>
            </a:r>
            <a:r>
              <a:rPr lang="es-SV" sz="2400" dirty="0"/>
              <a:t>hace una lista de los sustantivos y verbos que aparecen. </a:t>
            </a:r>
            <a:endParaRPr lang="es-SV" sz="2400" dirty="0" smtClean="0"/>
          </a:p>
          <a:p>
            <a:pPr marL="566928" indent="-457200" algn="just">
              <a:buFont typeface="+mj-lt"/>
              <a:buAutoNum type="arabicPeriod"/>
            </a:pPr>
            <a:r>
              <a:rPr lang="es-SV" sz="2400" dirty="0" smtClean="0"/>
              <a:t>Los </a:t>
            </a:r>
            <a:r>
              <a:rPr lang="es-SV" sz="2400" dirty="0"/>
              <a:t>sustantivos son posibles entidades o atributos</a:t>
            </a:r>
            <a:r>
              <a:rPr lang="es-SV" sz="2400" dirty="0" smtClean="0"/>
              <a:t>.</a:t>
            </a:r>
          </a:p>
          <a:p>
            <a:pPr marL="109728" indent="0" algn="just">
              <a:buNone/>
            </a:pPr>
            <a:r>
              <a:rPr lang="es-SV" sz="2400" dirty="0" smtClean="0"/>
              <a:t> </a:t>
            </a:r>
            <a:endParaRPr lang="es-SV" sz="2400" dirty="0"/>
          </a:p>
          <a:p>
            <a:pPr algn="just"/>
            <a:endParaRPr lang="es-SV" sz="2400" dirty="0"/>
          </a:p>
        </p:txBody>
      </p:sp>
    </p:spTree>
    <p:extLst>
      <p:ext uri="{BB962C8B-B14F-4D97-AF65-F5344CB8AC3E}">
        <p14:creationId xmlns:p14="http://schemas.microsoft.com/office/powerpoint/2010/main" val="1045105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MODELO ENTIDAD RELACIÓN</a:t>
            </a:r>
            <a:endParaRPr lang="es-MX" dirty="0"/>
          </a:p>
        </p:txBody>
      </p:sp>
      <p:sp>
        <p:nvSpPr>
          <p:cNvPr id="2" name="1 Marcador de contenido"/>
          <p:cNvSpPr>
            <a:spLocks noGrp="1"/>
          </p:cNvSpPr>
          <p:nvPr>
            <p:ph idx="1"/>
          </p:nvPr>
        </p:nvSpPr>
        <p:spPr/>
        <p:txBody>
          <a:bodyPr>
            <a:normAutofit fontScale="92500" lnSpcReduction="10000"/>
          </a:bodyPr>
          <a:lstStyle/>
          <a:p>
            <a:pPr marL="566928" indent="-457200" algn="just">
              <a:buFont typeface="+mj-lt"/>
              <a:buAutoNum type="arabicPeriod" startAt="4"/>
            </a:pPr>
            <a:r>
              <a:rPr lang="es-SV" sz="2400" dirty="0" smtClean="0"/>
              <a:t>Los </a:t>
            </a:r>
            <a:r>
              <a:rPr lang="es-SV" sz="2400" dirty="0"/>
              <a:t>verbos son posibles relaciones. </a:t>
            </a:r>
          </a:p>
          <a:p>
            <a:pPr marL="566928" indent="-457200" algn="just">
              <a:buFont typeface="+mj-lt"/>
              <a:buAutoNum type="arabicPeriod" startAt="4"/>
            </a:pPr>
            <a:endParaRPr lang="es-SV" sz="2400" dirty="0" smtClean="0"/>
          </a:p>
          <a:p>
            <a:pPr marL="566928" indent="-457200" algn="just">
              <a:buFont typeface="+mj-lt"/>
              <a:buAutoNum type="arabicPeriod" startAt="4"/>
            </a:pPr>
            <a:r>
              <a:rPr lang="es-SV" sz="2400" dirty="0" smtClean="0"/>
              <a:t>Analizando </a:t>
            </a:r>
            <a:r>
              <a:rPr lang="es-SV" sz="2400" dirty="0"/>
              <a:t>las frases se determina </a:t>
            </a:r>
            <a:r>
              <a:rPr lang="es-SV" sz="2400" dirty="0" smtClean="0"/>
              <a:t>la </a:t>
            </a:r>
            <a:r>
              <a:rPr lang="es-SV" sz="2400" dirty="0" err="1" smtClean="0"/>
              <a:t>cardinalidad</a:t>
            </a:r>
            <a:r>
              <a:rPr lang="es-SV" sz="2400" dirty="0" smtClean="0"/>
              <a:t> </a:t>
            </a:r>
            <a:r>
              <a:rPr lang="es-SV" sz="2400" dirty="0"/>
              <a:t>de las relaciones y otros detalles. </a:t>
            </a:r>
            <a:endParaRPr lang="es-SV" sz="2400" dirty="0" smtClean="0"/>
          </a:p>
          <a:p>
            <a:pPr marL="566928" indent="-457200" algn="just">
              <a:buFont typeface="+mj-lt"/>
              <a:buAutoNum type="arabicPeriod" startAt="4"/>
            </a:pPr>
            <a:endParaRPr lang="es-SV" sz="2400" dirty="0"/>
          </a:p>
          <a:p>
            <a:pPr marL="566928" indent="-457200" algn="just">
              <a:buFont typeface="+mj-lt"/>
              <a:buAutoNum type="arabicPeriod" startAt="4"/>
            </a:pPr>
            <a:r>
              <a:rPr lang="es-SV" sz="2400" dirty="0" smtClean="0"/>
              <a:t>Se </a:t>
            </a:r>
            <a:r>
              <a:rPr lang="es-SV" sz="2400" dirty="0"/>
              <a:t>elabora el diagrama (o diagramas) entidad-relación. </a:t>
            </a:r>
            <a:endParaRPr lang="es-SV" sz="2400" dirty="0" smtClean="0"/>
          </a:p>
          <a:p>
            <a:pPr marL="566928" indent="-457200" algn="just">
              <a:buFont typeface="+mj-lt"/>
              <a:buAutoNum type="arabicPeriod" startAt="4"/>
            </a:pPr>
            <a:endParaRPr lang="es-SV" sz="2400" dirty="0"/>
          </a:p>
          <a:p>
            <a:pPr marL="566928" indent="-457200" algn="just">
              <a:buFont typeface="+mj-lt"/>
              <a:buAutoNum type="arabicPeriod" startAt="4"/>
            </a:pPr>
            <a:r>
              <a:rPr lang="es-SV" sz="2400" dirty="0" smtClean="0"/>
              <a:t>Se </a:t>
            </a:r>
            <a:r>
              <a:rPr lang="es-SV" sz="2400" dirty="0"/>
              <a:t>completa el modelo con listas de atributos y una descripción de otras restricciones que no se pueden reflejar en el diagrama. </a:t>
            </a:r>
          </a:p>
          <a:p>
            <a:pPr algn="just"/>
            <a:endParaRPr lang="es-SV" dirty="0"/>
          </a:p>
        </p:txBody>
      </p:sp>
    </p:spTree>
    <p:extLst>
      <p:ext uri="{BB962C8B-B14F-4D97-AF65-F5344CB8AC3E}">
        <p14:creationId xmlns:p14="http://schemas.microsoft.com/office/powerpoint/2010/main" val="3587184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37969"/>
            <a:ext cx="8534400" cy="834847"/>
          </a:xfrm>
        </p:spPr>
        <p:txBody>
          <a:bodyPr>
            <a:noAutofit/>
          </a:bodyPr>
          <a:lstStyle/>
          <a:p>
            <a:r>
              <a:rPr lang="es-SV" sz="3200" b="1" dirty="0" smtClean="0"/>
              <a:t>SÍMBOLOS USADOS EN EL  MODELO ENTIDAD RELACIÓN (E – R)</a:t>
            </a:r>
            <a:r>
              <a:rPr lang="es-ES" sz="3200" dirty="0" smtClean="0"/>
              <a:t/>
            </a:r>
            <a:br>
              <a:rPr lang="es-ES" sz="3200" dirty="0" smtClean="0"/>
            </a:br>
            <a:endParaRPr lang="es-ES" sz="3200" dirty="0"/>
          </a:p>
        </p:txBody>
      </p:sp>
      <p:pic>
        <p:nvPicPr>
          <p:cNvPr id="22530" name="Picture 2"/>
          <p:cNvPicPr>
            <a:picLocks noChangeAspect="1" noChangeArrowheads="1"/>
          </p:cNvPicPr>
          <p:nvPr/>
        </p:nvPicPr>
        <p:blipFill>
          <a:blip r:embed="rId3" cstate="print"/>
          <a:srcRect l="20297" t="28089" r="39836" b="12201"/>
          <a:stretch>
            <a:fillRect/>
          </a:stretch>
        </p:blipFill>
        <p:spPr bwMode="auto">
          <a:xfrm>
            <a:off x="2123728" y="1633374"/>
            <a:ext cx="5400600" cy="47395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941856"/>
            <a:ext cx="8534400" cy="758952"/>
          </a:xfrm>
        </p:spPr>
        <p:txBody>
          <a:bodyPr>
            <a:noAutofit/>
          </a:bodyPr>
          <a:lstStyle/>
          <a:p>
            <a:r>
              <a:rPr lang="es-SV" sz="3200" b="1" dirty="0" smtClean="0"/>
              <a:t>SÍMBOLOS USADOS EN EL  MODELO ENTIDAD RELACIÓN (E – R)</a:t>
            </a:r>
            <a:r>
              <a:rPr lang="es-ES" sz="3200" dirty="0" smtClean="0"/>
              <a:t/>
            </a:r>
            <a:br>
              <a:rPr lang="es-ES" sz="3200" dirty="0" smtClean="0"/>
            </a:br>
            <a:endParaRPr lang="es-ES" sz="3200" dirty="0"/>
          </a:p>
        </p:txBody>
      </p:sp>
      <p:pic>
        <p:nvPicPr>
          <p:cNvPr id="23554" name="Picture 2"/>
          <p:cNvPicPr>
            <a:picLocks noChangeAspect="1" noChangeArrowheads="1"/>
          </p:cNvPicPr>
          <p:nvPr/>
        </p:nvPicPr>
        <p:blipFill>
          <a:blip r:embed="rId3" cstate="print"/>
          <a:srcRect l="15129" t="28580" r="42051" b="10941"/>
          <a:stretch>
            <a:fillRect/>
          </a:stretch>
        </p:blipFill>
        <p:spPr bwMode="auto">
          <a:xfrm>
            <a:off x="1691680" y="1628800"/>
            <a:ext cx="5832648" cy="48270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2800" b="1" dirty="0" smtClean="0"/>
              <a:t>EJEMPLO</a:t>
            </a:r>
            <a:endParaRPr lang="es-ES" sz="2800" b="1"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40" y="1484784"/>
            <a:ext cx="8738448" cy="489654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EJERCICIOS</a:t>
            </a:r>
            <a:endParaRPr lang="es-ES" b="1" dirty="0"/>
          </a:p>
        </p:txBody>
      </p:sp>
      <p:sp>
        <p:nvSpPr>
          <p:cNvPr id="3" name="2 Marcador de contenido"/>
          <p:cNvSpPr>
            <a:spLocks noGrp="1"/>
          </p:cNvSpPr>
          <p:nvPr>
            <p:ph idx="1"/>
          </p:nvPr>
        </p:nvSpPr>
        <p:spPr>
          <a:xfrm>
            <a:off x="395536" y="1556792"/>
            <a:ext cx="8503920" cy="4572000"/>
          </a:xfrm>
        </p:spPr>
        <p:txBody>
          <a:bodyPr>
            <a:normAutofit/>
          </a:bodyPr>
          <a:lstStyle/>
          <a:p>
            <a:pPr marL="109728" indent="0" algn="just">
              <a:buNone/>
            </a:pPr>
            <a:r>
              <a:rPr lang="es-ES" sz="3200" b="1" dirty="0" smtClean="0"/>
              <a:t>Ejercicio 1</a:t>
            </a:r>
          </a:p>
          <a:p>
            <a:pPr marL="109728" indent="0" algn="just">
              <a:buNone/>
            </a:pPr>
            <a:endParaRPr lang="es-ES" sz="3200" b="1" dirty="0"/>
          </a:p>
          <a:p>
            <a:pPr marL="109728" indent="0" algn="just">
              <a:buNone/>
            </a:pPr>
            <a:r>
              <a:rPr lang="es-ES" sz="3200" dirty="0" smtClean="0"/>
              <a:t>Crear un diagrama entidad relación para la universidad Don Bosco, en la cual se puede administrar la información de: alumno, profesores, materias y notas</a:t>
            </a:r>
            <a:endParaRPr lang="es-E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4775" y="548680"/>
            <a:ext cx="8534400" cy="758952"/>
          </a:xfrm>
        </p:spPr>
        <p:txBody>
          <a:bodyPr>
            <a:normAutofit fontScale="90000"/>
          </a:bodyPr>
          <a:lstStyle/>
          <a:p>
            <a:r>
              <a:rPr lang="es-SV" b="1" dirty="0"/>
              <a:t>MODELO ENTIDAD RELACION</a:t>
            </a:r>
            <a:r>
              <a:rPr lang="es-ES" dirty="0"/>
              <a:t/>
            </a:r>
            <a:br>
              <a:rPr lang="es-ES" dirty="0"/>
            </a:br>
            <a:endParaRPr lang="es-ES" dirty="0"/>
          </a:p>
        </p:txBody>
      </p:sp>
      <p:sp>
        <p:nvSpPr>
          <p:cNvPr id="3" name="2 Marcador de contenido"/>
          <p:cNvSpPr>
            <a:spLocks noGrp="1"/>
          </p:cNvSpPr>
          <p:nvPr>
            <p:ph idx="1"/>
          </p:nvPr>
        </p:nvSpPr>
        <p:spPr>
          <a:xfrm>
            <a:off x="457200" y="1268761"/>
            <a:ext cx="7931224" cy="1944216"/>
          </a:xfrm>
        </p:spPr>
        <p:txBody>
          <a:bodyPr>
            <a:normAutofit lnSpcReduction="10000"/>
          </a:bodyPr>
          <a:lstStyle/>
          <a:p>
            <a:pPr algn="just"/>
            <a:r>
              <a:rPr lang="es-ES" sz="2800" dirty="0"/>
              <a:t>Fue introducido por </a:t>
            </a:r>
            <a:r>
              <a:rPr lang="es-ES" sz="2800" b="1" dirty="0"/>
              <a:t>Peter </a:t>
            </a:r>
            <a:r>
              <a:rPr lang="es-ES" sz="2800" b="1" dirty="0" err="1"/>
              <a:t>Chen</a:t>
            </a:r>
            <a:r>
              <a:rPr lang="es-ES" sz="2800" b="1" dirty="0"/>
              <a:t> en 1976</a:t>
            </a:r>
            <a:r>
              <a:rPr lang="es-ES" sz="2800" dirty="0"/>
              <a:t>. El modelo entidad-relación está formado por un conjunto de conceptos que permiten </a:t>
            </a:r>
            <a:r>
              <a:rPr lang="es-ES" sz="2800" b="1" dirty="0"/>
              <a:t>describir la realidad </a:t>
            </a:r>
            <a:r>
              <a:rPr lang="es-ES" sz="2800" dirty="0"/>
              <a:t>mediante un conjunto de </a:t>
            </a:r>
            <a:r>
              <a:rPr lang="es-ES" sz="2800" b="1" dirty="0"/>
              <a:t>representaciones gráficas</a:t>
            </a:r>
            <a:r>
              <a:rPr lang="es-ES" sz="2800" dirty="0"/>
              <a:t> </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18" y="3219449"/>
            <a:ext cx="8297057" cy="269843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539552" y="1412776"/>
            <a:ext cx="8280920" cy="5112568"/>
          </a:xfrm>
        </p:spPr>
        <p:txBody>
          <a:bodyPr>
            <a:noAutofit/>
          </a:bodyPr>
          <a:lstStyle/>
          <a:p>
            <a:pPr marL="109728" indent="0" algn="just">
              <a:buNone/>
            </a:pPr>
            <a:r>
              <a:rPr lang="es-SV" sz="2800" b="1" dirty="0" smtClean="0"/>
              <a:t>Ejercicio 2 </a:t>
            </a:r>
          </a:p>
          <a:p>
            <a:pPr marL="109728" indent="0" algn="just">
              <a:buNone/>
            </a:pPr>
            <a:r>
              <a:rPr lang="es-SV" sz="2800" dirty="0" smtClean="0"/>
              <a:t>Se desea crear el modelo entidad – relación de la siguiente base de datos para una biblioteca, la cual maneja la siguiente información:</a:t>
            </a:r>
          </a:p>
          <a:p>
            <a:pPr marL="109728" indent="0" algn="just">
              <a:buNone/>
            </a:pPr>
            <a:endParaRPr lang="es-SV" sz="2800" dirty="0" smtClean="0"/>
          </a:p>
          <a:p>
            <a:pPr marL="342900" indent="-342900" algn="just">
              <a:buFont typeface="Arial" pitchFamily="34" charset="0"/>
              <a:buChar char="•"/>
            </a:pPr>
            <a:r>
              <a:rPr lang="es-SV" sz="2800" dirty="0" smtClean="0"/>
              <a:t>Libros de lo cuales se conoce el código, titulo y edición </a:t>
            </a:r>
          </a:p>
          <a:p>
            <a:pPr marL="0" indent="0" algn="just">
              <a:buNone/>
            </a:pPr>
            <a:endParaRPr lang="es-SV" sz="2800" dirty="0" smtClean="0"/>
          </a:p>
          <a:p>
            <a:pPr marL="342900" indent="-342900" algn="just">
              <a:buFont typeface="Arial" pitchFamily="34" charset="0"/>
              <a:buChar char="•"/>
            </a:pPr>
            <a:r>
              <a:rPr lang="es-SV" sz="2800" dirty="0" smtClean="0"/>
              <a:t>Cada libro tiene una cantidad n de copias los datos que se administra por cada copia son: código, código del libro, ubicación </a:t>
            </a:r>
          </a:p>
        </p:txBody>
      </p:sp>
    </p:spTree>
    <p:extLst>
      <p:ext uri="{BB962C8B-B14F-4D97-AF65-F5344CB8AC3E}">
        <p14:creationId xmlns:p14="http://schemas.microsoft.com/office/powerpoint/2010/main" val="2858833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484783"/>
            <a:ext cx="8435280" cy="4680521"/>
          </a:xfrm>
        </p:spPr>
        <p:txBody>
          <a:bodyPr>
            <a:normAutofit/>
          </a:bodyPr>
          <a:lstStyle/>
          <a:p>
            <a:pPr marL="0" indent="0" algn="just">
              <a:buNone/>
            </a:pPr>
            <a:r>
              <a:rPr lang="es-SV" sz="2800" b="1" dirty="0" smtClean="0"/>
              <a:t>Ejercicio 2 </a:t>
            </a:r>
            <a:r>
              <a:rPr lang="es-SV" sz="2800" dirty="0" smtClean="0"/>
              <a:t>(continuación)</a:t>
            </a:r>
          </a:p>
          <a:p>
            <a:pPr marL="0" indent="0" algn="just">
              <a:buNone/>
            </a:pPr>
            <a:endParaRPr lang="es-SV" sz="2800" dirty="0" smtClean="0"/>
          </a:p>
          <a:p>
            <a:pPr marL="342900" indent="-342900" algn="just">
              <a:buFont typeface="Arial" pitchFamily="34" charset="0"/>
              <a:buChar char="•"/>
            </a:pPr>
            <a:r>
              <a:rPr lang="es-SV" sz="2800" dirty="0" smtClean="0"/>
              <a:t>De cada usuario se registra: código, nombres, apellidos, edad, fecha de nacimiento </a:t>
            </a:r>
          </a:p>
          <a:p>
            <a:pPr marL="0" indent="0" algn="just">
              <a:buNone/>
            </a:pPr>
            <a:endParaRPr lang="es-SV" sz="2800" dirty="0" smtClean="0"/>
          </a:p>
          <a:p>
            <a:pPr marL="342900" indent="-342900" algn="just">
              <a:buFont typeface="Arial" pitchFamily="34" charset="0"/>
              <a:buChar char="•"/>
            </a:pPr>
            <a:r>
              <a:rPr lang="es-SV" sz="2800" dirty="0" smtClean="0"/>
              <a:t>Se lleva a cabo una serie de prestamos</a:t>
            </a:r>
            <a:r>
              <a:rPr lang="es-SV" sz="2800" dirty="0"/>
              <a:t> </a:t>
            </a:r>
            <a:r>
              <a:rPr lang="es-SV" sz="2800" dirty="0" smtClean="0"/>
              <a:t>donde de cada uno se almacena:  código del usuario, código de la copia, fecha de préstamo, fecha de devolución, mora</a:t>
            </a:r>
            <a:endParaRPr lang="es-SV" sz="2800" dirty="0"/>
          </a:p>
        </p:txBody>
      </p:sp>
    </p:spTree>
    <p:extLst>
      <p:ext uri="{BB962C8B-B14F-4D97-AF65-F5344CB8AC3E}">
        <p14:creationId xmlns:p14="http://schemas.microsoft.com/office/powerpoint/2010/main" val="3380167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Fuente de consulta</a:t>
            </a:r>
            <a:endParaRPr lang="es-MX" b="1" dirty="0"/>
          </a:p>
        </p:txBody>
      </p:sp>
      <p:sp>
        <p:nvSpPr>
          <p:cNvPr id="3" name="2 Marcador de contenido"/>
          <p:cNvSpPr>
            <a:spLocks noGrp="1"/>
          </p:cNvSpPr>
          <p:nvPr>
            <p:ph idx="1"/>
          </p:nvPr>
        </p:nvSpPr>
        <p:spPr/>
        <p:txBody>
          <a:bodyPr/>
          <a:lstStyle/>
          <a:p>
            <a:r>
              <a:rPr lang="es-MX" dirty="0">
                <a:hlinkClick r:id="rId2"/>
              </a:rPr>
              <a:t>http://</a:t>
            </a:r>
            <a:r>
              <a:rPr lang="es-MX" dirty="0" smtClean="0">
                <a:hlinkClick r:id="rId2"/>
              </a:rPr>
              <a:t>ocw.uoc.edu/computer-science-technology-and-multimedia/bases-de-datos/bases-de-datos/P06_M2109_02150.pdf</a:t>
            </a:r>
            <a:endParaRPr lang="es-MX" dirty="0" smtClean="0"/>
          </a:p>
          <a:p>
            <a:endParaRPr lang="es-MX" dirty="0"/>
          </a:p>
          <a:p>
            <a:r>
              <a:rPr lang="es-MX" dirty="0" smtClean="0"/>
              <a:t>Instalador de DIA</a:t>
            </a:r>
          </a:p>
          <a:p>
            <a:pPr marL="0" indent="0">
              <a:buNone/>
            </a:pPr>
            <a:r>
              <a:rPr lang="es-MX" dirty="0">
                <a:hlinkClick r:id="rId3"/>
              </a:rPr>
              <a:t>http://</a:t>
            </a:r>
            <a:r>
              <a:rPr lang="es-MX" dirty="0" smtClean="0">
                <a:hlinkClick r:id="rId3"/>
              </a:rPr>
              <a:t>dia-installer.de/download/index.html</a:t>
            </a:r>
            <a:endParaRPr lang="es-MX" dirty="0" smtClean="0"/>
          </a:p>
          <a:p>
            <a:endParaRPr lang="es-MX" dirty="0"/>
          </a:p>
        </p:txBody>
      </p:sp>
    </p:spTree>
    <p:extLst>
      <p:ext uri="{BB962C8B-B14F-4D97-AF65-F5344CB8AC3E}">
        <p14:creationId xmlns:p14="http://schemas.microsoft.com/office/powerpoint/2010/main" val="157642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04664"/>
            <a:ext cx="8534400" cy="758952"/>
          </a:xfrm>
        </p:spPr>
        <p:txBody>
          <a:bodyPr>
            <a:normAutofit fontScale="90000"/>
          </a:bodyPr>
          <a:lstStyle/>
          <a:p>
            <a:r>
              <a:rPr lang="es-SV" b="1" dirty="0"/>
              <a:t>MODELO ENTIDAD RELACION</a:t>
            </a:r>
            <a:r>
              <a:rPr lang="es-ES" dirty="0"/>
              <a:t/>
            </a:r>
            <a:br>
              <a:rPr lang="es-ES" dirty="0"/>
            </a:br>
            <a:endParaRPr lang="es-ES" dirty="0"/>
          </a:p>
        </p:txBody>
      </p:sp>
      <p:sp>
        <p:nvSpPr>
          <p:cNvPr id="3" name="2 Marcador de contenido"/>
          <p:cNvSpPr>
            <a:spLocks noGrp="1"/>
          </p:cNvSpPr>
          <p:nvPr>
            <p:ph idx="1"/>
          </p:nvPr>
        </p:nvSpPr>
        <p:spPr>
          <a:xfrm>
            <a:off x="467544" y="1484784"/>
            <a:ext cx="8229600" cy="4857403"/>
          </a:xfrm>
        </p:spPr>
        <p:txBody>
          <a:bodyPr>
            <a:normAutofit/>
          </a:bodyPr>
          <a:lstStyle/>
          <a:p>
            <a:pPr algn="just"/>
            <a:r>
              <a:rPr lang="es-SV" sz="2800" dirty="0"/>
              <a:t>Muchas herramientas de diseño de BD se basan en los conceptos del modelo E-R ya que este es muy útil para relacionar los significados e interacciones de las empresas reales con el esquema conceptual.  </a:t>
            </a:r>
            <a:endParaRPr lang="es-SV" sz="2800" dirty="0" smtClean="0"/>
          </a:p>
          <a:p>
            <a:pPr algn="just"/>
            <a:r>
              <a:rPr lang="es-SV" sz="2800" dirty="0" smtClean="0"/>
              <a:t>Emplea </a:t>
            </a:r>
            <a:r>
              <a:rPr lang="es-SV" sz="2800" dirty="0"/>
              <a:t>tres conceptos básicos:</a:t>
            </a:r>
            <a:endParaRPr lang="es-ES" sz="2800" dirty="0"/>
          </a:p>
          <a:p>
            <a:pPr algn="just">
              <a:buNone/>
            </a:pPr>
            <a:endParaRPr lang="es-ES" sz="2800" dirty="0"/>
          </a:p>
          <a:p>
            <a:pPr lvl="1" algn="just"/>
            <a:r>
              <a:rPr lang="es-SV" sz="2400" b="1" dirty="0"/>
              <a:t>Entidades</a:t>
            </a:r>
            <a:endParaRPr lang="es-ES" sz="2400" b="1" dirty="0"/>
          </a:p>
          <a:p>
            <a:pPr lvl="1" algn="just"/>
            <a:r>
              <a:rPr lang="es-SV" sz="2400" b="1" dirty="0"/>
              <a:t>Relaciones </a:t>
            </a:r>
            <a:endParaRPr lang="es-ES" sz="2400" b="1" dirty="0"/>
          </a:p>
          <a:p>
            <a:pPr lvl="1" algn="just"/>
            <a:r>
              <a:rPr lang="es-SV" sz="2400" b="1" dirty="0"/>
              <a:t>Atributos</a:t>
            </a:r>
            <a:endParaRPr lang="es-E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548680"/>
            <a:ext cx="8534400" cy="758952"/>
          </a:xfrm>
        </p:spPr>
        <p:txBody>
          <a:bodyPr>
            <a:normAutofit fontScale="90000"/>
          </a:bodyPr>
          <a:lstStyle/>
          <a:p>
            <a:r>
              <a:rPr lang="es-SV" b="1" dirty="0" smtClean="0"/>
              <a:t/>
            </a:r>
            <a:br>
              <a:rPr lang="es-SV" b="1" dirty="0" smtClean="0"/>
            </a:br>
            <a:r>
              <a:rPr lang="es-SV" b="1" dirty="0" smtClean="0"/>
              <a:t>ENTIDAD</a:t>
            </a:r>
            <a:r>
              <a:rPr lang="es-ES" dirty="0"/>
              <a:t/>
            </a:r>
            <a:br>
              <a:rPr lang="es-ES" dirty="0"/>
            </a:br>
            <a:endParaRPr lang="es-ES" dirty="0"/>
          </a:p>
        </p:txBody>
      </p:sp>
      <p:sp>
        <p:nvSpPr>
          <p:cNvPr id="3" name="2 Marcador de contenido"/>
          <p:cNvSpPr>
            <a:spLocks noGrp="1"/>
          </p:cNvSpPr>
          <p:nvPr>
            <p:ph idx="1"/>
          </p:nvPr>
        </p:nvSpPr>
        <p:spPr>
          <a:xfrm>
            <a:off x="685800" y="1628800"/>
            <a:ext cx="7772400" cy="4050792"/>
          </a:xfrm>
        </p:spPr>
        <p:txBody>
          <a:bodyPr>
            <a:noAutofit/>
          </a:bodyPr>
          <a:lstStyle/>
          <a:p>
            <a:pPr algn="just"/>
            <a:r>
              <a:rPr lang="es-SV" sz="2800" dirty="0"/>
              <a:t>Una entidad es una “cosa” u “objeto” del mundo real que es distinguible de todos los demás </a:t>
            </a:r>
            <a:r>
              <a:rPr lang="es-SV" sz="2800" dirty="0" smtClean="0"/>
              <a:t>objetos, </a:t>
            </a:r>
            <a:r>
              <a:rPr lang="es-SV" sz="2800" dirty="0"/>
              <a:t>y acerca del cual se capturan, almacenan o procesan datos. </a:t>
            </a:r>
            <a:endParaRPr lang="es-SV" sz="2800" dirty="0" smtClean="0"/>
          </a:p>
          <a:p>
            <a:pPr marL="109728" indent="0" algn="just">
              <a:buNone/>
            </a:pPr>
            <a:endParaRPr lang="es-SV" sz="2800" dirty="0" smtClean="0"/>
          </a:p>
          <a:p>
            <a:pPr algn="just"/>
            <a:r>
              <a:rPr lang="es-SV" sz="2800" dirty="0" smtClean="0"/>
              <a:t>Por </a:t>
            </a:r>
            <a:r>
              <a:rPr lang="es-SV" sz="2800" dirty="0"/>
              <a:t>ejemplo, cada persona de una empresa es una entidad</a:t>
            </a:r>
            <a:r>
              <a:rPr lang="es-SV" sz="2800" dirty="0" smtClean="0"/>
              <a:t>.</a:t>
            </a:r>
          </a:p>
          <a:p>
            <a:pPr marL="109728" indent="0" algn="just">
              <a:buNone/>
            </a:pPr>
            <a:endParaRPr lang="es-ES" sz="2800" dirty="0"/>
          </a:p>
          <a:p>
            <a:pPr algn="just"/>
            <a:r>
              <a:rPr lang="es-ES" sz="2800" dirty="0" smtClean="0"/>
              <a:t>Una entidad se describe por medio de un conjunto de atributos.</a:t>
            </a:r>
          </a:p>
          <a:p>
            <a:pPr marL="109728" indent="0" algn="just">
              <a:buNone/>
            </a:pPr>
            <a:endParaRPr lang="es-E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t>ENTIDAD</a:t>
            </a:r>
            <a:endParaRPr lang="es-ES" dirty="0"/>
          </a:p>
        </p:txBody>
      </p:sp>
      <p:sp>
        <p:nvSpPr>
          <p:cNvPr id="3" name="2 Marcador de contenido"/>
          <p:cNvSpPr>
            <a:spLocks noGrp="1"/>
          </p:cNvSpPr>
          <p:nvPr>
            <p:ph idx="1"/>
          </p:nvPr>
        </p:nvSpPr>
        <p:spPr>
          <a:xfrm>
            <a:off x="685800" y="1700808"/>
            <a:ext cx="7772400" cy="4050792"/>
          </a:xfrm>
        </p:spPr>
        <p:txBody>
          <a:bodyPr>
            <a:noAutofit/>
          </a:bodyPr>
          <a:lstStyle/>
          <a:p>
            <a:pPr algn="just"/>
            <a:r>
              <a:rPr lang="es-SV" sz="2800" dirty="0" smtClean="0"/>
              <a:t>Las </a:t>
            </a:r>
            <a:r>
              <a:rPr lang="es-SV" sz="2800" dirty="0"/>
              <a:t>entidades pueden ser concretas (físicas), como las personas o los libros, </a:t>
            </a:r>
            <a:r>
              <a:rPr lang="es-SV" sz="2800" dirty="0" smtClean="0"/>
              <a:t>y/o </a:t>
            </a:r>
            <a:r>
              <a:rPr lang="es-SV" sz="2800" dirty="0"/>
              <a:t>abstractas (conceptual), como los prestamos, las vacaciones o experiencia laboral.</a:t>
            </a:r>
            <a:endParaRPr lang="es-ES" sz="2800" dirty="0"/>
          </a:p>
          <a:p>
            <a:pPr lvl="1" algn="just"/>
            <a:r>
              <a:rPr lang="es-ES" sz="2400" dirty="0" smtClean="0"/>
              <a:t>Por ejemplo, nombres de entidades pueden ser: Alumno, Empleado, Artículo, etc.</a:t>
            </a:r>
          </a:p>
          <a:p>
            <a:pPr marL="393192" lvl="1" indent="0" algn="just">
              <a:buNone/>
            </a:pPr>
            <a:endParaRPr lang="es-ES" sz="2400" dirty="0" smtClean="0"/>
          </a:p>
          <a:p>
            <a:pPr algn="just"/>
            <a:r>
              <a:rPr lang="es-SV" sz="2800" dirty="0" smtClean="0"/>
              <a:t>Por </a:t>
            </a:r>
            <a:r>
              <a:rPr lang="es-SV" sz="2800" dirty="0"/>
              <a:t>lo tanto, las bases de datos incluyen una serie de conjuntos de entidades, cada una de las cuales contiene cierto numero de </a:t>
            </a:r>
            <a:r>
              <a:rPr lang="es-SV" sz="2800" dirty="0" smtClean="0"/>
              <a:t>características o propiedades ya sea  </a:t>
            </a:r>
            <a:r>
              <a:rPr lang="es-SV" sz="2800" dirty="0"/>
              <a:t>del mismo </a:t>
            </a:r>
            <a:r>
              <a:rPr lang="es-SV" sz="2800" dirty="0" smtClean="0"/>
              <a:t>tipo o distinto.</a:t>
            </a:r>
            <a:endParaRPr lang="es-ES" sz="2800" dirty="0"/>
          </a:p>
          <a:p>
            <a:pPr algn="just"/>
            <a:endParaRPr lang="es-E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5746643"/>
          </a:xfrm>
        </p:spPr>
        <p:txBody>
          <a:bodyPr>
            <a:noAutofit/>
          </a:bodyPr>
          <a:lstStyle/>
          <a:p>
            <a:pPr marL="109728" indent="0">
              <a:buNone/>
            </a:pPr>
            <a:r>
              <a:rPr lang="es-SV" sz="2400" b="1" dirty="0"/>
              <a:t>EJEMPLOS DE ENTIDADES </a:t>
            </a:r>
            <a:endParaRPr lang="es-SV" sz="2400" b="1" dirty="0" smtClean="0"/>
          </a:p>
          <a:p>
            <a:r>
              <a:rPr lang="es-SV" sz="2400" b="1" dirty="0" smtClean="0"/>
              <a:t>Sujetos</a:t>
            </a:r>
            <a:r>
              <a:rPr lang="es-SV" sz="2400" b="1" dirty="0"/>
              <a:t>.- </a:t>
            </a:r>
            <a:r>
              <a:rPr lang="es-SV" sz="2400" dirty="0"/>
              <a:t>Personas y organizaciones que originan transacciones. </a:t>
            </a:r>
          </a:p>
          <a:p>
            <a:pPr marL="109728" indent="0">
              <a:buNone/>
            </a:pPr>
            <a:r>
              <a:rPr lang="es-SV" sz="2400" dirty="0"/>
              <a:t>• Cliente • Alumno </a:t>
            </a:r>
            <a:r>
              <a:rPr lang="es-SV" sz="2400" dirty="0" smtClean="0"/>
              <a:t>• </a:t>
            </a:r>
            <a:r>
              <a:rPr lang="es-SV" sz="2400" dirty="0"/>
              <a:t>Vendedor </a:t>
            </a:r>
          </a:p>
          <a:p>
            <a:endParaRPr lang="es-SV" sz="2400" b="1" dirty="0" smtClean="0"/>
          </a:p>
          <a:p>
            <a:r>
              <a:rPr lang="es-SV" sz="2400" b="1" dirty="0" smtClean="0"/>
              <a:t>Objetos</a:t>
            </a:r>
            <a:r>
              <a:rPr lang="es-SV" sz="2400" b="1" dirty="0"/>
              <a:t>.- </a:t>
            </a:r>
            <a:r>
              <a:rPr lang="es-SV" sz="2400" dirty="0"/>
              <a:t>Son entes tangibles. </a:t>
            </a:r>
            <a:endParaRPr lang="es-SV" sz="2400" dirty="0" smtClean="0"/>
          </a:p>
          <a:p>
            <a:pPr marL="109728" indent="0">
              <a:buNone/>
            </a:pPr>
            <a:r>
              <a:rPr lang="es-SV" sz="2400" dirty="0" smtClean="0"/>
              <a:t>• </a:t>
            </a:r>
            <a:r>
              <a:rPr lang="es-SV" sz="2400" dirty="0"/>
              <a:t>Producto • Articulo • Nota </a:t>
            </a:r>
          </a:p>
          <a:p>
            <a:endParaRPr lang="es-SV" sz="2400" b="1" dirty="0" smtClean="0"/>
          </a:p>
          <a:p>
            <a:r>
              <a:rPr lang="es-SV" sz="2400" b="1" dirty="0" smtClean="0"/>
              <a:t>Eventos</a:t>
            </a:r>
            <a:r>
              <a:rPr lang="es-SV" sz="2400" b="1" dirty="0"/>
              <a:t>.- </a:t>
            </a:r>
            <a:r>
              <a:rPr lang="es-SV" sz="2400" dirty="0"/>
              <a:t>Son transacciones originadas por sujetos y que afectan a los objetos. </a:t>
            </a:r>
            <a:endParaRPr lang="es-SV" sz="2400" dirty="0" smtClean="0"/>
          </a:p>
          <a:p>
            <a:pPr marL="109728" indent="0">
              <a:buNone/>
            </a:pPr>
            <a:r>
              <a:rPr lang="es-SV" sz="2400" dirty="0" smtClean="0"/>
              <a:t>• </a:t>
            </a:r>
            <a:r>
              <a:rPr lang="es-SV" sz="2400" dirty="0"/>
              <a:t>Pedido • Ajuste • Calificación </a:t>
            </a:r>
            <a:endParaRPr lang="es-SV" sz="2400" dirty="0" smtClean="0"/>
          </a:p>
          <a:p>
            <a:pPr marL="109728" indent="0">
              <a:buNone/>
            </a:pPr>
            <a:endParaRPr lang="es-SV" sz="2400" b="1" dirty="0"/>
          </a:p>
          <a:p>
            <a:r>
              <a:rPr lang="es-SV" sz="2400" b="1" dirty="0" smtClean="0"/>
              <a:t>Lugares</a:t>
            </a:r>
            <a:r>
              <a:rPr lang="es-SV" sz="2400" b="1" dirty="0"/>
              <a:t>.- </a:t>
            </a:r>
            <a:r>
              <a:rPr lang="es-SV" sz="2400" dirty="0"/>
              <a:t>La ubicación de los sujetos y objetos. </a:t>
            </a:r>
            <a:endParaRPr lang="es-SV" sz="2400" dirty="0" smtClean="0"/>
          </a:p>
          <a:p>
            <a:pPr marL="109728" indent="0">
              <a:buNone/>
            </a:pPr>
            <a:r>
              <a:rPr lang="es-SV" sz="2400" dirty="0" smtClean="0"/>
              <a:t>• </a:t>
            </a:r>
            <a:r>
              <a:rPr lang="es-SV" sz="2400" dirty="0"/>
              <a:t>Ciudad • País • </a:t>
            </a:r>
            <a:r>
              <a:rPr lang="es-SV" sz="2400" dirty="0" smtClean="0"/>
              <a:t>Bodega </a:t>
            </a:r>
            <a:endParaRPr lang="es-SV" sz="2400" dirty="0"/>
          </a:p>
          <a:p>
            <a:pPr marL="109728" indent="0">
              <a:buNone/>
            </a:pPr>
            <a:endParaRPr lang="es-SV" sz="2400" dirty="0"/>
          </a:p>
        </p:txBody>
      </p:sp>
    </p:spTree>
    <p:extLst>
      <p:ext uri="{BB962C8B-B14F-4D97-AF65-F5344CB8AC3E}">
        <p14:creationId xmlns:p14="http://schemas.microsoft.com/office/powerpoint/2010/main" val="3931513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ATRIBUTOS</a:t>
            </a:r>
            <a:endParaRPr lang="es-ES" b="1" dirty="0"/>
          </a:p>
        </p:txBody>
      </p:sp>
      <p:sp>
        <p:nvSpPr>
          <p:cNvPr id="3" name="2 Marcador de contenido"/>
          <p:cNvSpPr>
            <a:spLocks noGrp="1"/>
          </p:cNvSpPr>
          <p:nvPr>
            <p:ph idx="1"/>
          </p:nvPr>
        </p:nvSpPr>
        <p:spPr>
          <a:xfrm>
            <a:off x="457200" y="1600200"/>
            <a:ext cx="8229600" cy="4853136"/>
          </a:xfrm>
        </p:spPr>
        <p:txBody>
          <a:bodyPr>
            <a:normAutofit/>
          </a:bodyPr>
          <a:lstStyle/>
          <a:p>
            <a:pPr algn="just"/>
            <a:r>
              <a:rPr lang="es-SV" sz="2400" dirty="0" smtClean="0"/>
              <a:t>Las </a:t>
            </a:r>
            <a:r>
              <a:rPr lang="es-SV" sz="2400" b="1" dirty="0"/>
              <a:t>propiedades particulares </a:t>
            </a:r>
            <a:r>
              <a:rPr lang="es-SV" sz="2400" dirty="0"/>
              <a:t>de los tipos de entidad se denominan atributos. Los atributos contienen valores que describen cada instancia de la entidad y representan la parte principal de los datos almacenados en la base de datos</a:t>
            </a:r>
            <a:r>
              <a:rPr lang="es-SV" sz="2400" dirty="0" smtClean="0"/>
              <a:t>.</a:t>
            </a:r>
            <a:endParaRPr lang="es-ES" sz="2400" dirty="0" smtClean="0"/>
          </a:p>
          <a:p>
            <a:pPr algn="just"/>
            <a:endParaRPr lang="es-ES" sz="2400" dirty="0"/>
          </a:p>
          <a:p>
            <a:pPr algn="just"/>
            <a:r>
              <a:rPr lang="es-SV" sz="2400" dirty="0"/>
              <a:t>Cada atributo esta asociado con un conjunto de valores, denominado dominio o conjunto de valores, el  dominio define los valores potenciales que un atributo podría tener. </a:t>
            </a:r>
            <a:endParaRPr lang="es-SV" sz="2400" dirty="0" smtClean="0"/>
          </a:p>
          <a:p>
            <a:pPr lvl="1" algn="just"/>
            <a:r>
              <a:rPr lang="es-SV" sz="2000" dirty="0" smtClean="0"/>
              <a:t>Por </a:t>
            </a:r>
            <a:r>
              <a:rPr lang="es-SV" sz="2000" dirty="0"/>
              <a:t>ejemplo, el dominio del atributo </a:t>
            </a:r>
            <a:r>
              <a:rPr lang="es-SV" sz="2000" dirty="0" err="1"/>
              <a:t>nombre_cliente</a:t>
            </a:r>
            <a:r>
              <a:rPr lang="es-SV" sz="2000" dirty="0"/>
              <a:t> puede ser el conjunto de todas las cadenas de textos de una cierta longitud.</a:t>
            </a:r>
            <a:endParaRPr lang="es-ES" sz="2000" dirty="0"/>
          </a:p>
          <a:p>
            <a:pPr algn="just"/>
            <a:endParaRPr lang="es-E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ATRIBUTOS</a:t>
            </a:r>
            <a:endParaRPr lang="es-ES" b="1" dirty="0"/>
          </a:p>
        </p:txBody>
      </p:sp>
      <p:sp>
        <p:nvSpPr>
          <p:cNvPr id="3" name="2 Marcador de contenido"/>
          <p:cNvSpPr>
            <a:spLocks noGrp="1"/>
          </p:cNvSpPr>
          <p:nvPr>
            <p:ph idx="1"/>
          </p:nvPr>
        </p:nvSpPr>
        <p:spPr/>
        <p:txBody>
          <a:bodyPr>
            <a:normAutofit/>
          </a:bodyPr>
          <a:lstStyle/>
          <a:p>
            <a:pPr algn="just"/>
            <a:r>
              <a:rPr lang="es-SV" sz="3200" dirty="0"/>
              <a:t>Cada atributo, tal y como se usa en el modelo E – R, se puede caracterizar por los siguientes tipos de atributo:</a:t>
            </a:r>
            <a:endParaRPr lang="es-ES" sz="3200" dirty="0"/>
          </a:p>
          <a:p>
            <a:pPr algn="just">
              <a:buNone/>
            </a:pPr>
            <a:endParaRPr lang="es-ES" sz="3200" dirty="0"/>
          </a:p>
          <a:p>
            <a:pPr lvl="1" algn="just"/>
            <a:r>
              <a:rPr lang="es-SV" sz="2800" b="1" dirty="0"/>
              <a:t>Atributos simples y compuestos</a:t>
            </a:r>
            <a:endParaRPr lang="es-ES" sz="2800" b="1" dirty="0"/>
          </a:p>
          <a:p>
            <a:pPr lvl="1" algn="just"/>
            <a:r>
              <a:rPr lang="es-SV" sz="2800" b="1" dirty="0"/>
              <a:t>Atributos </a:t>
            </a:r>
            <a:r>
              <a:rPr lang="es-SV" sz="2800" b="1" dirty="0" err="1"/>
              <a:t>univaluados</a:t>
            </a:r>
            <a:r>
              <a:rPr lang="es-SV" sz="2800" b="1" dirty="0"/>
              <a:t> y </a:t>
            </a:r>
            <a:r>
              <a:rPr lang="es-SV" sz="2800" b="1" dirty="0" err="1"/>
              <a:t>multivaluados</a:t>
            </a:r>
            <a:endParaRPr lang="es-ES" sz="2800" b="1" dirty="0"/>
          </a:p>
          <a:p>
            <a:pPr lvl="1" algn="just"/>
            <a:r>
              <a:rPr lang="es-SV" sz="2800" b="1" dirty="0"/>
              <a:t>Atributos derivados</a:t>
            </a:r>
            <a:endParaRPr lang="es-ES" sz="2800" b="1" dirty="0"/>
          </a:p>
          <a:p>
            <a:pPr algn="just"/>
            <a:endParaRPr lang="es-ES"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Madera</Template>
  <TotalTime>3098</TotalTime>
  <Words>1546</Words>
  <Application>Microsoft Office PowerPoint</Application>
  <PresentationFormat>Presentación en pantalla (4:3)</PresentationFormat>
  <Paragraphs>173</Paragraphs>
  <Slides>32</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Rockwell</vt:lpstr>
      <vt:lpstr>Rockwell Condensed</vt:lpstr>
      <vt:lpstr>Wingdings</vt:lpstr>
      <vt:lpstr>Tipo de madera</vt:lpstr>
      <vt:lpstr>Modelo        Entidad – Relación (E-R) </vt:lpstr>
      <vt:lpstr>MODELO ENTIDAD RELACION </vt:lpstr>
      <vt:lpstr>MODELO ENTIDAD RELACION </vt:lpstr>
      <vt:lpstr>MODELO ENTIDAD RELACION </vt:lpstr>
      <vt:lpstr> ENTIDAD </vt:lpstr>
      <vt:lpstr>ENTIDAD</vt:lpstr>
      <vt:lpstr>Presentación de PowerPoint</vt:lpstr>
      <vt:lpstr>ATRIBUTOS</vt:lpstr>
      <vt:lpstr>ATRIBUTOS</vt:lpstr>
      <vt:lpstr>ATRIBUTOS</vt:lpstr>
      <vt:lpstr>ATRIBUTOS</vt:lpstr>
      <vt:lpstr>ATRIBUTOS</vt:lpstr>
      <vt:lpstr>RELACIONES ENTRE ENTIDADES</vt:lpstr>
      <vt:lpstr>RELACIONES ENTRE ENTIDADES</vt:lpstr>
      <vt:lpstr>RELACIONES ENTRE ENTIDADES</vt:lpstr>
      <vt:lpstr>RELACIONES ENTRE ENTIDADES</vt:lpstr>
      <vt:lpstr>CLAVES </vt:lpstr>
      <vt:lpstr>CLAVES </vt:lpstr>
      <vt:lpstr>CLAVES </vt:lpstr>
      <vt:lpstr>CLAVES </vt:lpstr>
      <vt:lpstr>CLAVES </vt:lpstr>
      <vt:lpstr>CLAVES </vt:lpstr>
      <vt:lpstr>CLAVES </vt:lpstr>
      <vt:lpstr>MODELO ENTIDAD RELACIÓN</vt:lpstr>
      <vt:lpstr>MODELO ENTIDAD RELACIÓN</vt:lpstr>
      <vt:lpstr>SÍMBOLOS USADOS EN EL  MODELO ENTIDAD RELACIÓN (E – R) </vt:lpstr>
      <vt:lpstr>SÍMBOLOS USADOS EN EL  MODELO ENTIDAD RELACIÓN (E – R) </vt:lpstr>
      <vt:lpstr>EJEMPLO</vt:lpstr>
      <vt:lpstr>EJERCICIOS</vt:lpstr>
      <vt:lpstr>Presentación de PowerPoint</vt:lpstr>
      <vt:lpstr>Presentación de PowerPoint</vt:lpstr>
      <vt:lpstr>Fuente de consulta</vt:lpstr>
    </vt:vector>
  </TitlesOfParts>
  <Company>Acer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Entidad – Relación</dc:title>
  <dc:creator>Valued Acer Customer</dc:creator>
  <cp:lastModifiedBy>Blanca</cp:lastModifiedBy>
  <cp:revision>34</cp:revision>
  <dcterms:created xsi:type="dcterms:W3CDTF">2012-01-13T13:54:22Z</dcterms:created>
  <dcterms:modified xsi:type="dcterms:W3CDTF">2016-01-18T20:54:15Z</dcterms:modified>
</cp:coreProperties>
</file>