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29"/>
  </p:notesMasterIdLst>
  <p:handoutMasterIdLst>
    <p:handoutMasterId r:id="rId30"/>
  </p:handoutMasterIdLst>
  <p:sldIdLst>
    <p:sldId id="308" r:id="rId2"/>
    <p:sldId id="309" r:id="rId3"/>
    <p:sldId id="310" r:id="rId4"/>
    <p:sldId id="311" r:id="rId5"/>
    <p:sldId id="298" r:id="rId6"/>
    <p:sldId id="299" r:id="rId7"/>
    <p:sldId id="300" r:id="rId8"/>
    <p:sldId id="301" r:id="rId9"/>
    <p:sldId id="302" r:id="rId10"/>
    <p:sldId id="303" r:id="rId11"/>
    <p:sldId id="313" r:id="rId12"/>
    <p:sldId id="314" r:id="rId13"/>
    <p:sldId id="304" r:id="rId14"/>
    <p:sldId id="305" r:id="rId15"/>
    <p:sldId id="315" r:id="rId16"/>
    <p:sldId id="306" r:id="rId17"/>
    <p:sldId id="307" r:id="rId18"/>
    <p:sldId id="312" r:id="rId19"/>
    <p:sldId id="316" r:id="rId20"/>
    <p:sldId id="320" r:id="rId21"/>
    <p:sldId id="317" r:id="rId22"/>
    <p:sldId id="323" r:id="rId23"/>
    <p:sldId id="321" r:id="rId24"/>
    <p:sldId id="318" r:id="rId25"/>
    <p:sldId id="322" r:id="rId26"/>
    <p:sldId id="324" r:id="rId27"/>
    <p:sldId id="319" r:id="rId28"/>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_tradnl"/>
          </a:p>
        </p:txBody>
      </p:sp>
      <p:sp>
        <p:nvSpPr>
          <p:cNvPr id="307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_tradnl"/>
          </a:p>
        </p:txBody>
      </p:sp>
      <p:sp>
        <p:nvSpPr>
          <p:cNvPr id="307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307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BF473A8-1DEA-4B0A-8593-8D48A28CB336}" type="slidenum">
              <a:rPr lang="es-ES_tradnl"/>
              <a:pPr>
                <a:defRPr/>
              </a:pPr>
              <a:t>‹Nº›</a:t>
            </a:fld>
            <a:endParaRPr lang="es-ES_tradnl"/>
          </a:p>
        </p:txBody>
      </p:sp>
    </p:spTree>
    <p:extLst>
      <p:ext uri="{BB962C8B-B14F-4D97-AF65-F5344CB8AC3E}">
        <p14:creationId xmlns:p14="http://schemas.microsoft.com/office/powerpoint/2010/main" val="2106093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_tradnl"/>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_tradnl"/>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smtClean="0"/>
              <a:t>Haga clic para modificar el estilo de texto del patrón</a:t>
            </a:r>
          </a:p>
          <a:p>
            <a:pPr lvl="1"/>
            <a:r>
              <a:rPr lang="es-ES_tradnl" noProof="0" smtClean="0"/>
              <a:t>Segundo nivel</a:t>
            </a:r>
          </a:p>
          <a:p>
            <a:pPr lvl="2"/>
            <a:r>
              <a:rPr lang="es-ES_tradnl" noProof="0" smtClean="0"/>
              <a:t>Tercer nivel</a:t>
            </a:r>
          </a:p>
          <a:p>
            <a:pPr lvl="3"/>
            <a:r>
              <a:rPr lang="es-ES_tradnl" noProof="0" smtClean="0"/>
              <a:t>Cuarto nivel</a:t>
            </a:r>
          </a:p>
          <a:p>
            <a:pPr lvl="4"/>
            <a:r>
              <a:rPr lang="es-ES_tradnl" noProof="0" smtClean="0"/>
              <a:t>Quinto nivel</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15FB34B-466E-488D-A28C-2BA5C221C54A}" type="slidenum">
              <a:rPr lang="es-ES_tradnl"/>
              <a:pPr>
                <a:defRPr/>
              </a:pPr>
              <a:t>‹Nº›</a:t>
            </a:fld>
            <a:endParaRPr lang="es-ES_tradnl"/>
          </a:p>
        </p:txBody>
      </p:sp>
    </p:spTree>
    <p:extLst>
      <p:ext uri="{BB962C8B-B14F-4D97-AF65-F5344CB8AC3E}">
        <p14:creationId xmlns:p14="http://schemas.microsoft.com/office/powerpoint/2010/main" val="39494059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s-ES" smtClean="0"/>
              <a:t>Haga clic para modificar el estilo de título del patrón</a:t>
            </a:r>
            <a:endParaRPr kumimoji="0" lang="en-US"/>
          </a:p>
        </p:txBody>
      </p:sp>
      <p:sp>
        <p:nvSpPr>
          <p:cNvPr id="3" name="2 Subtítulo"/>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s-ES" smtClean="0"/>
              <a:t>Haga clic para modificar el estilo de subtítulo del patrón</a:t>
            </a:r>
            <a:endParaRPr kumimoji="0" lang="en-US"/>
          </a:p>
        </p:txBody>
      </p:sp>
      <p:sp>
        <p:nvSpPr>
          <p:cNvPr id="4" name="3 Marcador de fecha"/>
          <p:cNvSpPr>
            <a:spLocks noGrp="1"/>
          </p:cNvSpPr>
          <p:nvPr>
            <p:ph type="dt" sz="half" idx="10"/>
          </p:nvPr>
        </p:nvSpPr>
        <p:spPr/>
        <p:txBody>
          <a:bodyPr/>
          <a:lstStyle/>
          <a:p>
            <a:pPr>
              <a:defRPr/>
            </a:pPr>
            <a:endParaRPr lang="es-ES"/>
          </a:p>
        </p:txBody>
      </p:sp>
      <p:sp>
        <p:nvSpPr>
          <p:cNvPr id="5" name="4 Marcador de pie de página"/>
          <p:cNvSpPr>
            <a:spLocks noGrp="1"/>
          </p:cNvSpPr>
          <p:nvPr>
            <p:ph type="ftr" sz="quarter" idx="11"/>
          </p:nvPr>
        </p:nvSpPr>
        <p:spPr/>
        <p:txBody>
          <a:bodyPr/>
          <a:lstStyle/>
          <a:p>
            <a:pPr>
              <a:defRPr/>
            </a:pPr>
            <a:endParaRPr lang="es-ES"/>
          </a:p>
        </p:txBody>
      </p:sp>
      <p:sp>
        <p:nvSpPr>
          <p:cNvPr id="6" name="5 Marcador de número de diapositiva"/>
          <p:cNvSpPr>
            <a:spLocks noGrp="1"/>
          </p:cNvSpPr>
          <p:nvPr>
            <p:ph type="sldNum" sz="quarter" idx="12"/>
          </p:nvPr>
        </p:nvSpPr>
        <p:spPr/>
        <p:txBody>
          <a:bodyPr/>
          <a:lstStyle/>
          <a:p>
            <a:pPr>
              <a:defRPr/>
            </a:pPr>
            <a:fld id="{B0336693-C0CB-4C7C-B2E0-79DEA916C4D1}" type="slidenum">
              <a:rPr lang="es-ES" smtClean="0"/>
              <a:pPr>
                <a:defRPr/>
              </a:pPr>
              <a:t>‹Nº›</a:t>
            </a:fld>
            <a:endParaRPr lang="es-ES"/>
          </a:p>
        </p:txBody>
      </p:sp>
      <p:sp>
        <p:nvSpPr>
          <p:cNvPr id="10" name="9 Rectángulo"/>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pPr>
              <a:defRPr/>
            </a:pPr>
            <a:endParaRPr lang="es-ES"/>
          </a:p>
        </p:txBody>
      </p:sp>
      <p:sp>
        <p:nvSpPr>
          <p:cNvPr id="5" name="4 Marcador de pie de página"/>
          <p:cNvSpPr>
            <a:spLocks noGrp="1"/>
          </p:cNvSpPr>
          <p:nvPr>
            <p:ph type="ftr" sz="quarter" idx="11"/>
          </p:nvPr>
        </p:nvSpPr>
        <p:spPr/>
        <p:txBody>
          <a:bodyPr/>
          <a:lstStyle/>
          <a:p>
            <a:pPr>
              <a:defRPr/>
            </a:pPr>
            <a:endParaRPr lang="es-ES"/>
          </a:p>
        </p:txBody>
      </p:sp>
      <p:sp>
        <p:nvSpPr>
          <p:cNvPr id="6" name="5 Marcador de número de diapositiva"/>
          <p:cNvSpPr>
            <a:spLocks noGrp="1"/>
          </p:cNvSpPr>
          <p:nvPr>
            <p:ph type="sldNum" sz="quarter" idx="12"/>
          </p:nvPr>
        </p:nvSpPr>
        <p:spPr/>
        <p:txBody>
          <a:bodyPr/>
          <a:lstStyle/>
          <a:p>
            <a:pPr>
              <a:defRPr/>
            </a:pPr>
            <a:fld id="{710FCFD7-BA4B-422F-8E0D-2700275FAA51}" type="slidenum">
              <a:rPr lang="es-ES" smtClean="0"/>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9" name="8 Rectángulo"/>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7 Rectángulo"/>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vertical"/>
          <p:cNvSpPr>
            <a:spLocks noGrp="1"/>
          </p:cNvSpPr>
          <p:nvPr>
            <p:ph type="title" orient="vert"/>
          </p:nvPr>
        </p:nvSpPr>
        <p:spPr>
          <a:xfrm>
            <a:off x="6781800" y="274640"/>
            <a:ext cx="19050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304800"/>
            <a:ext cx="60198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pPr>
              <a:defRPr/>
            </a:pPr>
            <a:endParaRPr lang="es-ES"/>
          </a:p>
        </p:txBody>
      </p:sp>
      <p:sp>
        <p:nvSpPr>
          <p:cNvPr id="5" name="4 Marcador de pie de página"/>
          <p:cNvSpPr>
            <a:spLocks noGrp="1"/>
          </p:cNvSpPr>
          <p:nvPr>
            <p:ph type="ftr" sz="quarter" idx="11"/>
          </p:nvPr>
        </p:nvSpPr>
        <p:spPr>
          <a:xfrm>
            <a:off x="2640597" y="6377459"/>
            <a:ext cx="3836404" cy="365125"/>
          </a:xfrm>
        </p:spPr>
        <p:txBody>
          <a:bodyPr/>
          <a:lstStyle/>
          <a:p>
            <a:pPr>
              <a:defRPr/>
            </a:pPr>
            <a:endParaRPr lang="es-ES"/>
          </a:p>
        </p:txBody>
      </p:sp>
      <p:sp>
        <p:nvSpPr>
          <p:cNvPr id="6" name="5 Marcador de número de diapositiva"/>
          <p:cNvSpPr>
            <a:spLocks noGrp="1"/>
          </p:cNvSpPr>
          <p:nvPr>
            <p:ph type="sldNum" sz="quarter" idx="12"/>
          </p:nvPr>
        </p:nvSpPr>
        <p:spPr/>
        <p:txBody>
          <a:bodyPr/>
          <a:lstStyle/>
          <a:p>
            <a:pPr>
              <a:defRPr/>
            </a:pPr>
            <a:fld id="{29ECEEEB-D328-42C7-AB2D-0910F6936ED5}" type="slidenum">
              <a:rPr lang="es-ES" smtClean="0"/>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5448"/>
            <a:ext cx="8229600" cy="1252728"/>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pPr>
              <a:defRPr/>
            </a:pPr>
            <a:endParaRPr lang="es-ES"/>
          </a:p>
        </p:txBody>
      </p:sp>
      <p:sp>
        <p:nvSpPr>
          <p:cNvPr id="5" name="4 Marcador de pie de página"/>
          <p:cNvSpPr>
            <a:spLocks noGrp="1"/>
          </p:cNvSpPr>
          <p:nvPr>
            <p:ph type="ftr" sz="quarter" idx="11"/>
          </p:nvPr>
        </p:nvSpPr>
        <p:spPr/>
        <p:txBody>
          <a:bodyPr/>
          <a:lstStyle/>
          <a:p>
            <a:pPr>
              <a:defRPr/>
            </a:pPr>
            <a:endParaRPr lang="es-ES"/>
          </a:p>
        </p:txBody>
      </p:sp>
      <p:sp>
        <p:nvSpPr>
          <p:cNvPr id="6" name="5 Marcador de número de diapositiva"/>
          <p:cNvSpPr>
            <a:spLocks noGrp="1"/>
          </p:cNvSpPr>
          <p:nvPr>
            <p:ph type="sldNum" sz="quarter" idx="12"/>
          </p:nvPr>
        </p:nvSpPr>
        <p:spPr/>
        <p:txBody>
          <a:bodyPr/>
          <a:lstStyle/>
          <a:p>
            <a:pPr>
              <a:defRPr/>
            </a:pPr>
            <a:fld id="{65A55033-918B-418C-88B9-72C79CCAF9E5}" type="slidenum">
              <a:rPr lang="es-ES" smtClean="0"/>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11 Rectángulo"/>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pPr>
              <a:defRPr/>
            </a:pPr>
            <a:endParaRPr lang="es-ES"/>
          </a:p>
        </p:txBody>
      </p:sp>
      <p:sp>
        <p:nvSpPr>
          <p:cNvPr id="5" name="4 Marcador de pie de página"/>
          <p:cNvSpPr>
            <a:spLocks noGrp="1"/>
          </p:cNvSpPr>
          <p:nvPr>
            <p:ph type="ftr" sz="quarter" idx="11"/>
          </p:nvPr>
        </p:nvSpPr>
        <p:spPr/>
        <p:txBody>
          <a:bodyPr/>
          <a:lstStyle/>
          <a:p>
            <a:pPr>
              <a:defRPr/>
            </a:pPr>
            <a:endParaRPr lang="es-ES"/>
          </a:p>
        </p:txBody>
      </p:sp>
      <p:sp>
        <p:nvSpPr>
          <p:cNvPr id="6" name="5 Marcador de número de diapositiva"/>
          <p:cNvSpPr>
            <a:spLocks noGrp="1"/>
          </p:cNvSpPr>
          <p:nvPr>
            <p:ph type="sldNum" sz="quarter" idx="12"/>
          </p:nvPr>
        </p:nvSpPr>
        <p:spPr/>
        <p:txBody>
          <a:bodyPr/>
          <a:lstStyle/>
          <a:p>
            <a:pPr>
              <a:defRPr/>
            </a:pPr>
            <a:fld id="{28D0FE1C-9BBC-4523-A58A-16C60164824C}" type="slidenum">
              <a:rPr lang="es-ES" smtClean="0"/>
              <a:pPr>
                <a:defRPr/>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pPr>
              <a:defRPr/>
            </a:pPr>
            <a:endParaRPr lang="es-ES"/>
          </a:p>
        </p:txBody>
      </p:sp>
      <p:sp>
        <p:nvSpPr>
          <p:cNvPr id="6" name="5 Marcador de pie de página"/>
          <p:cNvSpPr>
            <a:spLocks noGrp="1"/>
          </p:cNvSpPr>
          <p:nvPr>
            <p:ph type="ftr" sz="quarter" idx="11"/>
          </p:nvPr>
        </p:nvSpPr>
        <p:spPr/>
        <p:txBody>
          <a:bodyPr/>
          <a:lstStyle/>
          <a:p>
            <a:pPr>
              <a:defRPr/>
            </a:pPr>
            <a:endParaRPr lang="es-ES"/>
          </a:p>
        </p:txBody>
      </p:sp>
      <p:sp>
        <p:nvSpPr>
          <p:cNvPr id="7" name="6 Marcador de número de diapositiva"/>
          <p:cNvSpPr>
            <a:spLocks noGrp="1"/>
          </p:cNvSpPr>
          <p:nvPr>
            <p:ph type="sldNum" sz="quarter" idx="12"/>
          </p:nvPr>
        </p:nvSpPr>
        <p:spPr/>
        <p:txBody>
          <a:bodyPr/>
          <a:lstStyle/>
          <a:p>
            <a:pPr>
              <a:defRPr/>
            </a:pPr>
            <a:fld id="{074E71E6-275E-4C35-8B73-460661D0064F}" type="slidenum">
              <a:rPr lang="es-ES" smtClean="0"/>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texto"/>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smtClean="0"/>
              <a:t>Haga clic para modificar el estilo de texto del patrón</a:t>
            </a:r>
          </a:p>
        </p:txBody>
      </p:sp>
      <p:sp>
        <p:nvSpPr>
          <p:cNvPr id="6" name="5 Marcador de contenido"/>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pPr>
              <a:defRPr/>
            </a:pPr>
            <a:endParaRPr lang="es-ES"/>
          </a:p>
        </p:txBody>
      </p:sp>
      <p:sp>
        <p:nvSpPr>
          <p:cNvPr id="8" name="7 Marcador de pie de página"/>
          <p:cNvSpPr>
            <a:spLocks noGrp="1"/>
          </p:cNvSpPr>
          <p:nvPr>
            <p:ph type="ftr" sz="quarter" idx="11"/>
          </p:nvPr>
        </p:nvSpPr>
        <p:spPr/>
        <p:txBody>
          <a:bodyPr/>
          <a:lstStyle/>
          <a:p>
            <a:pPr>
              <a:defRPr/>
            </a:pPr>
            <a:endParaRPr lang="es-ES"/>
          </a:p>
        </p:txBody>
      </p:sp>
      <p:sp>
        <p:nvSpPr>
          <p:cNvPr id="9" name="8 Marcador de número de diapositiva"/>
          <p:cNvSpPr>
            <a:spLocks noGrp="1"/>
          </p:cNvSpPr>
          <p:nvPr>
            <p:ph type="sldNum" sz="quarter" idx="12"/>
          </p:nvPr>
        </p:nvSpPr>
        <p:spPr/>
        <p:txBody>
          <a:bodyPr/>
          <a:lstStyle/>
          <a:p>
            <a:pPr>
              <a:defRPr/>
            </a:pPr>
            <a:fld id="{7A52304C-59FE-487A-9C22-9BE23EC9C4E7}" type="slidenum">
              <a:rPr lang="es-ES" smtClean="0"/>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pPr>
              <a:defRPr/>
            </a:pPr>
            <a:endParaRPr lang="es-ES"/>
          </a:p>
        </p:txBody>
      </p:sp>
      <p:sp>
        <p:nvSpPr>
          <p:cNvPr id="4" name="3 Marcador de pie de página"/>
          <p:cNvSpPr>
            <a:spLocks noGrp="1"/>
          </p:cNvSpPr>
          <p:nvPr>
            <p:ph type="ftr" sz="quarter" idx="11"/>
          </p:nvPr>
        </p:nvSpPr>
        <p:spPr/>
        <p:txBody>
          <a:bodyPr/>
          <a:lstStyle/>
          <a:p>
            <a:pPr>
              <a:defRPr/>
            </a:pPr>
            <a:endParaRPr lang="es-ES"/>
          </a:p>
        </p:txBody>
      </p:sp>
      <p:sp>
        <p:nvSpPr>
          <p:cNvPr id="5" name="4 Marcador de número de diapositiva"/>
          <p:cNvSpPr>
            <a:spLocks noGrp="1"/>
          </p:cNvSpPr>
          <p:nvPr>
            <p:ph type="sldNum" sz="quarter" idx="12"/>
          </p:nvPr>
        </p:nvSpPr>
        <p:spPr/>
        <p:txBody>
          <a:bodyPr/>
          <a:lstStyle/>
          <a:p>
            <a:pPr>
              <a:defRPr/>
            </a:pPr>
            <a:fld id="{13B481C0-82BB-437C-B7CD-5AF3F048CA86}" type="slidenum">
              <a:rPr lang="es-ES" smtClean="0"/>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pPr>
              <a:defRPr/>
            </a:pPr>
            <a:endParaRPr lang="es-ES"/>
          </a:p>
        </p:txBody>
      </p:sp>
      <p:sp>
        <p:nvSpPr>
          <p:cNvPr id="3" name="2 Marcador de pie de página"/>
          <p:cNvSpPr>
            <a:spLocks noGrp="1"/>
          </p:cNvSpPr>
          <p:nvPr>
            <p:ph type="ftr" sz="quarter" idx="11"/>
          </p:nvPr>
        </p:nvSpPr>
        <p:spPr/>
        <p:txBody>
          <a:bodyPr/>
          <a:lstStyle/>
          <a:p>
            <a:pPr>
              <a:defRPr/>
            </a:pPr>
            <a:endParaRPr lang="es-ES"/>
          </a:p>
        </p:txBody>
      </p:sp>
      <p:sp>
        <p:nvSpPr>
          <p:cNvPr id="4" name="3 Marcador de número de diapositiva"/>
          <p:cNvSpPr>
            <a:spLocks noGrp="1"/>
          </p:cNvSpPr>
          <p:nvPr>
            <p:ph type="sldNum" sz="quarter" idx="12"/>
          </p:nvPr>
        </p:nvSpPr>
        <p:spPr/>
        <p:txBody>
          <a:bodyPr/>
          <a:lstStyle/>
          <a:p>
            <a:pPr>
              <a:defRPr/>
            </a:pPr>
            <a:fld id="{E5A127E8-2991-42CF-B0F7-78EEF607A2A5}" type="slidenum">
              <a:rPr lang="es-ES" smtClean="0"/>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texto"/>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pPr>
              <a:defRPr/>
            </a:pPr>
            <a:endParaRPr lang="es-ES"/>
          </a:p>
        </p:txBody>
      </p:sp>
      <p:sp>
        <p:nvSpPr>
          <p:cNvPr id="6" name="5 Marcador de pie de página"/>
          <p:cNvSpPr>
            <a:spLocks noGrp="1"/>
          </p:cNvSpPr>
          <p:nvPr>
            <p:ph type="ftr" sz="quarter" idx="11"/>
          </p:nvPr>
        </p:nvSpPr>
        <p:spPr/>
        <p:txBody>
          <a:bodyPr/>
          <a:lstStyle/>
          <a:p>
            <a:pPr>
              <a:defRPr/>
            </a:pPr>
            <a:endParaRPr lang="es-ES"/>
          </a:p>
        </p:txBody>
      </p:sp>
      <p:sp>
        <p:nvSpPr>
          <p:cNvPr id="7" name="6 Marcador de número de diapositiva"/>
          <p:cNvSpPr>
            <a:spLocks noGrp="1"/>
          </p:cNvSpPr>
          <p:nvPr>
            <p:ph type="sldNum" sz="quarter" idx="12"/>
          </p:nvPr>
        </p:nvSpPr>
        <p:spPr/>
        <p:txBody>
          <a:bodyPr/>
          <a:lstStyle/>
          <a:p>
            <a:pPr>
              <a:defRPr/>
            </a:pPr>
            <a:fld id="{FBCD7BCA-073D-49B7-9CC0-57F1FE9D1203}" type="slidenum">
              <a:rPr lang="es-ES" smtClean="0"/>
              <a:pPr>
                <a:defRPr/>
              </a:pPr>
              <a:t>‹Nº›</a:t>
            </a:fld>
            <a:endParaRPr lang="es-ES"/>
          </a:p>
        </p:txBody>
      </p:sp>
      <p:sp>
        <p:nvSpPr>
          <p:cNvPr id="12" name="11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164592" y="1170432"/>
            <a:ext cx="2523744" cy="201168"/>
          </a:xfrm>
        </p:spPr>
        <p:txBody>
          <a:bodyPr/>
          <a:lstStyle/>
          <a:p>
            <a:pPr>
              <a:defRPr/>
            </a:pPr>
            <a:endParaRPr lang="es-ES"/>
          </a:p>
        </p:txBody>
      </p:sp>
      <p:sp>
        <p:nvSpPr>
          <p:cNvPr id="11" name="10 Rectángulo"/>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Rectángulo"/>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5 Marcador de pie de página"/>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pPr>
              <a:defRPr/>
            </a:pPr>
            <a:endParaRPr lang="es-ES"/>
          </a:p>
        </p:txBody>
      </p:sp>
      <p:sp>
        <p:nvSpPr>
          <p:cNvPr id="7" name="6 Marcador de número de diapositiva"/>
          <p:cNvSpPr>
            <a:spLocks noGrp="1"/>
          </p:cNvSpPr>
          <p:nvPr>
            <p:ph type="sldNum" sz="quarter" idx="12"/>
          </p:nvPr>
        </p:nvSpPr>
        <p:spPr>
          <a:xfrm>
            <a:off x="8339328" y="1170432"/>
            <a:ext cx="733864" cy="201168"/>
          </a:xfrm>
        </p:spPr>
        <p:txBody>
          <a:bodyPr/>
          <a:lstStyle/>
          <a:p>
            <a:pPr>
              <a:defRPr/>
            </a:pPr>
            <a:fld id="{87603A63-8EA2-4BA3-89EB-7884CAAAEF06}" type="slidenum">
              <a:rPr lang="es-ES" smtClean="0"/>
              <a:pPr>
                <a:defRPr/>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9 Rectángulo"/>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6 Rectángulo"/>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Marcador de título"/>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4" name="3 Marcador de fecha"/>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defRPr/>
            </a:pPr>
            <a:endParaRPr lang="es-ES"/>
          </a:p>
        </p:txBody>
      </p:sp>
      <p:sp>
        <p:nvSpPr>
          <p:cNvPr id="5" name="4 Marcador de pie de página"/>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endParaRPr lang="es-ES"/>
          </a:p>
        </p:txBody>
      </p:sp>
      <p:sp>
        <p:nvSpPr>
          <p:cNvPr id="6" name="5 Marcador de número de diapositiva"/>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a:defRPr/>
            </a:pPr>
            <a:fld id="{31CF20DC-71E4-46ED-A5B1-EB05567A1F3D}" type="slidenum">
              <a:rPr lang="es-ES" smtClean="0"/>
              <a:pPr>
                <a:defRPr/>
              </a:pPr>
              <a:t>‹Nº›</a:t>
            </a:fld>
            <a:endParaRPr lang="es-E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tavoberry.com/blog/convertir-diagrama-e-r-a-modelo-relacional/"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s.wikipedia.org/wiki/Edgar_Frank_Codd" TargetMode="External"/><Relationship Id="rId2" Type="http://schemas.openxmlformats.org/officeDocument/2006/relationships/hyperlink" Target="http://es.wikipedia.org/wiki/1970" TargetMode="External"/><Relationship Id="rId1" Type="http://schemas.openxmlformats.org/officeDocument/2006/relationships/slideLayout" Target="../slideLayouts/slideLayout2.xml"/><Relationship Id="rId5" Type="http://schemas.openxmlformats.org/officeDocument/2006/relationships/hyperlink" Target="http://es.wikipedia.org/wiki/San_Jos%C3%A9_(California)" TargetMode="External"/><Relationship Id="rId4" Type="http://schemas.openxmlformats.org/officeDocument/2006/relationships/hyperlink" Target="http://es.wikipedia.org/wiki/IB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s.wikipedia.org/wiki/Normalizaci%C3%B3n_de_una_base_de_datos" TargetMode="External"/><Relationship Id="rId2" Type="http://schemas.openxmlformats.org/officeDocument/2006/relationships/hyperlink" Target="http://es.wikipedia.org/wiki/SQ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8130" y="1584212"/>
            <a:ext cx="4038600" cy="2924908"/>
          </a:xfrm>
        </p:spPr>
        <p:txBody>
          <a:bodyPr/>
          <a:lstStyle/>
          <a:p>
            <a:r>
              <a:rPr lang="es-MX" dirty="0" smtClean="0"/>
              <a:t>Modelo Relacional</a:t>
            </a:r>
            <a:endParaRPr lang="es-MX" dirty="0"/>
          </a:p>
        </p:txBody>
      </p:sp>
      <p:sp>
        <p:nvSpPr>
          <p:cNvPr id="3" name="2 Subtítulo"/>
          <p:cNvSpPr>
            <a:spLocks noGrp="1"/>
          </p:cNvSpPr>
          <p:nvPr>
            <p:ph type="subTitle" idx="1"/>
          </p:nvPr>
        </p:nvSpPr>
        <p:spPr>
          <a:xfrm>
            <a:off x="899592" y="5024098"/>
            <a:ext cx="8077200" cy="1499616"/>
          </a:xfrm>
        </p:spPr>
        <p:txBody>
          <a:bodyPr/>
          <a:lstStyle/>
          <a:p>
            <a:r>
              <a:rPr lang="es-MX" dirty="0" smtClean="0"/>
              <a:t>Base de datos</a:t>
            </a:r>
          </a:p>
          <a:p>
            <a:r>
              <a:rPr lang="es-MX" dirty="0" smtClean="0"/>
              <a:t>Grupo 01T</a:t>
            </a:r>
            <a:endParaRPr lang="es-MX" dirty="0"/>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4353"/>
          <a:stretch/>
        </p:blipFill>
        <p:spPr bwMode="auto">
          <a:xfrm>
            <a:off x="3334368" y="2420888"/>
            <a:ext cx="5798966" cy="2706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7676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SV" b="1" dirty="0"/>
              <a:t>Propiedades de </a:t>
            </a:r>
            <a:r>
              <a:rPr lang="es-SV" b="1" dirty="0" smtClean="0"/>
              <a:t>campo</a:t>
            </a:r>
            <a:endParaRPr lang="es-SV" dirty="0"/>
          </a:p>
        </p:txBody>
      </p:sp>
      <p:sp>
        <p:nvSpPr>
          <p:cNvPr id="3" name="2 Marcador de contenido"/>
          <p:cNvSpPr>
            <a:spLocks noGrp="1"/>
          </p:cNvSpPr>
          <p:nvPr>
            <p:ph idx="1"/>
          </p:nvPr>
        </p:nvSpPr>
        <p:spPr>
          <a:xfrm>
            <a:off x="457200" y="1752601"/>
            <a:ext cx="8147248" cy="1244352"/>
          </a:xfrm>
        </p:spPr>
        <p:txBody>
          <a:bodyPr>
            <a:normAutofit fontScale="92500"/>
          </a:bodyPr>
          <a:lstStyle/>
          <a:p>
            <a:pPr algn="just"/>
            <a:r>
              <a:rPr lang="es-SV" b="0" dirty="0"/>
              <a:t>El tipo de dato de un campo determina los datos que se pueden almacenar en él, por ejemplo:</a:t>
            </a:r>
          </a:p>
        </p:txBody>
      </p:sp>
      <p:graphicFrame>
        <p:nvGraphicFramePr>
          <p:cNvPr id="6" name="5 Tabla"/>
          <p:cNvGraphicFramePr>
            <a:graphicFrameLocks noGrp="1"/>
          </p:cNvGraphicFramePr>
          <p:nvPr>
            <p:extLst>
              <p:ext uri="{D42A27DB-BD31-4B8C-83A1-F6EECF244321}">
                <p14:modId xmlns:p14="http://schemas.microsoft.com/office/powerpoint/2010/main" val="3796275146"/>
              </p:ext>
            </p:extLst>
          </p:nvPr>
        </p:nvGraphicFramePr>
        <p:xfrm>
          <a:off x="1561406" y="3140968"/>
          <a:ext cx="6192688" cy="1152128"/>
        </p:xfrm>
        <a:graphic>
          <a:graphicData uri="http://schemas.openxmlformats.org/drawingml/2006/table">
            <a:tbl>
              <a:tblPr firstRow="1" firstCol="1" bandRow="1">
                <a:tableStyleId>{5C22544A-7EE6-4342-B048-85BDC9FD1C3A}</a:tableStyleId>
              </a:tblPr>
              <a:tblGrid>
                <a:gridCol w="1881323"/>
                <a:gridCol w="4311365"/>
              </a:tblGrid>
              <a:tr h="576064">
                <a:tc>
                  <a:txBody>
                    <a:bodyPr/>
                    <a:lstStyle/>
                    <a:p>
                      <a:pPr algn="just">
                        <a:spcAft>
                          <a:spcPts val="0"/>
                        </a:spcAft>
                      </a:pPr>
                      <a:r>
                        <a:rPr lang="es-SV" sz="1600" dirty="0" err="1">
                          <a:effectLst/>
                        </a:rPr>
                        <a:t>varchar</a:t>
                      </a:r>
                      <a:r>
                        <a:rPr lang="es-SV" sz="1600" dirty="0">
                          <a:effectLst/>
                        </a:rPr>
                        <a:t>(30)</a:t>
                      </a:r>
                      <a:endParaRPr lang="es-SV" sz="1600" dirty="0">
                        <a:effectLst/>
                        <a:latin typeface="Calibri"/>
                        <a:ea typeface="Calibri"/>
                        <a:cs typeface="Calibri"/>
                      </a:endParaRPr>
                    </a:p>
                  </a:txBody>
                  <a:tcPr marL="68580" marR="68580" marT="0" marB="0"/>
                </a:tc>
                <a:tc>
                  <a:txBody>
                    <a:bodyPr/>
                    <a:lstStyle/>
                    <a:p>
                      <a:pPr algn="just">
                        <a:spcAft>
                          <a:spcPts val="0"/>
                        </a:spcAft>
                      </a:pPr>
                      <a:r>
                        <a:rPr lang="es-SV" sz="1600" b="0" dirty="0">
                          <a:solidFill>
                            <a:schemeClr val="tx1"/>
                          </a:solidFill>
                          <a:effectLst/>
                        </a:rPr>
                        <a:t>Texto con un tamaño máximo de 30 caracteres </a:t>
                      </a:r>
                      <a:endParaRPr lang="es-SV" sz="1600" b="0" dirty="0">
                        <a:solidFill>
                          <a:schemeClr val="tx1"/>
                        </a:solidFill>
                        <a:effectLst/>
                        <a:latin typeface="Calibri"/>
                        <a:ea typeface="Calibri"/>
                        <a:cs typeface="Calibri"/>
                      </a:endParaRPr>
                    </a:p>
                  </a:txBody>
                  <a:tcPr marL="68580" marR="68580" marT="0" marB="0">
                    <a:solidFill>
                      <a:schemeClr val="bg1">
                        <a:lumMod val="95000"/>
                      </a:schemeClr>
                    </a:solidFill>
                  </a:tcPr>
                </a:tc>
              </a:tr>
              <a:tr h="288032">
                <a:tc>
                  <a:txBody>
                    <a:bodyPr/>
                    <a:lstStyle/>
                    <a:p>
                      <a:pPr algn="just">
                        <a:spcAft>
                          <a:spcPts val="0"/>
                        </a:spcAft>
                      </a:pPr>
                      <a:r>
                        <a:rPr lang="es-SV" sz="1600">
                          <a:effectLst/>
                        </a:rPr>
                        <a:t>datetime</a:t>
                      </a:r>
                      <a:endParaRPr lang="es-SV" sz="1600">
                        <a:effectLst/>
                        <a:latin typeface="Calibri"/>
                        <a:ea typeface="Calibri"/>
                        <a:cs typeface="Calibri"/>
                      </a:endParaRPr>
                    </a:p>
                  </a:txBody>
                  <a:tcPr marL="68580" marR="68580" marT="0" marB="0"/>
                </a:tc>
                <a:tc>
                  <a:txBody>
                    <a:bodyPr/>
                    <a:lstStyle/>
                    <a:p>
                      <a:pPr algn="just">
                        <a:spcAft>
                          <a:spcPts val="0"/>
                        </a:spcAft>
                      </a:pPr>
                      <a:r>
                        <a:rPr lang="es-SV" sz="1600" dirty="0">
                          <a:effectLst/>
                        </a:rPr>
                        <a:t>Información de fecha y hora</a:t>
                      </a:r>
                      <a:endParaRPr lang="es-SV" sz="1600" dirty="0">
                        <a:effectLst/>
                        <a:latin typeface="Calibri"/>
                        <a:ea typeface="Calibri"/>
                        <a:cs typeface="Calibri"/>
                      </a:endParaRPr>
                    </a:p>
                  </a:txBody>
                  <a:tcPr marL="68580" marR="68580" marT="0" marB="0"/>
                </a:tc>
              </a:tr>
              <a:tr h="288032">
                <a:tc>
                  <a:txBody>
                    <a:bodyPr/>
                    <a:lstStyle/>
                    <a:p>
                      <a:pPr algn="just">
                        <a:spcAft>
                          <a:spcPts val="0"/>
                        </a:spcAft>
                      </a:pPr>
                      <a:r>
                        <a:rPr lang="es-SV" sz="1600">
                          <a:effectLst/>
                        </a:rPr>
                        <a:t>int </a:t>
                      </a:r>
                      <a:endParaRPr lang="es-SV" sz="1600">
                        <a:effectLst/>
                        <a:latin typeface="Calibri"/>
                        <a:ea typeface="Calibri"/>
                        <a:cs typeface="Calibri"/>
                      </a:endParaRPr>
                    </a:p>
                  </a:txBody>
                  <a:tcPr marL="68580" marR="68580" marT="0" marB="0"/>
                </a:tc>
                <a:tc>
                  <a:txBody>
                    <a:bodyPr/>
                    <a:lstStyle/>
                    <a:p>
                      <a:pPr algn="just">
                        <a:spcAft>
                          <a:spcPts val="0"/>
                        </a:spcAft>
                      </a:pPr>
                      <a:r>
                        <a:rPr lang="es-SV" sz="1600" dirty="0">
                          <a:effectLst/>
                        </a:rPr>
                        <a:t>Números enteros </a:t>
                      </a:r>
                      <a:endParaRPr lang="es-SV" sz="1600" dirty="0">
                        <a:effectLst/>
                        <a:latin typeface="Calibri"/>
                        <a:ea typeface="Calibri"/>
                        <a:cs typeface="Calibri"/>
                      </a:endParaRPr>
                    </a:p>
                  </a:txBody>
                  <a:tcPr marL="68580" marR="68580" marT="0" marB="0"/>
                </a:tc>
              </a:tr>
            </a:tbl>
          </a:graphicData>
        </a:graphic>
      </p:graphicFrame>
      <p:sp>
        <p:nvSpPr>
          <p:cNvPr id="7" name="2 Marcador de contenido"/>
          <p:cNvSpPr txBox="1">
            <a:spLocks/>
          </p:cNvSpPr>
          <p:nvPr/>
        </p:nvSpPr>
        <p:spPr>
          <a:xfrm>
            <a:off x="584126" y="4725144"/>
            <a:ext cx="8147248" cy="2232248"/>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just"/>
            <a:r>
              <a:rPr lang="es-SV" b="0" dirty="0"/>
              <a:t>La propiedad de longitud de un campo especifica la cantidad máxima de datos que se puede almacenar en él.  </a:t>
            </a:r>
          </a:p>
          <a:p>
            <a:pPr algn="just"/>
            <a:r>
              <a:rPr lang="es-SV" b="0" dirty="0"/>
              <a:t>La propiedad permitir valores nulos muestra si se permiten valores nulos en ese campo, si un campo no permite valores nulos, debe ingresarse un valor no nulo para ese campo en cada registro antes de poder guardar el registro.</a:t>
            </a:r>
          </a:p>
        </p:txBody>
      </p:sp>
    </p:spTree>
    <p:extLst>
      <p:ext uri="{BB962C8B-B14F-4D97-AF65-F5344CB8AC3E}">
        <p14:creationId xmlns:p14="http://schemas.microsoft.com/office/powerpoint/2010/main" val="3801030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Propiedades de las relaciones</a:t>
            </a:r>
            <a:endParaRPr lang="es-MX" dirty="0"/>
          </a:p>
        </p:txBody>
      </p:sp>
      <p:sp>
        <p:nvSpPr>
          <p:cNvPr id="3" name="2 Marcador de contenido"/>
          <p:cNvSpPr>
            <a:spLocks noGrp="1"/>
          </p:cNvSpPr>
          <p:nvPr>
            <p:ph idx="1"/>
          </p:nvPr>
        </p:nvSpPr>
        <p:spPr/>
        <p:txBody>
          <a:bodyPr>
            <a:noAutofit/>
          </a:bodyPr>
          <a:lstStyle/>
          <a:p>
            <a:pPr algn="just">
              <a:lnSpc>
                <a:spcPct val="90000"/>
              </a:lnSpc>
            </a:pPr>
            <a:r>
              <a:rPr lang="es-ES" dirty="0"/>
              <a:t>Las relaciones tienen las siguientes características: </a:t>
            </a:r>
            <a:endParaRPr lang="es-ES_tradnl" dirty="0"/>
          </a:p>
          <a:p>
            <a:pPr lvl="1" algn="just">
              <a:lnSpc>
                <a:spcPct val="90000"/>
              </a:lnSpc>
            </a:pPr>
            <a:r>
              <a:rPr lang="es-SV" dirty="0"/>
              <a:t>Cada relación tiene un nombre y éste es distinto del nombre de todas las demás. </a:t>
            </a:r>
          </a:p>
          <a:p>
            <a:pPr lvl="1" algn="just">
              <a:lnSpc>
                <a:spcPct val="90000"/>
              </a:lnSpc>
            </a:pPr>
            <a:r>
              <a:rPr lang="es-SV" dirty="0"/>
              <a:t>Los valores de los atributos  o campos son atómicos: en cada </a:t>
            </a:r>
            <a:r>
              <a:rPr lang="es-SV" dirty="0" err="1" smtClean="0"/>
              <a:t>tupla</a:t>
            </a:r>
            <a:r>
              <a:rPr lang="es-SV" dirty="0" smtClean="0"/>
              <a:t> (fila), </a:t>
            </a:r>
            <a:r>
              <a:rPr lang="es-SV" dirty="0"/>
              <a:t>cada atributo toma un solo valor. Se dice que las relaciones están </a:t>
            </a:r>
            <a:r>
              <a:rPr lang="es-SV" i="1" dirty="0"/>
              <a:t>normalizadas</a:t>
            </a:r>
            <a:r>
              <a:rPr lang="es-SV" dirty="0"/>
              <a:t>. </a:t>
            </a:r>
          </a:p>
          <a:p>
            <a:pPr lvl="1" algn="just">
              <a:lnSpc>
                <a:spcPct val="90000"/>
              </a:lnSpc>
            </a:pPr>
            <a:r>
              <a:rPr lang="es-SV" dirty="0"/>
              <a:t>No hay dos atributos que se llamen igual. </a:t>
            </a:r>
          </a:p>
          <a:p>
            <a:endParaRPr lang="es-MX" sz="4000" dirty="0"/>
          </a:p>
        </p:txBody>
      </p:sp>
    </p:spTree>
    <p:extLst>
      <p:ext uri="{BB962C8B-B14F-4D97-AF65-F5344CB8AC3E}">
        <p14:creationId xmlns:p14="http://schemas.microsoft.com/office/powerpoint/2010/main" val="2575197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Propiedades de las relaciones</a:t>
            </a:r>
            <a:endParaRPr lang="es-MX" dirty="0"/>
          </a:p>
        </p:txBody>
      </p:sp>
      <p:sp>
        <p:nvSpPr>
          <p:cNvPr id="3" name="2 Marcador de contenido"/>
          <p:cNvSpPr>
            <a:spLocks noGrp="1"/>
          </p:cNvSpPr>
          <p:nvPr>
            <p:ph idx="1"/>
          </p:nvPr>
        </p:nvSpPr>
        <p:spPr/>
        <p:txBody>
          <a:bodyPr>
            <a:noAutofit/>
          </a:bodyPr>
          <a:lstStyle/>
          <a:p>
            <a:pPr algn="just">
              <a:lnSpc>
                <a:spcPct val="90000"/>
              </a:lnSpc>
            </a:pPr>
            <a:r>
              <a:rPr lang="es-ES" dirty="0"/>
              <a:t>Las relaciones tienen las siguientes características: </a:t>
            </a:r>
            <a:endParaRPr lang="es-ES_tradnl" dirty="0"/>
          </a:p>
          <a:p>
            <a:pPr lvl="1" algn="just">
              <a:lnSpc>
                <a:spcPct val="90000"/>
              </a:lnSpc>
            </a:pPr>
            <a:r>
              <a:rPr lang="es-SV" dirty="0" smtClean="0"/>
              <a:t>El </a:t>
            </a:r>
            <a:r>
              <a:rPr lang="es-SV" dirty="0"/>
              <a:t>orden de los atributos no importa: los atributos no están ordenados. </a:t>
            </a:r>
          </a:p>
          <a:p>
            <a:pPr lvl="1" algn="just">
              <a:lnSpc>
                <a:spcPct val="90000"/>
              </a:lnSpc>
            </a:pPr>
            <a:r>
              <a:rPr lang="es-SV" dirty="0"/>
              <a:t>Cada </a:t>
            </a:r>
            <a:r>
              <a:rPr lang="es-SV" dirty="0" err="1" smtClean="0"/>
              <a:t>tupla</a:t>
            </a:r>
            <a:r>
              <a:rPr lang="es-SV" dirty="0"/>
              <a:t> </a:t>
            </a:r>
            <a:r>
              <a:rPr lang="es-SV" dirty="0" smtClean="0"/>
              <a:t>(fila) es </a:t>
            </a:r>
            <a:r>
              <a:rPr lang="es-SV" dirty="0"/>
              <a:t>distinta de las demás: no hay </a:t>
            </a:r>
            <a:r>
              <a:rPr lang="es-SV" dirty="0" err="1"/>
              <a:t>tuplas</a:t>
            </a:r>
            <a:r>
              <a:rPr lang="es-SV" dirty="0"/>
              <a:t> duplicadas. </a:t>
            </a:r>
          </a:p>
          <a:p>
            <a:pPr lvl="1" algn="just">
              <a:lnSpc>
                <a:spcPct val="90000"/>
              </a:lnSpc>
            </a:pPr>
            <a:r>
              <a:rPr lang="es-SV" dirty="0"/>
              <a:t>El orden de las </a:t>
            </a:r>
            <a:r>
              <a:rPr lang="es-SV" dirty="0" err="1"/>
              <a:t>tuplas</a:t>
            </a:r>
            <a:r>
              <a:rPr lang="es-SV" dirty="0"/>
              <a:t> no importa: las </a:t>
            </a:r>
            <a:r>
              <a:rPr lang="es-SV" dirty="0" err="1"/>
              <a:t>tuplas</a:t>
            </a:r>
            <a:r>
              <a:rPr lang="es-SV" dirty="0"/>
              <a:t> no están ordenadas. </a:t>
            </a:r>
            <a:endParaRPr lang="es-ES_tradnl" dirty="0"/>
          </a:p>
          <a:p>
            <a:endParaRPr lang="es-MX" sz="4000" dirty="0"/>
          </a:p>
        </p:txBody>
      </p:sp>
    </p:spTree>
    <p:extLst>
      <p:ext uri="{BB962C8B-B14F-4D97-AF65-F5344CB8AC3E}">
        <p14:creationId xmlns:p14="http://schemas.microsoft.com/office/powerpoint/2010/main" val="31355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SV" b="1" dirty="0"/>
              <a:t>Claves y restricciones </a:t>
            </a:r>
            <a:endParaRPr lang="es-SV" dirty="0"/>
          </a:p>
        </p:txBody>
      </p:sp>
      <p:pic>
        <p:nvPicPr>
          <p:cNvPr id="4" name="3 Marcador de contenido"/>
          <p:cNvPicPr>
            <a:picLocks noGrp="1"/>
          </p:cNvPicPr>
          <p:nvPr>
            <p:ph idx="1"/>
          </p:nvPr>
        </p:nvPicPr>
        <p:blipFill>
          <a:blip r:embed="rId2">
            <a:extLst>
              <a:ext uri="{28A0092B-C50C-407E-A947-70E740481C1C}">
                <a14:useLocalDpi xmlns:a14="http://schemas.microsoft.com/office/drawing/2010/main" val="0"/>
              </a:ext>
            </a:extLst>
          </a:blip>
          <a:srcRect l="22580" t="19710" r="43634" b="57681"/>
          <a:stretch>
            <a:fillRect/>
          </a:stretch>
        </p:blipFill>
        <p:spPr bwMode="auto">
          <a:xfrm>
            <a:off x="1279451" y="1683296"/>
            <a:ext cx="5976664" cy="1584176"/>
          </a:xfrm>
          <a:prstGeom prst="rect">
            <a:avLst/>
          </a:prstGeom>
          <a:noFill/>
          <a:ln w="19050" cmpd="sng">
            <a:solidFill>
              <a:srgbClr val="000000"/>
            </a:solidFill>
            <a:miter lim="800000"/>
            <a:headEnd/>
            <a:tailEnd/>
          </a:ln>
          <a:effectLst/>
        </p:spPr>
      </p:pic>
      <p:sp>
        <p:nvSpPr>
          <p:cNvPr id="5" name="AutoShape 15"/>
          <p:cNvSpPr>
            <a:spLocks noChangeArrowheads="1"/>
          </p:cNvSpPr>
          <p:nvPr/>
        </p:nvSpPr>
        <p:spPr bwMode="auto">
          <a:xfrm>
            <a:off x="1382564" y="1896070"/>
            <a:ext cx="523875" cy="390525"/>
          </a:xfrm>
          <a:prstGeom prst="roundRect">
            <a:avLst>
              <a:gd name="adj" fmla="val 16667"/>
            </a:avLst>
          </a:prstGeom>
          <a:noFill/>
          <a:ln w="31750" cmpd="sng">
            <a:solidFill>
              <a:srgbClr val="C0504D"/>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endParaRPr lang="es-SV"/>
          </a:p>
        </p:txBody>
      </p:sp>
      <p:sp>
        <p:nvSpPr>
          <p:cNvPr id="6" name="5 CuadroTexto"/>
          <p:cNvSpPr txBox="1"/>
          <p:nvPr/>
        </p:nvSpPr>
        <p:spPr>
          <a:xfrm>
            <a:off x="251520" y="3429000"/>
            <a:ext cx="8784976" cy="3785652"/>
          </a:xfrm>
          <a:prstGeom prst="rect">
            <a:avLst/>
          </a:prstGeom>
          <a:noFill/>
        </p:spPr>
        <p:txBody>
          <a:bodyPr wrap="square" rtlCol="0">
            <a:spAutoFit/>
          </a:bodyPr>
          <a:lstStyle/>
          <a:p>
            <a:pPr algn="just"/>
            <a:r>
              <a:rPr lang="es-SV" sz="2400" dirty="0">
                <a:latin typeface="+mn-lt"/>
              </a:rPr>
              <a:t>En la imagen anterior se observará que al lado izquierdo del campo </a:t>
            </a:r>
            <a:r>
              <a:rPr lang="es-SV" sz="2400" dirty="0" err="1">
                <a:latin typeface="+mn-lt"/>
              </a:rPr>
              <a:t>CategoryID</a:t>
            </a:r>
            <a:r>
              <a:rPr lang="es-SV" sz="2400" dirty="0">
                <a:latin typeface="+mn-lt"/>
              </a:rPr>
              <a:t> posee un símbolo de llave, esta indica que esa columna es la </a:t>
            </a:r>
            <a:r>
              <a:rPr lang="es-SV" sz="2400" b="1" dirty="0">
                <a:latin typeface="+mn-lt"/>
              </a:rPr>
              <a:t>clave principal </a:t>
            </a:r>
            <a:r>
              <a:rPr lang="es-SV" sz="2400" dirty="0">
                <a:latin typeface="+mn-lt"/>
              </a:rPr>
              <a:t>de la tabla</a:t>
            </a:r>
            <a:r>
              <a:rPr lang="es-SV" sz="2400" dirty="0" smtClean="0">
                <a:latin typeface="+mn-lt"/>
              </a:rPr>
              <a:t>.</a:t>
            </a:r>
          </a:p>
          <a:p>
            <a:pPr algn="just"/>
            <a:endParaRPr lang="es-SV" sz="2400" dirty="0">
              <a:latin typeface="+mn-lt"/>
            </a:endParaRPr>
          </a:p>
          <a:p>
            <a:pPr algn="just"/>
            <a:r>
              <a:rPr lang="es-SV" sz="2400" dirty="0">
                <a:latin typeface="+mn-lt"/>
              </a:rPr>
              <a:t>Una </a:t>
            </a:r>
            <a:r>
              <a:rPr lang="es-SV" sz="2400" b="1" dirty="0">
                <a:latin typeface="+mn-lt"/>
              </a:rPr>
              <a:t>clave principal</a:t>
            </a:r>
            <a:r>
              <a:rPr lang="es-SV" sz="2400" dirty="0">
                <a:latin typeface="+mn-lt"/>
              </a:rPr>
              <a:t> es una información de identificación exclusiva que le permite buscar un registro determinado dentro de una tabla, en la misma tabla no puede haber dos registros con el mismo valor en el campo de la clave principal, la clave principal podría estar  compuesta por un solo campo o por varios </a:t>
            </a:r>
          </a:p>
          <a:p>
            <a:pPr algn="just"/>
            <a:endParaRPr lang="es-SV" sz="2400" dirty="0">
              <a:latin typeface="+mn-lt"/>
            </a:endParaRPr>
          </a:p>
        </p:txBody>
      </p:sp>
    </p:spTree>
    <p:extLst>
      <p:ext uri="{BB962C8B-B14F-4D97-AF65-F5344CB8AC3E}">
        <p14:creationId xmlns:p14="http://schemas.microsoft.com/office/powerpoint/2010/main" val="76084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HN" b="1" dirty="0"/>
              <a:t>PRIMARY KEY </a:t>
            </a:r>
            <a:endParaRPr lang="es-SV" dirty="0"/>
          </a:p>
        </p:txBody>
      </p:sp>
      <p:sp>
        <p:nvSpPr>
          <p:cNvPr id="3" name="2 Marcador de contenido"/>
          <p:cNvSpPr>
            <a:spLocks noGrp="1"/>
          </p:cNvSpPr>
          <p:nvPr>
            <p:ph idx="1"/>
          </p:nvPr>
        </p:nvSpPr>
        <p:spPr>
          <a:xfrm>
            <a:off x="457200" y="1752600"/>
            <a:ext cx="8147248" cy="4844752"/>
          </a:xfrm>
        </p:spPr>
        <p:txBody>
          <a:bodyPr>
            <a:noAutofit/>
          </a:bodyPr>
          <a:lstStyle/>
          <a:p>
            <a:pPr algn="just"/>
            <a:r>
              <a:rPr lang="es-ES" sz="2800" dirty="0"/>
              <a:t>La clave principal (PRIMARY KEY) nos permite asegurar la integridad de entidad (puesto que es única en cada registro) y por otro lado nos garantiza la estabilidad de las relaciones con otras tablas.</a:t>
            </a:r>
          </a:p>
          <a:p>
            <a:pPr marL="118872" indent="0" algn="just">
              <a:buNone/>
            </a:pPr>
            <a:endParaRPr lang="es-HN" sz="2800" b="0" dirty="0" smtClean="0"/>
          </a:p>
          <a:p>
            <a:pPr algn="just"/>
            <a:r>
              <a:rPr lang="es-HN" sz="2800" b="0" dirty="0" smtClean="0"/>
              <a:t>Al </a:t>
            </a:r>
            <a:r>
              <a:rPr lang="es-HN" sz="2800" b="0" dirty="0"/>
              <a:t>crear una tabla puede crear una sola restricción PRIMARY KEY como parte de la definición de tabla. Si la tabla ya existe, puede agregar una restricción PRIMARY KEY, siempre que no exista ya otra restricción PRIMARY KEY. </a:t>
            </a:r>
            <a:endParaRPr lang="es-SV" sz="2800" b="0" dirty="0"/>
          </a:p>
          <a:p>
            <a:pPr marL="118872" indent="0" algn="just">
              <a:buNone/>
            </a:pPr>
            <a:endParaRPr lang="es-SV" sz="2800" b="0" dirty="0"/>
          </a:p>
          <a:p>
            <a:pPr algn="just"/>
            <a:endParaRPr lang="es-SV" sz="2800" dirty="0"/>
          </a:p>
        </p:txBody>
      </p:sp>
    </p:spTree>
    <p:extLst>
      <p:ext uri="{BB962C8B-B14F-4D97-AF65-F5344CB8AC3E}">
        <p14:creationId xmlns:p14="http://schemas.microsoft.com/office/powerpoint/2010/main" val="2211826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HN" b="1" dirty="0"/>
              <a:t>PRIMARY KEY </a:t>
            </a:r>
            <a:endParaRPr lang="es-SV" dirty="0"/>
          </a:p>
        </p:txBody>
      </p:sp>
      <p:sp>
        <p:nvSpPr>
          <p:cNvPr id="3" name="2 Marcador de contenido"/>
          <p:cNvSpPr>
            <a:spLocks noGrp="1"/>
          </p:cNvSpPr>
          <p:nvPr>
            <p:ph idx="1"/>
          </p:nvPr>
        </p:nvSpPr>
        <p:spPr>
          <a:xfrm>
            <a:off x="457200" y="1752600"/>
            <a:ext cx="8147248" cy="4844752"/>
          </a:xfrm>
        </p:spPr>
        <p:txBody>
          <a:bodyPr>
            <a:noAutofit/>
          </a:bodyPr>
          <a:lstStyle/>
          <a:p>
            <a:pPr algn="just"/>
            <a:r>
              <a:rPr lang="es-HN" sz="2000" b="0" dirty="0" smtClean="0"/>
              <a:t>Cuando </a:t>
            </a:r>
            <a:r>
              <a:rPr lang="es-HN" sz="2000" b="0" dirty="0"/>
              <a:t>se agrega una restricción PRIMARY KEY a una o varias columnas de la tabla, el Motor de base de datos examina los datos y metadatos de columnas existentes para garantizar que se cumplen las siguientes reglas en las claves </a:t>
            </a:r>
            <a:r>
              <a:rPr lang="es-HN" sz="2000" b="0" dirty="0" smtClean="0"/>
              <a:t>principales:</a:t>
            </a:r>
            <a:endParaRPr lang="es-SV" sz="2000" dirty="0"/>
          </a:p>
          <a:p>
            <a:pPr lvl="1" algn="just"/>
            <a:r>
              <a:rPr lang="es-HN" sz="2400" b="1" dirty="0" smtClean="0"/>
              <a:t>Las columnas no admiten valores NULL.</a:t>
            </a:r>
            <a:endParaRPr lang="es-SV" sz="2400" b="1" dirty="0"/>
          </a:p>
          <a:p>
            <a:pPr marL="457200" lvl="1" indent="0" algn="just">
              <a:buNone/>
            </a:pPr>
            <a:r>
              <a:rPr lang="es-HN" sz="2000" dirty="0" smtClean="0"/>
              <a:t>Las </a:t>
            </a:r>
            <a:r>
              <a:rPr lang="es-HN" sz="2000" dirty="0"/>
              <a:t>columnas de restricciones PRIMARY KEY que se especifiquen al crear la </a:t>
            </a:r>
            <a:r>
              <a:rPr lang="es-HN" sz="2000" dirty="0" smtClean="0"/>
              <a:t> tabla </a:t>
            </a:r>
            <a:r>
              <a:rPr lang="es-HN" sz="2000" dirty="0"/>
              <a:t>se </a:t>
            </a:r>
            <a:r>
              <a:rPr lang="es-HN" sz="2000" dirty="0" smtClean="0"/>
              <a:t>convierten </a:t>
            </a:r>
            <a:r>
              <a:rPr lang="es-HN" sz="2000" dirty="0"/>
              <a:t>implícitamente a NOT NULL. Una columna dispersa no se </a:t>
            </a:r>
            <a:r>
              <a:rPr lang="es-HN" sz="2000" dirty="0" smtClean="0"/>
              <a:t>puede utilizar como </a:t>
            </a:r>
            <a:r>
              <a:rPr lang="es-HN" sz="2000" dirty="0"/>
              <a:t>parte de una clave principal porque las columnas dispersas </a:t>
            </a:r>
            <a:r>
              <a:rPr lang="es-HN" sz="2000" dirty="0" smtClean="0"/>
              <a:t>deben permitir valores NULL.</a:t>
            </a:r>
            <a:endParaRPr lang="es-SV" sz="2000" dirty="0"/>
          </a:p>
          <a:p>
            <a:pPr lvl="1" algn="just"/>
            <a:r>
              <a:rPr lang="es-HN" sz="2400" b="1" dirty="0"/>
              <a:t>No puede haber valores </a:t>
            </a:r>
            <a:r>
              <a:rPr lang="es-HN" sz="2400" b="1" dirty="0" smtClean="0"/>
              <a:t>duplicados.</a:t>
            </a:r>
            <a:endParaRPr lang="es-SV" sz="2400" b="1" dirty="0"/>
          </a:p>
          <a:p>
            <a:pPr marL="457200" lvl="1" indent="0" algn="just">
              <a:buNone/>
            </a:pPr>
            <a:r>
              <a:rPr lang="es-HN" sz="2000" dirty="0" smtClean="0"/>
              <a:t>Si </a:t>
            </a:r>
            <a:r>
              <a:rPr lang="es-HN" sz="2000" dirty="0"/>
              <a:t>se agrega una restricción PRIMARY KEY a una columna que tiene </a:t>
            </a:r>
            <a:r>
              <a:rPr lang="es-HN" sz="2000" dirty="0" smtClean="0"/>
              <a:t>valores duplicados </a:t>
            </a:r>
            <a:r>
              <a:rPr lang="es-HN" sz="2000" dirty="0"/>
              <a:t>o permite valores NULL, el Motor de base de </a:t>
            </a:r>
            <a:r>
              <a:rPr lang="es-HN" sz="2000" dirty="0" smtClean="0"/>
              <a:t>datos </a:t>
            </a:r>
            <a:r>
              <a:rPr lang="es-HN" sz="2000" dirty="0"/>
              <a:t>devuelve un error y 	no agrega la restricción.</a:t>
            </a:r>
            <a:endParaRPr lang="es-SV" sz="2000" dirty="0"/>
          </a:p>
          <a:p>
            <a:pPr algn="just"/>
            <a:endParaRPr lang="es-SV" sz="2000" dirty="0"/>
          </a:p>
        </p:txBody>
      </p:sp>
    </p:spTree>
    <p:extLst>
      <p:ext uri="{BB962C8B-B14F-4D97-AF65-F5344CB8AC3E}">
        <p14:creationId xmlns:p14="http://schemas.microsoft.com/office/powerpoint/2010/main" val="913312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HN" b="1" dirty="0"/>
              <a:t>Claves externas o foráneas </a:t>
            </a:r>
            <a:endParaRPr lang="es-SV" dirty="0"/>
          </a:p>
        </p:txBody>
      </p:sp>
      <p:sp>
        <p:nvSpPr>
          <p:cNvPr id="3" name="2 Marcador de contenido"/>
          <p:cNvSpPr>
            <a:spLocks noGrp="1"/>
          </p:cNvSpPr>
          <p:nvPr>
            <p:ph idx="1"/>
          </p:nvPr>
        </p:nvSpPr>
        <p:spPr>
          <a:xfrm>
            <a:off x="457200" y="1752601"/>
            <a:ext cx="8219256" cy="2468488"/>
          </a:xfrm>
        </p:spPr>
        <p:txBody>
          <a:bodyPr>
            <a:normAutofit fontScale="70000" lnSpcReduction="20000"/>
          </a:bodyPr>
          <a:lstStyle/>
          <a:p>
            <a:pPr algn="just"/>
            <a:r>
              <a:rPr lang="es-HN" b="0" dirty="0"/>
              <a:t>Una clave externa es un campo (o campos) que señala la clave principal de otra tabla. El propósito de la clave externa es asegurar la integridad referencial de los datos. En otras palabras, sólo se permiten los valores que se esperan que aparezcan en la base de datos.</a:t>
            </a:r>
            <a:endParaRPr lang="es-SV" b="0" dirty="0"/>
          </a:p>
          <a:p>
            <a:pPr marL="118872" indent="0" algn="just">
              <a:buNone/>
            </a:pPr>
            <a:endParaRPr lang="es-SV" b="0" dirty="0"/>
          </a:p>
          <a:p>
            <a:pPr algn="just"/>
            <a:r>
              <a:rPr lang="es-HN" b="0" dirty="0"/>
              <a:t>La integridad referencial asegura que se mantengan las referencias entre las claves principales y las externas. Por ejemplo:</a:t>
            </a:r>
            <a:endParaRPr lang="es-SV" b="0" dirty="0"/>
          </a:p>
          <a:p>
            <a:pPr algn="just"/>
            <a:endParaRPr lang="es-SV" b="0" dirty="0"/>
          </a:p>
        </p:txBody>
      </p:sp>
      <p:pic>
        <p:nvPicPr>
          <p:cNvPr id="4" name="3 Imagen"/>
          <p:cNvPicPr/>
          <p:nvPr/>
        </p:nvPicPr>
        <p:blipFill>
          <a:blip r:embed="rId2">
            <a:extLst>
              <a:ext uri="{28A0092B-C50C-407E-A947-70E740481C1C}">
                <a14:useLocalDpi xmlns:a14="http://schemas.microsoft.com/office/drawing/2010/main" val="0"/>
              </a:ext>
            </a:extLst>
          </a:blip>
          <a:srcRect l="23260" t="21739" r="32088" b="40579"/>
          <a:stretch>
            <a:fillRect/>
          </a:stretch>
        </p:blipFill>
        <p:spPr bwMode="auto">
          <a:xfrm>
            <a:off x="971600" y="4106989"/>
            <a:ext cx="4752528" cy="2376264"/>
          </a:xfrm>
          <a:prstGeom prst="rect">
            <a:avLst/>
          </a:prstGeom>
          <a:noFill/>
          <a:ln w="19050" cmpd="sng">
            <a:noFill/>
            <a:miter lim="800000"/>
            <a:headEnd/>
            <a:tailEnd/>
          </a:ln>
          <a:effectLst/>
        </p:spPr>
      </p:pic>
      <p:sp>
        <p:nvSpPr>
          <p:cNvPr id="5" name="4 CuadroTexto"/>
          <p:cNvSpPr txBox="1"/>
          <p:nvPr/>
        </p:nvSpPr>
        <p:spPr>
          <a:xfrm>
            <a:off x="6084168" y="4365104"/>
            <a:ext cx="2736304" cy="1815882"/>
          </a:xfrm>
          <a:prstGeom prst="rect">
            <a:avLst/>
          </a:prstGeom>
          <a:noFill/>
        </p:spPr>
        <p:txBody>
          <a:bodyPr wrap="square" rtlCol="0">
            <a:spAutoFit/>
          </a:bodyPr>
          <a:lstStyle/>
          <a:p>
            <a:pPr algn="just"/>
            <a:r>
              <a:rPr lang="es-SV" sz="1600" dirty="0"/>
              <a:t>Se </a:t>
            </a:r>
            <a:r>
              <a:rPr lang="es-HN" sz="1600" dirty="0"/>
              <a:t>controla que si se agrega un código de categoría (</a:t>
            </a:r>
            <a:r>
              <a:rPr lang="es-HN" sz="1600" dirty="0" err="1"/>
              <a:t>CategoryID</a:t>
            </a:r>
            <a:r>
              <a:rPr lang="es-HN" sz="1600" dirty="0"/>
              <a:t>) en la tabla "</a:t>
            </a:r>
            <a:r>
              <a:rPr lang="es-HN" sz="1600" dirty="0" err="1"/>
              <a:t>Products</a:t>
            </a:r>
            <a:r>
              <a:rPr lang="es-HN" sz="1600" dirty="0"/>
              <a:t>", tal código exista previamente en la tabla "</a:t>
            </a:r>
            <a:r>
              <a:rPr lang="es-HN" sz="1600" dirty="0" err="1"/>
              <a:t>Categories</a:t>
            </a:r>
            <a:r>
              <a:rPr lang="es-HN" sz="1600" dirty="0"/>
              <a:t>".</a:t>
            </a:r>
            <a:endParaRPr lang="es-SV" sz="1600" dirty="0"/>
          </a:p>
          <a:p>
            <a:pPr algn="just"/>
            <a:endParaRPr lang="es-SV" sz="1600" dirty="0"/>
          </a:p>
        </p:txBody>
      </p:sp>
    </p:spTree>
    <p:extLst>
      <p:ext uri="{BB962C8B-B14F-4D97-AF65-F5344CB8AC3E}">
        <p14:creationId xmlns:p14="http://schemas.microsoft.com/office/powerpoint/2010/main" val="8659093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HN" b="1" dirty="0"/>
              <a:t>FOREIGN KEY </a:t>
            </a:r>
            <a:endParaRPr lang="es-SV" dirty="0"/>
          </a:p>
        </p:txBody>
      </p:sp>
      <p:sp>
        <p:nvSpPr>
          <p:cNvPr id="3" name="2 Marcador de contenido"/>
          <p:cNvSpPr>
            <a:spLocks noGrp="1"/>
          </p:cNvSpPr>
          <p:nvPr>
            <p:ph idx="1"/>
          </p:nvPr>
        </p:nvSpPr>
        <p:spPr/>
        <p:txBody>
          <a:bodyPr>
            <a:normAutofit fontScale="92500" lnSpcReduction="20000"/>
          </a:bodyPr>
          <a:lstStyle/>
          <a:p>
            <a:pPr algn="just"/>
            <a:r>
              <a:rPr lang="es-HN" b="0" dirty="0"/>
              <a:t>Cuando se crea una tabla, se puede crear una restricción </a:t>
            </a:r>
            <a:r>
              <a:rPr lang="es-HN" b="1" dirty="0"/>
              <a:t>FOREIGN KEY </a:t>
            </a:r>
            <a:r>
              <a:rPr lang="es-HN" b="0" dirty="0"/>
              <a:t>como parte de la definición de esa tabla. Si ya existe una tabla, puede agregar una restricción FOREIGN KEY, siempre que dicha restricción esté vinculada a una restricción PRIMARY KEY, una tabla puede contener varias restricciones FOREIGN KEY.</a:t>
            </a:r>
            <a:endParaRPr lang="es-SV" b="0" dirty="0"/>
          </a:p>
          <a:p>
            <a:pPr marL="118872" indent="0" algn="just">
              <a:buNone/>
            </a:pPr>
            <a:endParaRPr lang="es-SV" b="0" dirty="0"/>
          </a:p>
          <a:p>
            <a:pPr algn="just"/>
            <a:r>
              <a:rPr lang="es-HN" b="0" dirty="0"/>
              <a:t>Elimine una restricción FOREIGN KEY para quitar el requisito de integridad referencial entre las columnas de clave externa y las columnas de la clave principal.</a:t>
            </a:r>
            <a:endParaRPr lang="es-SV" b="0" dirty="0"/>
          </a:p>
          <a:p>
            <a:pPr algn="just"/>
            <a:endParaRPr lang="es-SV" b="0" dirty="0"/>
          </a:p>
        </p:txBody>
      </p:sp>
    </p:spTree>
    <p:extLst>
      <p:ext uri="{BB962C8B-B14F-4D97-AF65-F5344CB8AC3E}">
        <p14:creationId xmlns:p14="http://schemas.microsoft.com/office/powerpoint/2010/main" val="9749745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Transformar un modelo E-R a un modelo Relacional (1)</a:t>
            </a:r>
            <a:endParaRPr lang="es-MX" dirty="0"/>
          </a:p>
        </p:txBody>
      </p:sp>
      <p:sp>
        <p:nvSpPr>
          <p:cNvPr id="3" name="2 Marcador de contenido"/>
          <p:cNvSpPr>
            <a:spLocks noGrp="1"/>
          </p:cNvSpPr>
          <p:nvPr>
            <p:ph idx="1"/>
          </p:nvPr>
        </p:nvSpPr>
        <p:spPr>
          <a:xfrm>
            <a:off x="361603" y="2232391"/>
            <a:ext cx="8229600" cy="2204721"/>
          </a:xfrm>
        </p:spPr>
        <p:txBody>
          <a:bodyPr/>
          <a:lstStyle/>
          <a:p>
            <a:pPr algn="just"/>
            <a:r>
              <a:rPr lang="es-MX" sz="2800" dirty="0"/>
              <a:t>Cada </a:t>
            </a:r>
            <a:r>
              <a:rPr lang="es-MX" sz="2800" b="1" u="sng" dirty="0" smtClean="0"/>
              <a:t>entidad </a:t>
            </a:r>
            <a:r>
              <a:rPr lang="es-MX" sz="2800" b="1" u="sng" dirty="0"/>
              <a:t>fuerte</a:t>
            </a:r>
            <a:r>
              <a:rPr lang="es-MX" sz="2800" b="1" dirty="0"/>
              <a:t> </a:t>
            </a:r>
            <a:r>
              <a:rPr lang="es-MX" sz="2800" dirty="0"/>
              <a:t>se representa con una</a:t>
            </a:r>
            <a:r>
              <a:rPr lang="es-MX" sz="2800" b="1" dirty="0"/>
              <a:t> </a:t>
            </a:r>
            <a:r>
              <a:rPr lang="es-MX" sz="2800" b="1" u="sng" dirty="0"/>
              <a:t>tabla</a:t>
            </a:r>
            <a:r>
              <a:rPr lang="es-MX" sz="2800" dirty="0"/>
              <a:t>, cuyas columnas corresponden a los atributos de </a:t>
            </a:r>
            <a:r>
              <a:rPr lang="es-MX" sz="2800" dirty="0" smtClean="0"/>
              <a:t>la entidad.</a:t>
            </a:r>
            <a:endParaRPr lang="es-MX" sz="2800" dirty="0"/>
          </a:p>
          <a:p>
            <a:pPr algn="just"/>
            <a:endParaRPr lang="es-MX" dirty="0"/>
          </a:p>
        </p:txBody>
      </p:sp>
      <p:sp>
        <p:nvSpPr>
          <p:cNvPr id="7" name="6 CuadroTexto"/>
          <p:cNvSpPr txBox="1"/>
          <p:nvPr/>
        </p:nvSpPr>
        <p:spPr>
          <a:xfrm>
            <a:off x="373385" y="1630541"/>
            <a:ext cx="9117310" cy="646331"/>
          </a:xfrm>
          <a:prstGeom prst="rect">
            <a:avLst/>
          </a:prstGeom>
          <a:noFill/>
        </p:spPr>
        <p:txBody>
          <a:bodyPr wrap="square" rtlCol="0">
            <a:spAutoFit/>
          </a:bodyPr>
          <a:lstStyle/>
          <a:p>
            <a:r>
              <a:rPr lang="es-MX" dirty="0" smtClean="0"/>
              <a:t>Fuente</a:t>
            </a:r>
            <a:r>
              <a:rPr lang="es-MX" dirty="0"/>
              <a:t>: </a:t>
            </a:r>
            <a:r>
              <a:rPr lang="es-MX" dirty="0">
                <a:hlinkClick r:id="rId2"/>
              </a:rPr>
              <a:t>http://tavoberry.com/blog/convertir-diagrama-e-r-a-modelo-relacional</a:t>
            </a:r>
            <a:r>
              <a:rPr lang="es-MX" dirty="0" smtClean="0">
                <a:hlinkClick r:id="rId2"/>
              </a:rPr>
              <a:t>/</a:t>
            </a:r>
            <a:endParaRPr lang="es-MX" dirty="0" smtClean="0"/>
          </a:p>
          <a:p>
            <a:endParaRPr lang="es-MX" dirty="0" smtClean="0"/>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736" y="3573016"/>
            <a:ext cx="3570164" cy="2856131"/>
          </a:xfrm>
          <a:prstGeom prst="rect">
            <a:avLst/>
          </a:prstGeom>
        </p:spPr>
      </p:pic>
      <p:pic>
        <p:nvPicPr>
          <p:cNvPr id="11"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516" t="-3867" r="68734" b="26612"/>
          <a:stretch/>
        </p:blipFill>
        <p:spPr bwMode="auto">
          <a:xfrm>
            <a:off x="5089537" y="3377697"/>
            <a:ext cx="3607618" cy="3246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70493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Transformar un modelo E-R a un modelo Relacional (2)</a:t>
            </a:r>
            <a:endParaRPr lang="es-MX" dirty="0"/>
          </a:p>
        </p:txBody>
      </p:sp>
      <p:sp>
        <p:nvSpPr>
          <p:cNvPr id="3" name="2 Marcador de contenido"/>
          <p:cNvSpPr>
            <a:spLocks noGrp="1"/>
          </p:cNvSpPr>
          <p:nvPr>
            <p:ph idx="1"/>
          </p:nvPr>
        </p:nvSpPr>
        <p:spPr>
          <a:xfrm>
            <a:off x="35496" y="1775191"/>
            <a:ext cx="3384376" cy="4462121"/>
          </a:xfrm>
        </p:spPr>
        <p:txBody>
          <a:bodyPr>
            <a:normAutofit fontScale="92500" lnSpcReduction="10000"/>
          </a:bodyPr>
          <a:lstStyle/>
          <a:p>
            <a:pPr algn="just"/>
            <a:r>
              <a:rPr lang="es-MX" sz="2800" dirty="0"/>
              <a:t>Cada conjunto de entidades débil se representa con </a:t>
            </a:r>
            <a:r>
              <a:rPr lang="es-MX" sz="2800" b="1" dirty="0"/>
              <a:t>una tabla</a:t>
            </a:r>
            <a:r>
              <a:rPr lang="es-MX" sz="2800" dirty="0"/>
              <a:t>, con una columna por cada atributo de las entidades más una columna por </a:t>
            </a:r>
            <a:r>
              <a:rPr lang="es-MX" sz="2800" dirty="0" smtClean="0"/>
              <a:t>el atributo </a:t>
            </a:r>
            <a:r>
              <a:rPr lang="es-MX" sz="2800" dirty="0"/>
              <a:t>de la </a:t>
            </a:r>
            <a:r>
              <a:rPr lang="es-MX" sz="2800" b="1" dirty="0"/>
              <a:t>llave primaria de la entidad fuerte</a:t>
            </a:r>
            <a:r>
              <a:rPr lang="es-MX" sz="2800" dirty="0"/>
              <a:t> </a:t>
            </a:r>
            <a:r>
              <a:rPr lang="es-MX" sz="2800" dirty="0" smtClean="0"/>
              <a:t>.</a:t>
            </a:r>
          </a:p>
          <a:p>
            <a:pPr marL="118872" indent="0" algn="just">
              <a:buNone/>
            </a:pPr>
            <a:endParaRPr lang="es-MX" sz="2800" dirty="0" smtClean="0"/>
          </a:p>
          <a:p>
            <a:pPr algn="just"/>
            <a:endParaRPr lang="es-MX" sz="2800"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72" y="2023668"/>
            <a:ext cx="5544616" cy="1616427"/>
          </a:xfrm>
          <a:prstGeom prst="rect">
            <a:avLst/>
          </a:prstGeom>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4176713"/>
            <a:ext cx="5249240" cy="1916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7325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Modelo Relacional</a:t>
            </a:r>
          </a:p>
        </p:txBody>
      </p:sp>
      <p:sp>
        <p:nvSpPr>
          <p:cNvPr id="3" name="2 Marcador de contenido"/>
          <p:cNvSpPr>
            <a:spLocks noGrp="1"/>
          </p:cNvSpPr>
          <p:nvPr>
            <p:ph idx="1"/>
          </p:nvPr>
        </p:nvSpPr>
        <p:spPr/>
        <p:txBody>
          <a:bodyPr/>
          <a:lstStyle/>
          <a:p>
            <a:pPr algn="just"/>
            <a:r>
              <a:rPr lang="es-SV" dirty="0"/>
              <a:t>Este es el modelo más utilizado en la actualidad para </a:t>
            </a:r>
            <a:r>
              <a:rPr lang="es-SV" u="sng" dirty="0"/>
              <a:t>modelar problemas reales y administrar datos dinámicamente</a:t>
            </a:r>
            <a:r>
              <a:rPr lang="es-SV" dirty="0"/>
              <a:t>. Tras ser  postulados sus fundamentos en </a:t>
            </a:r>
            <a:r>
              <a:rPr lang="es-SV" dirty="0">
                <a:hlinkClick r:id="rId2" tooltip="1970"/>
              </a:rPr>
              <a:t>1970</a:t>
            </a:r>
            <a:r>
              <a:rPr lang="es-SV" dirty="0"/>
              <a:t> por </a:t>
            </a:r>
            <a:r>
              <a:rPr lang="es-SV" dirty="0">
                <a:hlinkClick r:id="rId3" tooltip="Edgar Frank Codd"/>
              </a:rPr>
              <a:t>Edgar Frank </a:t>
            </a:r>
            <a:r>
              <a:rPr lang="es-SV" dirty="0" err="1">
                <a:hlinkClick r:id="rId3" tooltip="Edgar Frank Codd"/>
              </a:rPr>
              <a:t>Codd</a:t>
            </a:r>
            <a:r>
              <a:rPr lang="es-SV" dirty="0"/>
              <a:t>, de los laboratorios </a:t>
            </a:r>
            <a:r>
              <a:rPr lang="es-SV" dirty="0">
                <a:hlinkClick r:id="rId4" tooltip="IBM"/>
              </a:rPr>
              <a:t>IBM</a:t>
            </a:r>
            <a:r>
              <a:rPr lang="es-SV" dirty="0"/>
              <a:t>  en </a:t>
            </a:r>
            <a:r>
              <a:rPr lang="es-SV" dirty="0">
                <a:hlinkClick r:id="rId5" tooltip="San José (California)"/>
              </a:rPr>
              <a:t>San José (California)</a:t>
            </a:r>
            <a:r>
              <a:rPr lang="es-SV" dirty="0"/>
              <a:t>, no tardó en consolidarse como un nuevo paradigma en  los modelos de base de datos. </a:t>
            </a:r>
            <a:endParaRPr lang="es-ES_tradnl" dirty="0"/>
          </a:p>
          <a:p>
            <a:pPr algn="just"/>
            <a:endParaRPr lang="es-MX" dirty="0"/>
          </a:p>
        </p:txBody>
      </p:sp>
    </p:spTree>
    <p:extLst>
      <p:ext uri="{BB962C8B-B14F-4D97-AF65-F5344CB8AC3E}">
        <p14:creationId xmlns:p14="http://schemas.microsoft.com/office/powerpoint/2010/main" val="41770538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Transformar un modelo E-R a un modelo Relacional (3)</a:t>
            </a:r>
            <a:endParaRPr lang="es-MX" dirty="0"/>
          </a:p>
        </p:txBody>
      </p:sp>
      <p:sp>
        <p:nvSpPr>
          <p:cNvPr id="3" name="2 Marcador de contenido"/>
          <p:cNvSpPr>
            <a:spLocks noGrp="1"/>
          </p:cNvSpPr>
          <p:nvPr>
            <p:ph idx="1"/>
          </p:nvPr>
        </p:nvSpPr>
        <p:spPr>
          <a:xfrm>
            <a:off x="0" y="1628800"/>
            <a:ext cx="3564954" cy="4625609"/>
          </a:xfrm>
        </p:spPr>
        <p:txBody>
          <a:bodyPr>
            <a:normAutofit fontScale="92500" lnSpcReduction="20000"/>
          </a:bodyPr>
          <a:lstStyle/>
          <a:p>
            <a:pPr algn="just"/>
            <a:r>
              <a:rPr lang="es-MX" sz="2800" dirty="0" smtClean="0"/>
              <a:t>Cuando </a:t>
            </a:r>
            <a:r>
              <a:rPr lang="es-MX" sz="2800" dirty="0"/>
              <a:t>existe una relación </a:t>
            </a:r>
            <a:r>
              <a:rPr lang="es-MX" sz="2800" b="1" dirty="0"/>
              <a:t>“uno a </a:t>
            </a:r>
            <a:r>
              <a:rPr lang="es-MX" sz="2800" b="1" dirty="0" smtClean="0"/>
              <a:t>muchos”</a:t>
            </a:r>
            <a:r>
              <a:rPr lang="es-MX" sz="2800" dirty="0" smtClean="0"/>
              <a:t> </a:t>
            </a:r>
            <a:r>
              <a:rPr lang="es-MX" sz="2800" dirty="0"/>
              <a:t>se  va a generar </a:t>
            </a:r>
            <a:r>
              <a:rPr lang="es-MX" sz="2800" b="1" dirty="0"/>
              <a:t>una tabla </a:t>
            </a:r>
            <a:r>
              <a:rPr lang="es-MX" sz="2800" dirty="0"/>
              <a:t>que incluye los </a:t>
            </a:r>
            <a:r>
              <a:rPr lang="es-MX" sz="2800" b="1" dirty="0"/>
              <a:t>atributos de la entidad del extremo </a:t>
            </a:r>
            <a:r>
              <a:rPr lang="es-MX" sz="2800" b="1" dirty="0" smtClean="0"/>
              <a:t>“muchos</a:t>
            </a:r>
            <a:r>
              <a:rPr lang="es-MX" sz="2800" dirty="0" smtClean="0"/>
              <a:t>” y </a:t>
            </a:r>
            <a:r>
              <a:rPr lang="es-MX" sz="2800" dirty="0"/>
              <a:t>una columna del </a:t>
            </a:r>
            <a:r>
              <a:rPr lang="es-MX" sz="2800" b="1" dirty="0"/>
              <a:t>atributo principal de la entidad del extremo “uno</a:t>
            </a:r>
            <a:r>
              <a:rPr lang="es-MX" sz="2800" b="1" dirty="0" smtClean="0"/>
              <a:t>”</a:t>
            </a:r>
            <a:r>
              <a:rPr lang="es-MX" sz="2800" dirty="0" smtClean="0"/>
              <a:t>, la cual se convierte en la </a:t>
            </a:r>
            <a:r>
              <a:rPr lang="es-MX" sz="2800" b="1" dirty="0" smtClean="0"/>
              <a:t>clave foránea </a:t>
            </a:r>
            <a:endParaRPr lang="es-MX" sz="2800" b="1" dirty="0"/>
          </a:p>
          <a:p>
            <a:pPr algn="just"/>
            <a:endParaRPr lang="es-MX" sz="2800" dirty="0"/>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4954" y="1652017"/>
            <a:ext cx="5543550" cy="1704975"/>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3933056"/>
            <a:ext cx="5375887"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69215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Transformar un modelo E-R a un modelo Relacional (4)</a:t>
            </a:r>
            <a:endParaRPr lang="es-MX" dirty="0"/>
          </a:p>
        </p:txBody>
      </p:sp>
      <p:sp>
        <p:nvSpPr>
          <p:cNvPr id="3" name="2 Marcador de contenido"/>
          <p:cNvSpPr>
            <a:spLocks noGrp="1"/>
          </p:cNvSpPr>
          <p:nvPr>
            <p:ph idx="1"/>
          </p:nvPr>
        </p:nvSpPr>
        <p:spPr>
          <a:xfrm>
            <a:off x="107504" y="1775191"/>
            <a:ext cx="8136904" cy="4625609"/>
          </a:xfrm>
        </p:spPr>
        <p:txBody>
          <a:bodyPr>
            <a:normAutofit/>
          </a:bodyPr>
          <a:lstStyle/>
          <a:p>
            <a:pPr algn="just"/>
            <a:r>
              <a:rPr lang="es-MX" dirty="0"/>
              <a:t>Cuando existe una relación </a:t>
            </a:r>
            <a:r>
              <a:rPr lang="es-MX" b="1" dirty="0" smtClean="0"/>
              <a:t>“muchos </a:t>
            </a:r>
            <a:r>
              <a:rPr lang="es-MX" b="1" dirty="0"/>
              <a:t>a </a:t>
            </a:r>
            <a:r>
              <a:rPr lang="es-MX" b="1" dirty="0" smtClean="0"/>
              <a:t>muchos”</a:t>
            </a:r>
            <a:r>
              <a:rPr lang="es-MX" dirty="0" smtClean="0"/>
              <a:t> se </a:t>
            </a:r>
            <a:r>
              <a:rPr lang="es-MX" dirty="0"/>
              <a:t>representa con una </a:t>
            </a:r>
            <a:r>
              <a:rPr lang="es-MX" b="1" dirty="0"/>
              <a:t>tabla</a:t>
            </a:r>
            <a:r>
              <a:rPr lang="es-MX" dirty="0"/>
              <a:t>, la cual tiene una columna por cada atributo de las </a:t>
            </a:r>
            <a:r>
              <a:rPr lang="es-MX" b="1" dirty="0"/>
              <a:t>llaves primarias </a:t>
            </a:r>
            <a:r>
              <a:rPr lang="es-MX" dirty="0"/>
              <a:t>de los conjuntos de entidades a los que participan en la relación, </a:t>
            </a:r>
            <a:r>
              <a:rPr lang="es-MX" b="1" dirty="0"/>
              <a:t>más </a:t>
            </a:r>
            <a:r>
              <a:rPr lang="es-MX" b="1" dirty="0" smtClean="0"/>
              <a:t>las columnas </a:t>
            </a:r>
            <a:r>
              <a:rPr lang="es-MX" dirty="0"/>
              <a:t>por cada atributo que fueron necesarios para describir la relación.</a:t>
            </a:r>
          </a:p>
          <a:p>
            <a:pPr algn="just"/>
            <a:endParaRPr lang="es-MX" dirty="0" smtClean="0"/>
          </a:p>
        </p:txBody>
      </p:sp>
    </p:spTree>
    <p:extLst>
      <p:ext uri="{BB962C8B-B14F-4D97-AF65-F5344CB8AC3E}">
        <p14:creationId xmlns:p14="http://schemas.microsoft.com/office/powerpoint/2010/main" val="14479896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Transformar un modelo E-R a un modelo Relacional (4)</a:t>
            </a:r>
            <a:endParaRPr lang="es-MX" dirty="0"/>
          </a:p>
        </p:txBody>
      </p:sp>
      <p:pic>
        <p:nvPicPr>
          <p:cNvPr id="6" name="5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484784"/>
            <a:ext cx="8784976" cy="2626116"/>
          </a:xfrm>
          <a:prstGeom prst="rect">
            <a:avLst/>
          </a:prstGeom>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149080"/>
            <a:ext cx="7272808" cy="2692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01782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9842" y="3284984"/>
            <a:ext cx="2500512" cy="1543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title"/>
          </p:nvPr>
        </p:nvSpPr>
        <p:spPr/>
        <p:txBody>
          <a:bodyPr>
            <a:normAutofit fontScale="90000"/>
          </a:bodyPr>
          <a:lstStyle/>
          <a:p>
            <a:r>
              <a:rPr lang="es-MX" dirty="0" smtClean="0"/>
              <a:t>Transformar un modelo E-R a un modelo Relacional (5)</a:t>
            </a:r>
            <a:endParaRPr lang="es-MX" dirty="0"/>
          </a:p>
        </p:txBody>
      </p:sp>
      <p:sp>
        <p:nvSpPr>
          <p:cNvPr id="3" name="2 Marcador de contenido"/>
          <p:cNvSpPr>
            <a:spLocks noGrp="1"/>
          </p:cNvSpPr>
          <p:nvPr>
            <p:ph idx="1"/>
          </p:nvPr>
        </p:nvSpPr>
        <p:spPr>
          <a:xfrm>
            <a:off x="107504" y="1484784"/>
            <a:ext cx="8784976" cy="1725817"/>
          </a:xfrm>
        </p:spPr>
        <p:txBody>
          <a:bodyPr>
            <a:normAutofit fontScale="92500" lnSpcReduction="20000"/>
          </a:bodyPr>
          <a:lstStyle/>
          <a:p>
            <a:pPr algn="just"/>
            <a:r>
              <a:rPr lang="es-MX" b="1" u="sng" dirty="0" smtClean="0"/>
              <a:t>Cada </a:t>
            </a:r>
            <a:r>
              <a:rPr lang="es-MX" b="1" u="sng" dirty="0"/>
              <a:t>atributo</a:t>
            </a:r>
            <a:r>
              <a:rPr lang="es-MX" dirty="0"/>
              <a:t> que </a:t>
            </a:r>
            <a:r>
              <a:rPr lang="es-MX" b="1" dirty="0"/>
              <a:t>compone el atributo compuesto</a:t>
            </a:r>
            <a:r>
              <a:rPr lang="es-MX" dirty="0"/>
              <a:t> deberá ser un </a:t>
            </a:r>
            <a:r>
              <a:rPr lang="es-MX" b="1" dirty="0" smtClean="0"/>
              <a:t>campo de </a:t>
            </a:r>
            <a:r>
              <a:rPr lang="es-MX" b="1" dirty="0"/>
              <a:t>la tabla</a:t>
            </a:r>
            <a:r>
              <a:rPr lang="es-MX" dirty="0"/>
              <a:t>, en caso de que no, </a:t>
            </a:r>
            <a:r>
              <a:rPr lang="es-MX" b="1" dirty="0"/>
              <a:t>la tabla solo contendrá </a:t>
            </a:r>
            <a:r>
              <a:rPr lang="es-MX" b="1" dirty="0" smtClean="0"/>
              <a:t>un </a:t>
            </a:r>
            <a:r>
              <a:rPr lang="es-MX" b="1" dirty="0"/>
              <a:t>campo con el nombre del atributo compuesto </a:t>
            </a: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392" y="3668023"/>
            <a:ext cx="4848656" cy="2541365"/>
          </a:xfrm>
          <a:prstGeom prst="rect">
            <a:avLst/>
          </a:prstGeom>
        </p:spPr>
      </p:pic>
      <p:sp>
        <p:nvSpPr>
          <p:cNvPr id="5" name="4 CuadroTexto"/>
          <p:cNvSpPr txBox="1"/>
          <p:nvPr/>
        </p:nvSpPr>
        <p:spPr>
          <a:xfrm>
            <a:off x="7020272" y="4900518"/>
            <a:ext cx="1728192" cy="369332"/>
          </a:xfrm>
          <a:prstGeom prst="rect">
            <a:avLst/>
          </a:prstGeom>
          <a:solidFill>
            <a:schemeClr val="tx1"/>
          </a:solidFill>
        </p:spPr>
        <p:txBody>
          <a:bodyPr wrap="square" rtlCol="0">
            <a:spAutoFit/>
          </a:bodyPr>
          <a:lstStyle/>
          <a:p>
            <a:r>
              <a:rPr lang="es-MX" b="1" dirty="0" smtClean="0">
                <a:solidFill>
                  <a:srgbClr val="FFFF00"/>
                </a:solidFill>
              </a:rPr>
              <a:t>Forma N° 2</a:t>
            </a:r>
            <a:endParaRPr lang="es-MX" b="1" dirty="0">
              <a:solidFill>
                <a:srgbClr val="FFFF00"/>
              </a:solidFill>
            </a:endParaRPr>
          </a:p>
        </p:txBody>
      </p:sp>
      <p:sp>
        <p:nvSpPr>
          <p:cNvPr id="7" name="6 CuadroTexto"/>
          <p:cNvSpPr txBox="1"/>
          <p:nvPr/>
        </p:nvSpPr>
        <p:spPr>
          <a:xfrm>
            <a:off x="7020272" y="2852400"/>
            <a:ext cx="1728192" cy="369332"/>
          </a:xfrm>
          <a:prstGeom prst="rect">
            <a:avLst/>
          </a:prstGeom>
          <a:solidFill>
            <a:schemeClr val="tx1"/>
          </a:solidFill>
        </p:spPr>
        <p:txBody>
          <a:bodyPr wrap="square" rtlCol="0">
            <a:spAutoFit/>
          </a:bodyPr>
          <a:lstStyle/>
          <a:p>
            <a:r>
              <a:rPr lang="es-MX" b="1" dirty="0" smtClean="0">
                <a:solidFill>
                  <a:srgbClr val="FFFF00"/>
                </a:solidFill>
              </a:rPr>
              <a:t>Forma N° 1</a:t>
            </a:r>
            <a:endParaRPr lang="es-MX" b="1" dirty="0">
              <a:solidFill>
                <a:srgbClr val="FFFF00"/>
              </a:solidFill>
            </a:endParaRPr>
          </a:p>
        </p:txBody>
      </p:sp>
      <p:sp>
        <p:nvSpPr>
          <p:cNvPr id="6" name="5 Rectángulo redondeado"/>
          <p:cNvSpPr/>
          <p:nvPr/>
        </p:nvSpPr>
        <p:spPr>
          <a:xfrm>
            <a:off x="5319842" y="4077072"/>
            <a:ext cx="2592288" cy="73370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7083" y="5339308"/>
            <a:ext cx="2513271" cy="1326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9 Rectángulo redondeado"/>
          <p:cNvSpPr/>
          <p:nvPr/>
        </p:nvSpPr>
        <p:spPr>
          <a:xfrm>
            <a:off x="5292080" y="6209388"/>
            <a:ext cx="2592288" cy="36685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3757367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Transformar un modelo E-R a un modelo Relacional (6)</a:t>
            </a:r>
            <a:endParaRPr lang="es-MX" dirty="0"/>
          </a:p>
        </p:txBody>
      </p:sp>
      <p:sp>
        <p:nvSpPr>
          <p:cNvPr id="3" name="2 Marcador de contenido"/>
          <p:cNvSpPr>
            <a:spLocks noGrp="1"/>
          </p:cNvSpPr>
          <p:nvPr>
            <p:ph idx="1"/>
          </p:nvPr>
        </p:nvSpPr>
        <p:spPr/>
        <p:txBody>
          <a:bodyPr>
            <a:normAutofit/>
          </a:bodyPr>
          <a:lstStyle/>
          <a:p>
            <a:pPr algn="just"/>
            <a:r>
              <a:rPr lang="es-MX" dirty="0"/>
              <a:t>Los campos derivados se representan como una columna de la tabla</a:t>
            </a:r>
            <a:r>
              <a:rPr lang="es-MX" dirty="0" smtClean="0"/>
              <a:t>.</a:t>
            </a:r>
          </a:p>
          <a:p>
            <a:pPr marL="118872" indent="0" algn="just">
              <a:buNone/>
            </a:pPr>
            <a:endParaRPr lang="es-MX"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3140968"/>
            <a:ext cx="5043945" cy="2664296"/>
          </a:xfrm>
          <a:prstGeom prst="rect">
            <a:avLst/>
          </a:prstGeom>
        </p:spPr>
      </p:pic>
      <p:sp>
        <p:nvSpPr>
          <p:cNvPr id="5" name="4 Rectángulo redondeado"/>
          <p:cNvSpPr/>
          <p:nvPr/>
        </p:nvSpPr>
        <p:spPr>
          <a:xfrm>
            <a:off x="179512" y="4581128"/>
            <a:ext cx="1584176" cy="720080"/>
          </a:xfrm>
          <a:prstGeom prst="round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9446" y="3356992"/>
            <a:ext cx="2473821" cy="2766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Rectángulo redondeado"/>
          <p:cNvSpPr/>
          <p:nvPr/>
        </p:nvSpPr>
        <p:spPr>
          <a:xfrm>
            <a:off x="5580113" y="5469490"/>
            <a:ext cx="2689844" cy="551798"/>
          </a:xfrm>
          <a:prstGeom prst="round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Tree>
    <p:extLst>
      <p:ext uri="{BB962C8B-B14F-4D97-AF65-F5344CB8AC3E}">
        <p14:creationId xmlns:p14="http://schemas.microsoft.com/office/powerpoint/2010/main" val="2122958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Transformar un modelo E-R a un modelo Relacional (7)</a:t>
            </a:r>
            <a:endParaRPr lang="es-MX" dirty="0"/>
          </a:p>
        </p:txBody>
      </p:sp>
      <p:sp>
        <p:nvSpPr>
          <p:cNvPr id="3" name="2 Marcador de contenido"/>
          <p:cNvSpPr>
            <a:spLocks noGrp="1"/>
          </p:cNvSpPr>
          <p:nvPr>
            <p:ph idx="1"/>
          </p:nvPr>
        </p:nvSpPr>
        <p:spPr/>
        <p:txBody>
          <a:bodyPr>
            <a:normAutofit/>
          </a:bodyPr>
          <a:lstStyle/>
          <a:p>
            <a:pPr algn="just"/>
            <a:r>
              <a:rPr lang="es-MX" dirty="0" smtClean="0"/>
              <a:t>Si </a:t>
            </a:r>
            <a:r>
              <a:rPr lang="es-MX" dirty="0"/>
              <a:t>existe un </a:t>
            </a:r>
            <a:r>
              <a:rPr lang="es-MX" b="1" dirty="0"/>
              <a:t>atributo </a:t>
            </a:r>
            <a:r>
              <a:rPr lang="es-MX" b="1" dirty="0" err="1"/>
              <a:t>multivalorado</a:t>
            </a:r>
            <a:r>
              <a:rPr lang="es-MX" b="1" dirty="0"/>
              <a:t> </a:t>
            </a:r>
            <a:r>
              <a:rPr lang="es-MX" dirty="0"/>
              <a:t>en una </a:t>
            </a:r>
            <a:r>
              <a:rPr lang="es-MX" dirty="0" smtClean="0"/>
              <a:t>entidad, </a:t>
            </a:r>
            <a:r>
              <a:rPr lang="es-MX" dirty="0"/>
              <a:t>este se </a:t>
            </a:r>
            <a:r>
              <a:rPr lang="es-MX" b="1" u="sng" dirty="0"/>
              <a:t>convierte en una tabla </a:t>
            </a:r>
            <a:r>
              <a:rPr lang="es-MX" dirty="0"/>
              <a:t>que va a estar </a:t>
            </a:r>
            <a:r>
              <a:rPr lang="es-MX" b="1" dirty="0"/>
              <a:t>compuesta por una columna para el campo </a:t>
            </a:r>
            <a:r>
              <a:rPr lang="es-MX" b="1" dirty="0" smtClean="0"/>
              <a:t>llave (llave primaria) </a:t>
            </a:r>
            <a:r>
              <a:rPr lang="es-MX" b="1" dirty="0"/>
              <a:t>de esta nueva tabla</a:t>
            </a:r>
            <a:r>
              <a:rPr lang="es-MX" dirty="0"/>
              <a:t>, otro campo que será el </a:t>
            </a:r>
            <a:r>
              <a:rPr lang="es-MX" b="1" dirty="0"/>
              <a:t>campo llave de la tabla de donde proviene el atributo </a:t>
            </a:r>
            <a:r>
              <a:rPr lang="es-MX" b="1" dirty="0" err="1"/>
              <a:t>multivalorado</a:t>
            </a:r>
            <a:r>
              <a:rPr lang="es-MX" b="1" dirty="0"/>
              <a:t> </a:t>
            </a:r>
            <a:r>
              <a:rPr lang="es-MX" dirty="0"/>
              <a:t>(llave foránea) y finalmente un </a:t>
            </a:r>
            <a:r>
              <a:rPr lang="es-MX" b="1" dirty="0"/>
              <a:t>campo que será el que representa al atributo </a:t>
            </a:r>
            <a:r>
              <a:rPr lang="es-MX" b="1" dirty="0" err="1" smtClean="0"/>
              <a:t>multivalorado</a:t>
            </a:r>
            <a:r>
              <a:rPr lang="es-MX" b="1" dirty="0"/>
              <a:t>.</a:t>
            </a:r>
          </a:p>
        </p:txBody>
      </p:sp>
    </p:spTree>
    <p:extLst>
      <p:ext uri="{BB962C8B-B14F-4D97-AF65-F5344CB8AC3E}">
        <p14:creationId xmlns:p14="http://schemas.microsoft.com/office/powerpoint/2010/main" val="17730094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Transformar un modelo E-R a un modelo Relacional (7)</a:t>
            </a:r>
            <a:endParaRPr lang="es-MX"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628800"/>
            <a:ext cx="5616624" cy="2376264"/>
          </a:xfrm>
          <a:prstGeom prst="rect">
            <a:avLst/>
          </a:prstGeom>
        </p:spPr>
      </p:pic>
      <p:sp>
        <p:nvSpPr>
          <p:cNvPr id="5" name="4 Rectángulo redondeado"/>
          <p:cNvSpPr/>
          <p:nvPr/>
        </p:nvSpPr>
        <p:spPr>
          <a:xfrm>
            <a:off x="5940152" y="2816932"/>
            <a:ext cx="1512168" cy="684076"/>
          </a:xfrm>
          <a:prstGeom prst="round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3399" y="4005064"/>
            <a:ext cx="5376639" cy="2555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Rectángulo redondeado"/>
          <p:cNvSpPr/>
          <p:nvPr/>
        </p:nvSpPr>
        <p:spPr>
          <a:xfrm>
            <a:off x="5004048" y="4005064"/>
            <a:ext cx="2880320" cy="2160240"/>
          </a:xfrm>
          <a:prstGeom prst="round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Tree>
    <p:extLst>
      <p:ext uri="{BB962C8B-B14F-4D97-AF65-F5344CB8AC3E}">
        <p14:creationId xmlns:p14="http://schemas.microsoft.com/office/powerpoint/2010/main" val="3919336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Ejercicio</a:t>
            </a:r>
            <a:br>
              <a:rPr lang="es-MX" dirty="0" smtClean="0"/>
            </a:br>
            <a:r>
              <a:rPr lang="es-MX" dirty="0" smtClean="0"/>
              <a:t>Transformar a un modelo relacional </a:t>
            </a:r>
            <a:endParaRPr lang="es-MX" dirty="0"/>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556792"/>
            <a:ext cx="8915825" cy="5157193"/>
          </a:xfrm>
          <a:prstGeom prst="rect">
            <a:avLst/>
          </a:prstGeom>
        </p:spPr>
      </p:pic>
    </p:spTree>
    <p:extLst>
      <p:ext uri="{BB962C8B-B14F-4D97-AF65-F5344CB8AC3E}">
        <p14:creationId xmlns:p14="http://schemas.microsoft.com/office/powerpoint/2010/main" val="333640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Modelo Relacional</a:t>
            </a:r>
          </a:p>
        </p:txBody>
      </p:sp>
      <p:sp>
        <p:nvSpPr>
          <p:cNvPr id="3" name="2 Marcador de contenido"/>
          <p:cNvSpPr>
            <a:spLocks noGrp="1"/>
          </p:cNvSpPr>
          <p:nvPr>
            <p:ph idx="1"/>
          </p:nvPr>
        </p:nvSpPr>
        <p:spPr>
          <a:xfrm>
            <a:off x="457200" y="1775191"/>
            <a:ext cx="8229600" cy="4894169"/>
          </a:xfrm>
        </p:spPr>
        <p:txBody>
          <a:bodyPr>
            <a:normAutofit fontScale="92500" lnSpcReduction="10000"/>
          </a:bodyPr>
          <a:lstStyle/>
          <a:p>
            <a:pPr algn="just"/>
            <a:r>
              <a:rPr lang="es-SV" dirty="0"/>
              <a:t>Su idea fundamental es el </a:t>
            </a:r>
            <a:r>
              <a:rPr lang="es-SV" b="1" u="sng" dirty="0"/>
              <a:t>uso de "relaciones". </a:t>
            </a:r>
            <a:r>
              <a:rPr lang="es-SV" dirty="0"/>
              <a:t>Estas relaciones podrían considerarse en forma lógica como conjuntos de datos llamados "</a:t>
            </a:r>
            <a:r>
              <a:rPr lang="es-SV" dirty="0" err="1" smtClean="0"/>
              <a:t>tuplas</a:t>
            </a:r>
            <a:r>
              <a:rPr lang="es-SV" dirty="0" smtClean="0"/>
              <a:t>“ (filas).</a:t>
            </a:r>
          </a:p>
          <a:p>
            <a:pPr marL="118872" indent="0" algn="just">
              <a:buNone/>
            </a:pPr>
            <a:endParaRPr lang="es-SV" dirty="0"/>
          </a:p>
          <a:p>
            <a:pPr algn="just"/>
            <a:r>
              <a:rPr lang="es-ES" dirty="0"/>
              <a:t>En este modelo, el lugar y la forma en que se almacenen los datos no tienen relevancia (a diferencia de otros modelos como el jerárquico y el de red). Esto tiene la considerable ventaja de que es más fácil de entender y de utilizar para un usuario eventual de la base de datos. </a:t>
            </a:r>
            <a:endParaRPr lang="es-ES_tradnl" dirty="0"/>
          </a:p>
          <a:p>
            <a:pPr algn="just"/>
            <a:endParaRPr lang="es-MX" dirty="0"/>
          </a:p>
        </p:txBody>
      </p:sp>
    </p:spTree>
    <p:extLst>
      <p:ext uri="{BB962C8B-B14F-4D97-AF65-F5344CB8AC3E}">
        <p14:creationId xmlns:p14="http://schemas.microsoft.com/office/powerpoint/2010/main" val="150735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Modelo Relacional</a:t>
            </a:r>
          </a:p>
        </p:txBody>
      </p:sp>
      <p:sp>
        <p:nvSpPr>
          <p:cNvPr id="3" name="2 Marcador de contenido"/>
          <p:cNvSpPr>
            <a:spLocks noGrp="1"/>
          </p:cNvSpPr>
          <p:nvPr>
            <p:ph idx="1"/>
          </p:nvPr>
        </p:nvSpPr>
        <p:spPr/>
        <p:txBody>
          <a:bodyPr>
            <a:normAutofit fontScale="85000" lnSpcReduction="10000"/>
          </a:bodyPr>
          <a:lstStyle/>
          <a:p>
            <a:pPr marL="342900" indent="-342900" algn="just">
              <a:lnSpc>
                <a:spcPct val="90000"/>
              </a:lnSpc>
              <a:buFont typeface="Arial" panose="020B0604020202020204" pitchFamily="34" charset="0"/>
              <a:buChar char="•"/>
            </a:pPr>
            <a:r>
              <a:rPr lang="es-ES" dirty="0"/>
              <a:t>La información puede ser recuperada o almacenada mediante "consultas" que ofrecen una amplia flexibilidad y poder para administrar la información.</a:t>
            </a:r>
            <a:r>
              <a:rPr lang="es-ES_tradnl" dirty="0"/>
              <a:t> </a:t>
            </a:r>
          </a:p>
          <a:p>
            <a:pPr marL="342900" indent="-342900" algn="just">
              <a:lnSpc>
                <a:spcPct val="90000"/>
              </a:lnSpc>
              <a:buFont typeface="Arial" panose="020B0604020202020204" pitchFamily="34" charset="0"/>
              <a:buChar char="•"/>
            </a:pPr>
            <a:endParaRPr lang="es-ES_tradnl" dirty="0"/>
          </a:p>
          <a:p>
            <a:pPr marL="342900" indent="-342900" algn="just">
              <a:lnSpc>
                <a:spcPct val="90000"/>
              </a:lnSpc>
              <a:buFont typeface="Arial" panose="020B0604020202020204" pitchFamily="34" charset="0"/>
              <a:buChar char="•"/>
            </a:pPr>
            <a:r>
              <a:rPr lang="es-ES" dirty="0"/>
              <a:t>El lenguaje más habitual para construir las consultas a bases de datos relacionales es </a:t>
            </a:r>
            <a:r>
              <a:rPr lang="es-ES" dirty="0">
                <a:hlinkClick r:id="rId2" tooltip="SQL"/>
              </a:rPr>
              <a:t>SQL</a:t>
            </a:r>
            <a:r>
              <a:rPr lang="es-ES" dirty="0"/>
              <a:t>, </a:t>
            </a:r>
            <a:r>
              <a:rPr lang="es-ES" dirty="0" err="1"/>
              <a:t>Structured</a:t>
            </a:r>
            <a:r>
              <a:rPr lang="es-ES" dirty="0"/>
              <a:t> </a:t>
            </a:r>
            <a:r>
              <a:rPr lang="es-ES" dirty="0" err="1"/>
              <a:t>Query</a:t>
            </a:r>
            <a:r>
              <a:rPr lang="es-ES" dirty="0"/>
              <a:t> </a:t>
            </a:r>
            <a:r>
              <a:rPr lang="es-SV" dirty="0" err="1"/>
              <a:t>Language</a:t>
            </a:r>
            <a:r>
              <a:rPr lang="es-ES" dirty="0"/>
              <a:t> o Lenguaje Estructurado de Consultas, un estándar implementado por los principales motores o sistemas de gestión de bases de datos relacionales.</a:t>
            </a:r>
          </a:p>
          <a:p>
            <a:pPr marL="342900" indent="-342900" algn="just">
              <a:lnSpc>
                <a:spcPct val="90000"/>
              </a:lnSpc>
              <a:buFont typeface="Arial" panose="020B0604020202020204" pitchFamily="34" charset="0"/>
              <a:buChar char="•"/>
            </a:pPr>
            <a:endParaRPr lang="es-SV" dirty="0"/>
          </a:p>
          <a:p>
            <a:pPr marL="342900" indent="-342900" algn="just">
              <a:lnSpc>
                <a:spcPct val="90000"/>
              </a:lnSpc>
              <a:buFont typeface="Arial" panose="020B0604020202020204" pitchFamily="34" charset="0"/>
              <a:buChar char="•"/>
            </a:pPr>
            <a:r>
              <a:rPr lang="es-SV" dirty="0"/>
              <a:t>Durante su diseño, una base de datos relacional pasa por un proceso al que se le conoce como </a:t>
            </a:r>
            <a:r>
              <a:rPr lang="es-SV" dirty="0">
                <a:hlinkClick r:id="rId3" tooltip="Normalización de una base de datos"/>
              </a:rPr>
              <a:t>normalización de una base de datos</a:t>
            </a:r>
            <a:r>
              <a:rPr lang="es-SV" dirty="0"/>
              <a:t>.</a:t>
            </a:r>
            <a:r>
              <a:rPr lang="es-ES_tradnl" dirty="0"/>
              <a:t> </a:t>
            </a:r>
          </a:p>
          <a:p>
            <a:endParaRPr lang="es-MX" dirty="0"/>
          </a:p>
        </p:txBody>
      </p:sp>
    </p:spTree>
    <p:extLst>
      <p:ext uri="{BB962C8B-B14F-4D97-AF65-F5344CB8AC3E}">
        <p14:creationId xmlns:p14="http://schemas.microsoft.com/office/powerpoint/2010/main" val="3998762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SV" b="1" dirty="0"/>
              <a:t>Bases de datos relacionales</a:t>
            </a:r>
            <a:endParaRPr lang="es-SV" dirty="0"/>
          </a:p>
        </p:txBody>
      </p:sp>
      <p:sp>
        <p:nvSpPr>
          <p:cNvPr id="3" name="2 Marcador de contenido"/>
          <p:cNvSpPr>
            <a:spLocks noGrp="1"/>
          </p:cNvSpPr>
          <p:nvPr>
            <p:ph idx="1"/>
          </p:nvPr>
        </p:nvSpPr>
        <p:spPr/>
        <p:txBody>
          <a:bodyPr>
            <a:noAutofit/>
          </a:bodyPr>
          <a:lstStyle/>
          <a:p>
            <a:pPr algn="just"/>
            <a:r>
              <a:rPr lang="es-SV" sz="2800" b="0" dirty="0"/>
              <a:t>Una base de datos relacional almacena los datos en varios lugares denominados tablas y además controla la manera en que esas tablas se relacionan entre sí. En ocasiones encontrará las siglas RDBMS, del inglés </a:t>
            </a:r>
            <a:r>
              <a:rPr lang="es-SV" sz="2800" b="0" dirty="0" err="1"/>
              <a:t>Relational</a:t>
            </a:r>
            <a:r>
              <a:rPr lang="es-SV" sz="2800" b="0" dirty="0"/>
              <a:t> </a:t>
            </a:r>
            <a:r>
              <a:rPr lang="es-SV" sz="2800" b="0" dirty="0" err="1"/>
              <a:t>Database</a:t>
            </a:r>
            <a:r>
              <a:rPr lang="es-SV" sz="2800" b="0" dirty="0"/>
              <a:t> Management </a:t>
            </a:r>
            <a:r>
              <a:rPr lang="es-SV" sz="2800" b="0" dirty="0" err="1"/>
              <a:t>System</a:t>
            </a:r>
            <a:r>
              <a:rPr lang="es-SV" sz="2800" b="0" dirty="0"/>
              <a:t>, para hacer referencia a una base de datos relacional.</a:t>
            </a:r>
          </a:p>
          <a:p>
            <a:pPr algn="just"/>
            <a:endParaRPr lang="es-SV" sz="2800" b="0" dirty="0"/>
          </a:p>
        </p:txBody>
      </p:sp>
    </p:spTree>
    <p:extLst>
      <p:ext uri="{BB962C8B-B14F-4D97-AF65-F5344CB8AC3E}">
        <p14:creationId xmlns:p14="http://schemas.microsoft.com/office/powerpoint/2010/main" val="2166618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b="1" dirty="0"/>
              <a:t>Tablas </a:t>
            </a:r>
            <a:endParaRPr lang="es-SV" dirty="0"/>
          </a:p>
        </p:txBody>
      </p:sp>
      <p:sp>
        <p:nvSpPr>
          <p:cNvPr id="3" name="2 Marcador de contenido"/>
          <p:cNvSpPr>
            <a:spLocks noGrp="1"/>
          </p:cNvSpPr>
          <p:nvPr>
            <p:ph idx="1"/>
          </p:nvPr>
        </p:nvSpPr>
        <p:spPr>
          <a:xfrm>
            <a:off x="457200" y="1752600"/>
            <a:ext cx="8147248" cy="4373563"/>
          </a:xfrm>
        </p:spPr>
        <p:txBody>
          <a:bodyPr>
            <a:normAutofit fontScale="77500" lnSpcReduction="20000"/>
          </a:bodyPr>
          <a:lstStyle/>
          <a:p>
            <a:pPr algn="just"/>
            <a:r>
              <a:rPr lang="es-ES_tradnl" b="0" dirty="0"/>
              <a:t>Las tablas son los objetos que almacenan los datos, una de las normas básicas para la base de datos es que cada tabla debería almacenar información sobre una entidad en concreto esto se conoce como regla de normalización.</a:t>
            </a:r>
            <a:endParaRPr lang="es-SV" b="0" dirty="0"/>
          </a:p>
          <a:p>
            <a:pPr marL="118872" indent="0" algn="just">
              <a:buNone/>
            </a:pPr>
            <a:endParaRPr lang="es-SV" b="0" dirty="0"/>
          </a:p>
          <a:p>
            <a:pPr algn="just"/>
            <a:r>
              <a:rPr lang="es-ES_tradnl" b="0" dirty="0"/>
              <a:t>Gran parte del trabajo que se realiza con una base de datos gira en torno a las tablas, cada base de datos admite estas cuatro operaciones básicas</a:t>
            </a:r>
            <a:r>
              <a:rPr lang="es-ES_tradnl" b="0" dirty="0" smtClean="0"/>
              <a:t>:</a:t>
            </a:r>
          </a:p>
          <a:p>
            <a:pPr marL="914400" lvl="1" indent="-457200" algn="just">
              <a:buFont typeface="+mj-lt"/>
              <a:buAutoNum type="arabicPeriod"/>
            </a:pPr>
            <a:r>
              <a:rPr lang="es-ES_tradnl" dirty="0"/>
              <a:t>Añadir información a una tabla</a:t>
            </a:r>
            <a:endParaRPr lang="es-SV" dirty="0"/>
          </a:p>
          <a:p>
            <a:pPr marL="914400" lvl="1" indent="-457200" algn="just">
              <a:buFont typeface="+mj-lt"/>
              <a:buAutoNum type="arabicPeriod"/>
            </a:pPr>
            <a:r>
              <a:rPr lang="es-ES_tradnl" dirty="0"/>
              <a:t>Actualizar la información que ya existe en una tabla</a:t>
            </a:r>
            <a:endParaRPr lang="es-SV" dirty="0"/>
          </a:p>
          <a:p>
            <a:pPr marL="914400" lvl="1" indent="-457200" algn="just">
              <a:buFont typeface="+mj-lt"/>
              <a:buAutoNum type="arabicPeriod"/>
            </a:pPr>
            <a:r>
              <a:rPr lang="es-ES_tradnl" dirty="0"/>
              <a:t>Eliminar información que ya existe en una tabla</a:t>
            </a:r>
            <a:endParaRPr lang="es-SV" dirty="0"/>
          </a:p>
          <a:p>
            <a:pPr marL="914400" lvl="1" indent="-457200" algn="just">
              <a:buFont typeface="+mj-lt"/>
              <a:buAutoNum type="arabicPeriod"/>
            </a:pPr>
            <a:r>
              <a:rPr lang="es-ES_tradnl" dirty="0"/>
              <a:t>Ver la información contenida en una tabla</a:t>
            </a:r>
            <a:endParaRPr lang="es-SV" dirty="0"/>
          </a:p>
          <a:p>
            <a:pPr algn="just"/>
            <a:endParaRPr lang="es-SV" b="0" dirty="0"/>
          </a:p>
          <a:p>
            <a:pPr algn="just"/>
            <a:endParaRPr lang="es-SV" b="0" dirty="0"/>
          </a:p>
        </p:txBody>
      </p:sp>
    </p:spTree>
    <p:extLst>
      <p:ext uri="{BB962C8B-B14F-4D97-AF65-F5344CB8AC3E}">
        <p14:creationId xmlns:p14="http://schemas.microsoft.com/office/powerpoint/2010/main" val="6002531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b="1" dirty="0"/>
              <a:t>Registros, campos y valores </a:t>
            </a:r>
            <a:endParaRPr lang="es-SV" dirty="0"/>
          </a:p>
        </p:txBody>
      </p:sp>
      <p:sp>
        <p:nvSpPr>
          <p:cNvPr id="3" name="2 Marcador de contenido"/>
          <p:cNvSpPr>
            <a:spLocks noGrp="1"/>
          </p:cNvSpPr>
          <p:nvPr>
            <p:ph idx="1"/>
          </p:nvPr>
        </p:nvSpPr>
        <p:spPr>
          <a:xfrm>
            <a:off x="457200" y="1752601"/>
            <a:ext cx="8147248" cy="1172343"/>
          </a:xfrm>
        </p:spPr>
        <p:txBody>
          <a:bodyPr>
            <a:noAutofit/>
          </a:bodyPr>
          <a:lstStyle/>
          <a:p>
            <a:pPr algn="just"/>
            <a:r>
              <a:rPr lang="es-ES_tradnl" sz="2400" b="0" dirty="0"/>
              <a:t>Cada tabla se compone de registros y campos, registro es toda la información sobre una de las  </a:t>
            </a:r>
            <a:r>
              <a:rPr lang="es-ES_tradnl" sz="2400" b="0" dirty="0" smtClean="0"/>
              <a:t>entidades (fila) </a:t>
            </a:r>
            <a:r>
              <a:rPr lang="es-ES_tradnl" sz="2400" b="0" dirty="0"/>
              <a:t>dentro de una tabla, campo es un dato en </a:t>
            </a:r>
            <a:r>
              <a:rPr lang="es-ES_tradnl" sz="2400" b="0" dirty="0" smtClean="0"/>
              <a:t>concreto (columna) </a:t>
            </a:r>
            <a:r>
              <a:rPr lang="es-ES_tradnl" sz="2400" b="0" dirty="0"/>
              <a:t>almacenado en una tabla.</a:t>
            </a:r>
            <a:endParaRPr lang="es-SV" sz="2400" b="0" dirty="0"/>
          </a:p>
        </p:txBody>
      </p:sp>
      <p:pic>
        <p:nvPicPr>
          <p:cNvPr id="4" name="3 Imagen"/>
          <p:cNvPicPr/>
          <p:nvPr/>
        </p:nvPicPr>
        <p:blipFill>
          <a:blip r:embed="rId2">
            <a:extLst>
              <a:ext uri="{28A0092B-C50C-407E-A947-70E740481C1C}">
                <a14:useLocalDpi xmlns:a14="http://schemas.microsoft.com/office/drawing/2010/main" val="0"/>
              </a:ext>
            </a:extLst>
          </a:blip>
          <a:srcRect l="22920" t="36812" r="7130" b="31015"/>
          <a:stretch>
            <a:fillRect/>
          </a:stretch>
        </p:blipFill>
        <p:spPr bwMode="auto">
          <a:xfrm>
            <a:off x="467544" y="3501008"/>
            <a:ext cx="8496944" cy="1872208"/>
          </a:xfrm>
          <a:prstGeom prst="rect">
            <a:avLst/>
          </a:prstGeom>
          <a:noFill/>
          <a:ln w="19050" cmpd="sng">
            <a:solidFill>
              <a:srgbClr val="000000"/>
            </a:solidFill>
            <a:miter lim="800000"/>
            <a:headEnd/>
            <a:tailEnd/>
          </a:ln>
          <a:effectLst/>
        </p:spPr>
      </p:pic>
      <p:sp>
        <p:nvSpPr>
          <p:cNvPr id="5" name="4 CuadroTexto"/>
          <p:cNvSpPr txBox="1"/>
          <p:nvPr/>
        </p:nvSpPr>
        <p:spPr>
          <a:xfrm>
            <a:off x="748730" y="5529865"/>
            <a:ext cx="7632848" cy="1787567"/>
          </a:xfrm>
          <a:prstGeom prst="rect">
            <a:avLst/>
          </a:prstGeom>
          <a:noFill/>
        </p:spPr>
        <p:txBody>
          <a:bodyPr wrap="square" rtlCol="0">
            <a:spAutoFit/>
          </a:bodyPr>
          <a:lstStyle/>
          <a:p>
            <a:r>
              <a:rPr lang="es-ES_tradnl" dirty="0"/>
              <a:t>En la tabla anterior se puede identificar como:</a:t>
            </a:r>
            <a:endParaRPr lang="es-SV" dirty="0"/>
          </a:p>
          <a:p>
            <a:r>
              <a:rPr lang="es-ES_tradnl" dirty="0"/>
              <a:t> </a:t>
            </a:r>
            <a:endParaRPr lang="es-SV" dirty="0"/>
          </a:p>
          <a:p>
            <a:r>
              <a:rPr lang="es-ES_tradnl" dirty="0"/>
              <a:t>Campo: </a:t>
            </a:r>
            <a:r>
              <a:rPr lang="es-ES_tradnl" dirty="0" err="1"/>
              <a:t>CategoryID</a:t>
            </a:r>
            <a:endParaRPr lang="es-SV" dirty="0"/>
          </a:p>
          <a:p>
            <a:r>
              <a:rPr lang="es-SV" dirty="0"/>
              <a:t>Registro: 1, </a:t>
            </a:r>
            <a:r>
              <a:rPr lang="es-SV" dirty="0" err="1"/>
              <a:t>Bevarages</a:t>
            </a:r>
            <a:r>
              <a:rPr lang="es-SV" dirty="0"/>
              <a:t>, </a:t>
            </a:r>
            <a:r>
              <a:rPr lang="es-SV" dirty="0" err="1"/>
              <a:t>Soft</a:t>
            </a:r>
            <a:r>
              <a:rPr lang="es-SV" dirty="0"/>
              <a:t> </a:t>
            </a:r>
            <a:r>
              <a:rPr lang="es-SV" dirty="0" err="1"/>
              <a:t>drinks</a:t>
            </a:r>
            <a:r>
              <a:rPr lang="es-SV" dirty="0"/>
              <a:t>, </a:t>
            </a:r>
            <a:r>
              <a:rPr lang="es-SV" dirty="0" err="1"/>
              <a:t>coffees</a:t>
            </a:r>
            <a:r>
              <a:rPr lang="es-SV" dirty="0"/>
              <a:t>, teas etc.</a:t>
            </a:r>
          </a:p>
          <a:p>
            <a:endParaRPr lang="es-SV" dirty="0"/>
          </a:p>
        </p:txBody>
      </p:sp>
    </p:spTree>
    <p:extLst>
      <p:ext uri="{BB962C8B-B14F-4D97-AF65-F5344CB8AC3E}">
        <p14:creationId xmlns:p14="http://schemas.microsoft.com/office/powerpoint/2010/main" val="2066992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SV" b="1" dirty="0"/>
              <a:t>Propiedades de </a:t>
            </a:r>
            <a:r>
              <a:rPr lang="es-SV" b="1" dirty="0" smtClean="0"/>
              <a:t>campo</a:t>
            </a:r>
            <a:endParaRPr lang="es-SV" dirty="0"/>
          </a:p>
        </p:txBody>
      </p:sp>
      <p:sp>
        <p:nvSpPr>
          <p:cNvPr id="3" name="2 Marcador de contenido"/>
          <p:cNvSpPr>
            <a:spLocks noGrp="1"/>
          </p:cNvSpPr>
          <p:nvPr>
            <p:ph idx="1"/>
          </p:nvPr>
        </p:nvSpPr>
        <p:spPr>
          <a:xfrm>
            <a:off x="457200" y="1752601"/>
            <a:ext cx="8147248" cy="1172344"/>
          </a:xfrm>
        </p:spPr>
        <p:txBody>
          <a:bodyPr>
            <a:normAutofit fontScale="85000" lnSpcReduction="20000"/>
          </a:bodyPr>
          <a:lstStyle/>
          <a:p>
            <a:pPr algn="just"/>
            <a:r>
              <a:rPr lang="es-SV" b="0" dirty="0"/>
              <a:t>Una base de datos completa como SQL Server le permite crear las diferencias entre cada campo especificando propiedades de campo:</a:t>
            </a:r>
          </a:p>
          <a:p>
            <a:pPr algn="just"/>
            <a:endParaRPr lang="es-SV" b="0" dirty="0"/>
          </a:p>
        </p:txBody>
      </p:sp>
      <p:pic>
        <p:nvPicPr>
          <p:cNvPr id="4" name="3 Imagen"/>
          <p:cNvPicPr/>
          <p:nvPr/>
        </p:nvPicPr>
        <p:blipFill>
          <a:blip r:embed="rId2">
            <a:extLst>
              <a:ext uri="{28A0092B-C50C-407E-A947-70E740481C1C}">
                <a14:useLocalDpi xmlns:a14="http://schemas.microsoft.com/office/drawing/2010/main" val="0"/>
              </a:ext>
            </a:extLst>
          </a:blip>
          <a:srcRect l="22580" t="19710" r="43634" b="57681"/>
          <a:stretch>
            <a:fillRect/>
          </a:stretch>
        </p:blipFill>
        <p:spPr bwMode="auto">
          <a:xfrm>
            <a:off x="1691680" y="3140968"/>
            <a:ext cx="5328592" cy="1800200"/>
          </a:xfrm>
          <a:prstGeom prst="rect">
            <a:avLst/>
          </a:prstGeom>
          <a:noFill/>
          <a:ln w="19050" cmpd="sng">
            <a:solidFill>
              <a:srgbClr val="000000"/>
            </a:solidFill>
            <a:miter lim="800000"/>
            <a:headEnd/>
            <a:tailEnd/>
          </a:ln>
          <a:effectLst/>
        </p:spPr>
      </p:pic>
      <p:sp>
        <p:nvSpPr>
          <p:cNvPr id="5" name="2 Marcador de contenido"/>
          <p:cNvSpPr txBox="1">
            <a:spLocks/>
          </p:cNvSpPr>
          <p:nvPr/>
        </p:nvSpPr>
        <p:spPr>
          <a:xfrm>
            <a:off x="467544" y="5353000"/>
            <a:ext cx="8147248" cy="1172344"/>
          </a:xfrm>
          <a:prstGeom prst="rect">
            <a:avLst/>
          </a:prstGeom>
        </p:spPr>
        <p:txBody>
          <a:bodyPr vert="horz" lIns="91440" tIns="45720" rIns="91440" bIns="45720" rtlCol="0">
            <a:normAutofit fontScale="92500" lnSpcReduction="20000"/>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just"/>
            <a:r>
              <a:rPr lang="es-SV" b="0" dirty="0"/>
              <a:t>Esta vista muestra la información del esquema de la tabla </a:t>
            </a:r>
            <a:r>
              <a:rPr lang="es-SV" b="0" dirty="0" err="1"/>
              <a:t>Categories</a:t>
            </a:r>
            <a:r>
              <a:rPr lang="es-SV" b="0" dirty="0"/>
              <a:t> en lugar de los datos, el esquema de una base de datos es una manera de hacer referencia a toda la información de diseño que determina lo que se puede almacenar en esa base de datos.</a:t>
            </a:r>
          </a:p>
          <a:p>
            <a:pPr algn="just" fontAlgn="auto"/>
            <a:endParaRPr lang="es-SV" b="0" dirty="0"/>
          </a:p>
        </p:txBody>
      </p:sp>
    </p:spTree>
    <p:extLst>
      <p:ext uri="{BB962C8B-B14F-4D97-AF65-F5344CB8AC3E}">
        <p14:creationId xmlns:p14="http://schemas.microsoft.com/office/powerpoint/2010/main" val="28553129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SV" b="1" dirty="0"/>
              <a:t>Propiedades de </a:t>
            </a:r>
            <a:r>
              <a:rPr lang="es-SV" b="1" dirty="0" smtClean="0"/>
              <a:t>campo</a:t>
            </a:r>
            <a:endParaRPr lang="es-SV" dirty="0"/>
          </a:p>
        </p:txBody>
      </p:sp>
      <p:sp>
        <p:nvSpPr>
          <p:cNvPr id="3" name="2 Marcador de contenido"/>
          <p:cNvSpPr>
            <a:spLocks noGrp="1"/>
          </p:cNvSpPr>
          <p:nvPr>
            <p:ph idx="1"/>
          </p:nvPr>
        </p:nvSpPr>
        <p:spPr>
          <a:xfrm>
            <a:off x="457200" y="1752600"/>
            <a:ext cx="8147248" cy="4484712"/>
          </a:xfrm>
        </p:spPr>
        <p:txBody>
          <a:bodyPr>
            <a:normAutofit fontScale="92500" lnSpcReduction="20000"/>
          </a:bodyPr>
          <a:lstStyle/>
          <a:p>
            <a:pPr algn="just"/>
            <a:r>
              <a:rPr lang="es-SV" b="0" dirty="0"/>
              <a:t>Se muestran las </a:t>
            </a:r>
            <a:r>
              <a:rPr lang="es-SV" b="0" dirty="0" smtClean="0"/>
              <a:t>tres propiedades </a:t>
            </a:r>
            <a:r>
              <a:rPr lang="es-SV" b="0" dirty="0"/>
              <a:t>más importantes de cada campo de la tabla:</a:t>
            </a:r>
          </a:p>
          <a:p>
            <a:pPr marL="914400" lvl="1" indent="-457200" algn="just">
              <a:buFont typeface="+mj-lt"/>
              <a:buAutoNum type="arabicPeriod"/>
            </a:pPr>
            <a:r>
              <a:rPr lang="es-SV" b="0" dirty="0"/>
              <a:t>El nombre de la columna (</a:t>
            </a:r>
            <a:r>
              <a:rPr lang="es-SV" b="0" dirty="0" err="1"/>
              <a:t>Column</a:t>
            </a:r>
            <a:r>
              <a:rPr lang="es-SV" b="0" dirty="0"/>
              <a:t> </a:t>
            </a:r>
            <a:r>
              <a:rPr lang="es-SV" b="0" dirty="0" err="1"/>
              <a:t>Name</a:t>
            </a:r>
            <a:r>
              <a:rPr lang="es-SV" b="0" dirty="0"/>
              <a:t>)</a:t>
            </a:r>
          </a:p>
          <a:p>
            <a:pPr marL="914400" lvl="1" indent="-457200" algn="just">
              <a:buFont typeface="+mj-lt"/>
              <a:buAutoNum type="arabicPeriod"/>
            </a:pPr>
            <a:r>
              <a:rPr lang="es-SV" b="0" dirty="0"/>
              <a:t>El tipo de datos (Data </a:t>
            </a:r>
            <a:r>
              <a:rPr lang="es-SV" b="0" dirty="0" err="1"/>
              <a:t>Type</a:t>
            </a:r>
            <a:r>
              <a:rPr lang="es-SV" b="0" dirty="0"/>
              <a:t>)</a:t>
            </a:r>
          </a:p>
          <a:p>
            <a:pPr marL="914400" lvl="1" indent="-457200" algn="just">
              <a:buFont typeface="+mj-lt"/>
              <a:buAutoNum type="arabicPeriod"/>
            </a:pPr>
            <a:r>
              <a:rPr lang="es-SV" b="0" dirty="0"/>
              <a:t>Si se permiten los valores nulos  (</a:t>
            </a:r>
            <a:r>
              <a:rPr lang="es-SV" b="0" dirty="0" err="1"/>
              <a:t>Allow</a:t>
            </a:r>
            <a:r>
              <a:rPr lang="es-SV" b="0" dirty="0"/>
              <a:t> </a:t>
            </a:r>
            <a:r>
              <a:rPr lang="es-SV" b="0" dirty="0" err="1"/>
              <a:t>Nulls</a:t>
            </a:r>
            <a:r>
              <a:rPr lang="es-SV" b="0" dirty="0"/>
              <a:t>)</a:t>
            </a:r>
          </a:p>
          <a:p>
            <a:pPr algn="just"/>
            <a:endParaRPr lang="es-SV" dirty="0"/>
          </a:p>
          <a:p>
            <a:pPr marL="118872" indent="0" algn="just">
              <a:buNone/>
            </a:pPr>
            <a:endParaRPr lang="es-SV" b="0" dirty="0"/>
          </a:p>
          <a:p>
            <a:pPr algn="just"/>
            <a:r>
              <a:rPr lang="es-SV" b="0" dirty="0"/>
              <a:t>Por medio del nombre de la columna de un campo (o columna) se puede hacer referencia a ese campo en la tabla, por lo general se asignaran nombres significativos a los campos.</a:t>
            </a:r>
          </a:p>
          <a:p>
            <a:pPr algn="just"/>
            <a:endParaRPr lang="es-SV" b="0" dirty="0"/>
          </a:p>
        </p:txBody>
      </p:sp>
    </p:spTree>
    <p:extLst>
      <p:ext uri="{BB962C8B-B14F-4D97-AF65-F5344CB8AC3E}">
        <p14:creationId xmlns:p14="http://schemas.microsoft.com/office/powerpoint/2010/main" val="42170181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ódulo">
  <a:themeElements>
    <a:clrScheme name="Módulo">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ó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14323</TotalTime>
  <Words>1629</Words>
  <Application>Microsoft Office PowerPoint</Application>
  <PresentationFormat>Presentación en pantalla (4:3)</PresentationFormat>
  <Paragraphs>105</Paragraphs>
  <Slides>27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27</vt:i4>
      </vt:variant>
    </vt:vector>
  </HeadingPairs>
  <TitlesOfParts>
    <vt:vector size="34" baseType="lpstr">
      <vt:lpstr>Arial</vt:lpstr>
      <vt:lpstr>Calibri</vt:lpstr>
      <vt:lpstr>Corbel</vt:lpstr>
      <vt:lpstr>Wingdings</vt:lpstr>
      <vt:lpstr>Wingdings 2</vt:lpstr>
      <vt:lpstr>Wingdings 3</vt:lpstr>
      <vt:lpstr>Módulo</vt:lpstr>
      <vt:lpstr>Modelo Relacional</vt:lpstr>
      <vt:lpstr>Modelo Relacional</vt:lpstr>
      <vt:lpstr>Modelo Relacional</vt:lpstr>
      <vt:lpstr>Modelo Relacional</vt:lpstr>
      <vt:lpstr>Bases de datos relacionales</vt:lpstr>
      <vt:lpstr>Tablas </vt:lpstr>
      <vt:lpstr>Registros, campos y valores </vt:lpstr>
      <vt:lpstr>Propiedades de campo</vt:lpstr>
      <vt:lpstr>Propiedades de campo</vt:lpstr>
      <vt:lpstr>Propiedades de campo</vt:lpstr>
      <vt:lpstr>Propiedades de las relaciones</vt:lpstr>
      <vt:lpstr>Propiedades de las relaciones</vt:lpstr>
      <vt:lpstr>Claves y restricciones </vt:lpstr>
      <vt:lpstr>PRIMARY KEY </vt:lpstr>
      <vt:lpstr>PRIMARY KEY </vt:lpstr>
      <vt:lpstr>Claves externas o foráneas </vt:lpstr>
      <vt:lpstr>FOREIGN KEY </vt:lpstr>
      <vt:lpstr>Transformar un modelo E-R a un modelo Relacional (1)</vt:lpstr>
      <vt:lpstr>Transformar un modelo E-R a un modelo Relacional (2)</vt:lpstr>
      <vt:lpstr>Transformar un modelo E-R a un modelo Relacional (3)</vt:lpstr>
      <vt:lpstr>Transformar un modelo E-R a un modelo Relacional (4)</vt:lpstr>
      <vt:lpstr>Transformar un modelo E-R a un modelo Relacional (4)</vt:lpstr>
      <vt:lpstr>Transformar un modelo E-R a un modelo Relacional (5)</vt:lpstr>
      <vt:lpstr>Transformar un modelo E-R a un modelo Relacional (6)</vt:lpstr>
      <vt:lpstr>Transformar un modelo E-R a un modelo Relacional (7)</vt:lpstr>
      <vt:lpstr>Transformar un modelo E-R a un modelo Relacional (7)</vt:lpstr>
      <vt:lpstr>Ejercicio Transformar a un modelo relacional </vt:lpstr>
    </vt:vector>
  </TitlesOfParts>
  <Company>The houze!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FACULTAD DE ESTUDIOS  TECNOLOGICOS</dc:title>
  <dc:creator>Bj</dc:creator>
  <cp:lastModifiedBy>Blanca</cp:lastModifiedBy>
  <cp:revision>145</cp:revision>
  <dcterms:created xsi:type="dcterms:W3CDTF">2006-10-31T18:12:08Z</dcterms:created>
  <dcterms:modified xsi:type="dcterms:W3CDTF">2016-01-26T16:39:45Z</dcterms:modified>
</cp:coreProperties>
</file>