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9" r:id="rId15"/>
    <p:sldId id="290" r:id="rId16"/>
    <p:sldId id="269" r:id="rId17"/>
    <p:sldId id="298" r:id="rId18"/>
    <p:sldId id="273" r:id="rId19"/>
    <p:sldId id="274" r:id="rId20"/>
    <p:sldId id="275" r:id="rId21"/>
    <p:sldId id="276" r:id="rId22"/>
    <p:sldId id="292" r:id="rId23"/>
    <p:sldId id="293" r:id="rId24"/>
    <p:sldId id="294" r:id="rId25"/>
    <p:sldId id="277" r:id="rId26"/>
    <p:sldId id="296" r:id="rId27"/>
    <p:sldId id="297" r:id="rId28"/>
    <p:sldId id="295" r:id="rId29"/>
    <p:sldId id="278" r:id="rId30"/>
    <p:sldId id="279" r:id="rId31"/>
    <p:sldId id="287" r:id="rId32"/>
    <p:sldId id="280"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19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8E736-412B-47B6-9533-43AF338FA9A9}" type="datetimeFigureOut">
              <a:rPr lang="es-ES" smtClean="0"/>
              <a:t>02/02/2016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A9F25-804B-4932-8B5F-D0C46071812C}" type="slidenum">
              <a:rPr lang="es-ES" smtClean="0"/>
              <a:t>‹Nº›</a:t>
            </a:fld>
            <a:endParaRPr lang="es-ES"/>
          </a:p>
        </p:txBody>
      </p:sp>
    </p:spTree>
    <p:extLst>
      <p:ext uri="{BB962C8B-B14F-4D97-AF65-F5344CB8AC3E}">
        <p14:creationId xmlns:p14="http://schemas.microsoft.com/office/powerpoint/2010/main" val="257749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B44A9F25-804B-4932-8B5F-D0C46071812C}" type="slidenum">
              <a:rPr lang="es-ES" smtClean="0"/>
              <a:t>1</a:t>
            </a:fld>
            <a:endParaRPr lang="es-ES"/>
          </a:p>
        </p:txBody>
      </p:sp>
    </p:spTree>
    <p:extLst>
      <p:ext uri="{BB962C8B-B14F-4D97-AF65-F5344CB8AC3E}">
        <p14:creationId xmlns:p14="http://schemas.microsoft.com/office/powerpoint/2010/main" val="263709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7B51DA8-DFB9-4629-BAAC-848A4BFC8C78}" type="slidenum">
              <a:rPr lang="es-ES_tradnl" smtClean="0"/>
              <a:pPr/>
              <a:t>10</a:t>
            </a:fld>
            <a:endParaRPr lang="es-ES_tradnl"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357729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3D64CB2-1CF7-405A-8A6F-06FF2828C195}" type="slidenum">
              <a:rPr lang="es-ES_tradnl" smtClean="0"/>
              <a:pPr/>
              <a:t>11</a:t>
            </a:fld>
            <a:endParaRPr lang="es-ES_tradnl"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151563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E2DF0C0-F14D-4454-BC59-6A5D13BC0115}" type="slidenum">
              <a:rPr lang="es-ES_tradnl" smtClean="0"/>
              <a:pPr/>
              <a:t>12</a:t>
            </a:fld>
            <a:endParaRPr lang="es-ES_tradnl"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193800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9638DDB-E63F-4C09-91DB-CDB28BF95C16}" type="slidenum">
              <a:rPr lang="es-ES_tradnl" smtClean="0"/>
              <a:pPr/>
              <a:t>13</a:t>
            </a:fld>
            <a:endParaRPr lang="es-ES_tradnl"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3071063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343BD05-FA6B-4FCF-9020-9DB31720AC23}" type="slidenum">
              <a:rPr lang="es-ES_tradnl" smtClean="0"/>
              <a:pPr/>
              <a:t>16</a:t>
            </a:fld>
            <a:endParaRPr lang="es-ES_tradnl"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421956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a:ln/>
        </p:spPr>
      </p:sp>
      <p:sp>
        <p:nvSpPr>
          <p:cNvPr id="70659" name="2 Marcador de notas"/>
          <p:cNvSpPr>
            <a:spLocks noGrp="1"/>
          </p:cNvSpPr>
          <p:nvPr>
            <p:ph type="body" idx="1"/>
          </p:nvPr>
        </p:nvSpPr>
        <p:spPr>
          <a:noFill/>
          <a:ln/>
        </p:spPr>
        <p:txBody>
          <a:bodyPr/>
          <a:lstStyle/>
          <a:p>
            <a:pPr eaLnBrk="1" hangingPunct="1"/>
            <a:endParaRPr lang="es-SV" smtClean="0"/>
          </a:p>
        </p:txBody>
      </p:sp>
      <p:sp>
        <p:nvSpPr>
          <p:cNvPr id="70660" name="3 Marcador de número de diapositiva"/>
          <p:cNvSpPr>
            <a:spLocks noGrp="1"/>
          </p:cNvSpPr>
          <p:nvPr>
            <p:ph type="sldNum" sz="quarter" idx="5"/>
          </p:nvPr>
        </p:nvSpPr>
        <p:spPr>
          <a:noFill/>
        </p:spPr>
        <p:txBody>
          <a:bodyPr/>
          <a:lstStyle/>
          <a:p>
            <a:fld id="{9D4A4CF0-DFBF-4F9A-8BC1-A40B88AE20E4}" type="slidenum">
              <a:rPr lang="es-ES_tradnl" smtClean="0"/>
              <a:pPr/>
              <a:t>17</a:t>
            </a:fld>
            <a:endParaRPr lang="es-ES_tradnl" smtClean="0"/>
          </a:p>
        </p:txBody>
      </p:sp>
    </p:spTree>
    <p:extLst>
      <p:ext uri="{BB962C8B-B14F-4D97-AF65-F5344CB8AC3E}">
        <p14:creationId xmlns:p14="http://schemas.microsoft.com/office/powerpoint/2010/main" val="2846378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18</a:t>
            </a:fld>
            <a:endParaRPr lang="es-ES"/>
          </a:p>
        </p:txBody>
      </p:sp>
    </p:spTree>
    <p:extLst>
      <p:ext uri="{BB962C8B-B14F-4D97-AF65-F5344CB8AC3E}">
        <p14:creationId xmlns:p14="http://schemas.microsoft.com/office/powerpoint/2010/main" val="106873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19</a:t>
            </a:fld>
            <a:endParaRPr lang="es-ES"/>
          </a:p>
        </p:txBody>
      </p:sp>
    </p:spTree>
    <p:extLst>
      <p:ext uri="{BB962C8B-B14F-4D97-AF65-F5344CB8AC3E}">
        <p14:creationId xmlns:p14="http://schemas.microsoft.com/office/powerpoint/2010/main" val="848404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20</a:t>
            </a:fld>
            <a:endParaRPr lang="es-ES"/>
          </a:p>
        </p:txBody>
      </p:sp>
    </p:spTree>
    <p:extLst>
      <p:ext uri="{BB962C8B-B14F-4D97-AF65-F5344CB8AC3E}">
        <p14:creationId xmlns:p14="http://schemas.microsoft.com/office/powerpoint/2010/main" val="1334901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21</a:t>
            </a:fld>
            <a:endParaRPr lang="es-ES"/>
          </a:p>
        </p:txBody>
      </p:sp>
    </p:spTree>
    <p:extLst>
      <p:ext uri="{BB962C8B-B14F-4D97-AF65-F5344CB8AC3E}">
        <p14:creationId xmlns:p14="http://schemas.microsoft.com/office/powerpoint/2010/main" val="248546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286B519-5C2D-4088-A9BC-74C437D878E1}" type="slidenum">
              <a:rPr lang="es-ES_tradnl" smtClean="0"/>
              <a:pPr/>
              <a:t>2</a:t>
            </a:fld>
            <a:endParaRPr lang="es-ES_tradnl"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3367682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22</a:t>
            </a:fld>
            <a:endParaRPr lang="es-ES"/>
          </a:p>
        </p:txBody>
      </p:sp>
    </p:spTree>
    <p:extLst>
      <p:ext uri="{BB962C8B-B14F-4D97-AF65-F5344CB8AC3E}">
        <p14:creationId xmlns:p14="http://schemas.microsoft.com/office/powerpoint/2010/main" val="126826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23</a:t>
            </a:fld>
            <a:endParaRPr lang="es-ES"/>
          </a:p>
        </p:txBody>
      </p:sp>
    </p:spTree>
    <p:extLst>
      <p:ext uri="{BB962C8B-B14F-4D97-AF65-F5344CB8AC3E}">
        <p14:creationId xmlns:p14="http://schemas.microsoft.com/office/powerpoint/2010/main" val="188912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24</a:t>
            </a:fld>
            <a:endParaRPr lang="es-ES"/>
          </a:p>
        </p:txBody>
      </p:sp>
    </p:spTree>
    <p:extLst>
      <p:ext uri="{BB962C8B-B14F-4D97-AF65-F5344CB8AC3E}">
        <p14:creationId xmlns:p14="http://schemas.microsoft.com/office/powerpoint/2010/main" val="2058937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25</a:t>
            </a:fld>
            <a:endParaRPr lang="es-ES"/>
          </a:p>
        </p:txBody>
      </p:sp>
    </p:spTree>
    <p:extLst>
      <p:ext uri="{BB962C8B-B14F-4D97-AF65-F5344CB8AC3E}">
        <p14:creationId xmlns:p14="http://schemas.microsoft.com/office/powerpoint/2010/main" val="360276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26</a:t>
            </a:fld>
            <a:endParaRPr lang="es-ES"/>
          </a:p>
        </p:txBody>
      </p:sp>
    </p:spTree>
    <p:extLst>
      <p:ext uri="{BB962C8B-B14F-4D97-AF65-F5344CB8AC3E}">
        <p14:creationId xmlns:p14="http://schemas.microsoft.com/office/powerpoint/2010/main" val="28536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27</a:t>
            </a:fld>
            <a:endParaRPr lang="es-ES"/>
          </a:p>
        </p:txBody>
      </p:sp>
    </p:spTree>
    <p:extLst>
      <p:ext uri="{BB962C8B-B14F-4D97-AF65-F5344CB8AC3E}">
        <p14:creationId xmlns:p14="http://schemas.microsoft.com/office/powerpoint/2010/main" val="2593894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28</a:t>
            </a:fld>
            <a:endParaRPr lang="es-ES"/>
          </a:p>
        </p:txBody>
      </p:sp>
    </p:spTree>
    <p:extLst>
      <p:ext uri="{BB962C8B-B14F-4D97-AF65-F5344CB8AC3E}">
        <p14:creationId xmlns:p14="http://schemas.microsoft.com/office/powerpoint/2010/main" val="2835518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29</a:t>
            </a:fld>
            <a:endParaRPr lang="es-ES"/>
          </a:p>
        </p:txBody>
      </p:sp>
    </p:spTree>
    <p:extLst>
      <p:ext uri="{BB962C8B-B14F-4D97-AF65-F5344CB8AC3E}">
        <p14:creationId xmlns:p14="http://schemas.microsoft.com/office/powerpoint/2010/main" val="891655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30</a:t>
            </a:fld>
            <a:endParaRPr lang="es-ES"/>
          </a:p>
        </p:txBody>
      </p:sp>
    </p:spTree>
    <p:extLst>
      <p:ext uri="{BB962C8B-B14F-4D97-AF65-F5344CB8AC3E}">
        <p14:creationId xmlns:p14="http://schemas.microsoft.com/office/powerpoint/2010/main" val="3321077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31</a:t>
            </a:fld>
            <a:endParaRPr lang="es-ES"/>
          </a:p>
        </p:txBody>
      </p:sp>
    </p:spTree>
    <p:extLst>
      <p:ext uri="{BB962C8B-B14F-4D97-AF65-F5344CB8AC3E}">
        <p14:creationId xmlns:p14="http://schemas.microsoft.com/office/powerpoint/2010/main" val="172236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04A86B4-E4AF-4D48-8AFB-83A6E3D5419F}" type="slidenum">
              <a:rPr lang="es-ES_tradnl" smtClean="0"/>
              <a:pPr/>
              <a:t>3</a:t>
            </a:fld>
            <a:endParaRPr lang="es-ES_tradnl"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4149200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8206895-2644-4874-882A-0A0DC1AED56D}" type="slidenum">
              <a:rPr lang="es-ES" smtClean="0"/>
              <a:pPr/>
              <a:t>32</a:t>
            </a:fld>
            <a:endParaRPr lang="es-ES"/>
          </a:p>
        </p:txBody>
      </p:sp>
    </p:spTree>
    <p:extLst>
      <p:ext uri="{BB962C8B-B14F-4D97-AF65-F5344CB8AC3E}">
        <p14:creationId xmlns:p14="http://schemas.microsoft.com/office/powerpoint/2010/main" val="208241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85F1580-E762-4D59-8E85-05C632CCB20F}" type="slidenum">
              <a:rPr lang="es-ES_tradnl" smtClean="0"/>
              <a:pPr/>
              <a:t>4</a:t>
            </a:fld>
            <a:endParaRPr lang="es-ES_tradnl"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419999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58576E4-468F-4365-B646-387CE89A6F4F}" type="slidenum">
              <a:rPr lang="es-ES_tradnl" smtClean="0"/>
              <a:pPr/>
              <a:t>5</a:t>
            </a:fld>
            <a:endParaRPr lang="es-ES_tradnl"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3311286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E5177D5-773D-44E7-8434-697963D9B446}" type="slidenum">
              <a:rPr lang="es-ES_tradnl" smtClean="0"/>
              <a:pPr/>
              <a:t>6</a:t>
            </a:fld>
            <a:endParaRPr lang="es-ES_tradnl"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144505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B3CC6B9-4E5F-4E7D-AC16-F19A5E0A9933}" type="slidenum">
              <a:rPr lang="es-ES_tradnl" smtClean="0"/>
              <a:pPr/>
              <a:t>7</a:t>
            </a:fld>
            <a:endParaRPr lang="es-ES_tradnl"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SV" dirty="0" smtClean="0"/>
          </a:p>
        </p:txBody>
      </p:sp>
    </p:spTree>
    <p:extLst>
      <p:ext uri="{BB962C8B-B14F-4D97-AF65-F5344CB8AC3E}">
        <p14:creationId xmlns:p14="http://schemas.microsoft.com/office/powerpoint/2010/main" val="250227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071E9AC-4294-45EB-AF46-E16567321F67}" type="slidenum">
              <a:rPr lang="es-ES_tradnl" smtClean="0"/>
              <a:pPr/>
              <a:t>8</a:t>
            </a:fld>
            <a:endParaRPr lang="es-ES_tradnl"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301393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99600E0-E57F-4475-BD78-B4EF49A7AE59}" type="slidenum">
              <a:rPr lang="es-ES_tradnl" smtClean="0"/>
              <a:pPr/>
              <a:t>9</a:t>
            </a:fld>
            <a:endParaRPr lang="es-ES_tradnl"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SV" smtClean="0"/>
          </a:p>
        </p:txBody>
      </p:sp>
    </p:spTree>
    <p:extLst>
      <p:ext uri="{BB962C8B-B14F-4D97-AF65-F5344CB8AC3E}">
        <p14:creationId xmlns:p14="http://schemas.microsoft.com/office/powerpoint/2010/main" val="210804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CAE62E49-C2CC-442A-93DD-1975532F259F}" type="datetimeFigureOut">
              <a:rPr lang="es-ES" smtClean="0"/>
              <a:t>02/02/2016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68A8524-F253-4EE4-9483-D6ED2928199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E62E49-C2CC-442A-93DD-1975532F259F}" type="datetimeFigureOut">
              <a:rPr lang="es-ES" smtClean="0"/>
              <a:t>02/02/2016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8A8524-F253-4EE4-9483-D6ED2928199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E62E49-C2CC-442A-93DD-1975532F259F}" type="datetimeFigureOut">
              <a:rPr lang="es-ES" smtClean="0"/>
              <a:t>02/02/2016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8A8524-F253-4EE4-9483-D6ED2928199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19113" y="10620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2349500"/>
            <a:ext cx="4038600" cy="37766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2349500"/>
            <a:ext cx="4038600" cy="37766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B9FA189-3671-4BA6-BB76-A82CF3113AB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CAE62E49-C2CC-442A-93DD-1975532F259F}" type="datetimeFigureOut">
              <a:rPr lang="es-ES" smtClean="0"/>
              <a:t>02/02/2016</a:t>
            </a:fld>
            <a:endParaRPr lang="es-ES"/>
          </a:p>
        </p:txBody>
      </p:sp>
      <p:sp>
        <p:nvSpPr>
          <p:cNvPr id="9" name="8 Marcador de número de diapositiva"/>
          <p:cNvSpPr>
            <a:spLocks noGrp="1"/>
          </p:cNvSpPr>
          <p:nvPr>
            <p:ph type="sldNum" sz="quarter" idx="15"/>
          </p:nvPr>
        </p:nvSpPr>
        <p:spPr/>
        <p:txBody>
          <a:bodyPr rtlCol="0"/>
          <a:lstStyle/>
          <a:p>
            <a:fld id="{268A8524-F253-4EE4-9483-D6ED2928199C}"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CAE62E49-C2CC-442A-93DD-1975532F259F}" type="datetimeFigureOut">
              <a:rPr lang="es-ES" smtClean="0"/>
              <a:t>02/02/2016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68A8524-F253-4EE4-9483-D6ED2928199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AE62E49-C2CC-442A-93DD-1975532F259F}" type="datetimeFigureOut">
              <a:rPr lang="es-ES" smtClean="0"/>
              <a:t>02/02/2016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8A8524-F253-4EE4-9483-D6ED2928199C}"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CAE62E49-C2CC-442A-93DD-1975532F259F}" type="datetimeFigureOut">
              <a:rPr lang="es-ES" smtClean="0"/>
              <a:t>02/02/2016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68A8524-F253-4EE4-9483-D6ED2928199C}"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CAE62E49-C2CC-442A-93DD-1975532F259F}" type="datetimeFigureOut">
              <a:rPr lang="es-ES" smtClean="0"/>
              <a:t>02/02/2016</a:t>
            </a:fld>
            <a:endParaRPr lang="es-ES"/>
          </a:p>
        </p:txBody>
      </p:sp>
      <p:sp>
        <p:nvSpPr>
          <p:cNvPr id="7" name="6 Marcador de número de diapositiva"/>
          <p:cNvSpPr>
            <a:spLocks noGrp="1"/>
          </p:cNvSpPr>
          <p:nvPr>
            <p:ph type="sldNum" sz="quarter" idx="11"/>
          </p:nvPr>
        </p:nvSpPr>
        <p:spPr/>
        <p:txBody>
          <a:bodyPr rtlCol="0"/>
          <a:lstStyle/>
          <a:p>
            <a:fld id="{268A8524-F253-4EE4-9483-D6ED2928199C}"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E62E49-C2CC-442A-93DD-1975532F259F}" type="datetimeFigureOut">
              <a:rPr lang="es-ES" smtClean="0"/>
              <a:t>02/02/2016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68A8524-F253-4EE4-9483-D6ED2928199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CAE62E49-C2CC-442A-93DD-1975532F259F}" type="datetimeFigureOut">
              <a:rPr lang="es-ES" smtClean="0"/>
              <a:t>02/02/2016</a:t>
            </a:fld>
            <a:endParaRPr lang="es-ES"/>
          </a:p>
        </p:txBody>
      </p:sp>
      <p:sp>
        <p:nvSpPr>
          <p:cNvPr id="22" name="21 Marcador de número de diapositiva"/>
          <p:cNvSpPr>
            <a:spLocks noGrp="1"/>
          </p:cNvSpPr>
          <p:nvPr>
            <p:ph type="sldNum" sz="quarter" idx="15"/>
          </p:nvPr>
        </p:nvSpPr>
        <p:spPr/>
        <p:txBody>
          <a:bodyPr rtlCol="0"/>
          <a:lstStyle/>
          <a:p>
            <a:fld id="{268A8524-F253-4EE4-9483-D6ED2928199C}"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CAE62E49-C2CC-442A-93DD-1975532F259F}" type="datetimeFigureOut">
              <a:rPr lang="es-ES" smtClean="0"/>
              <a:t>02/02/2016</a:t>
            </a:fld>
            <a:endParaRPr lang="es-ES"/>
          </a:p>
        </p:txBody>
      </p:sp>
      <p:sp>
        <p:nvSpPr>
          <p:cNvPr id="18" name="17 Marcador de número de diapositiva"/>
          <p:cNvSpPr>
            <a:spLocks noGrp="1"/>
          </p:cNvSpPr>
          <p:nvPr>
            <p:ph type="sldNum" sz="quarter" idx="11"/>
          </p:nvPr>
        </p:nvSpPr>
        <p:spPr/>
        <p:txBody>
          <a:bodyPr rtlCol="0"/>
          <a:lstStyle/>
          <a:p>
            <a:fld id="{268A8524-F253-4EE4-9483-D6ED2928199C}"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E62E49-C2CC-442A-93DD-1975532F259F}" type="datetimeFigureOut">
              <a:rPr lang="es-ES" smtClean="0"/>
              <a:t>02/02/2016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68A8524-F253-4EE4-9483-D6ED2928199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664"/>
            <a:ext cx="7772400" cy="6120680"/>
          </a:xfrm>
        </p:spPr>
        <p:txBody>
          <a:bodyPr>
            <a:normAutofit/>
          </a:bodyPr>
          <a:lstStyle/>
          <a:p>
            <a:r>
              <a:rPr lang="es-ES" sz="6600" b="1" dirty="0" smtClean="0"/>
              <a:t>BASE DE DATOS</a:t>
            </a:r>
            <a:r>
              <a:rPr lang="es-ES" b="1" dirty="0" smtClean="0"/>
              <a:t/>
            </a:r>
            <a:br>
              <a:rPr lang="es-ES" b="1" dirty="0" smtClean="0"/>
            </a:br>
            <a:r>
              <a:rPr lang="es-ES" b="1" dirty="0" smtClean="0"/>
              <a:t/>
            </a:r>
            <a:br>
              <a:rPr lang="es-ES" b="1" dirty="0" smtClean="0"/>
            </a:br>
            <a:r>
              <a:rPr lang="es-ES" b="1" dirty="0" smtClean="0"/>
              <a:t/>
            </a:r>
            <a:br>
              <a:rPr lang="es-ES" b="1" dirty="0" smtClean="0"/>
            </a:br>
            <a:r>
              <a:rPr lang="es-ES" b="1" dirty="0" smtClean="0">
                <a:solidFill>
                  <a:schemeClr val="accent1">
                    <a:lumMod val="75000"/>
                  </a:schemeClr>
                </a:solidFill>
              </a:rPr>
              <a:t>NORMALIZACIÓN Y TIPOS DE RESTRICCIONES </a:t>
            </a:r>
            <a:endParaRPr lang="es-ES" b="1" dirty="0">
              <a:solidFill>
                <a:schemeClr val="accent1">
                  <a:lumMod val="75000"/>
                </a:schemeClr>
              </a:solidFill>
            </a:endParaRPr>
          </a:p>
        </p:txBody>
      </p:sp>
      <p:sp>
        <p:nvSpPr>
          <p:cNvPr id="3" name="2 CuadroTexto"/>
          <p:cNvSpPr txBox="1"/>
          <p:nvPr/>
        </p:nvSpPr>
        <p:spPr>
          <a:xfrm>
            <a:off x="5796136" y="404664"/>
            <a:ext cx="3096344" cy="707886"/>
          </a:xfrm>
          <a:prstGeom prst="rect">
            <a:avLst/>
          </a:prstGeom>
          <a:noFill/>
        </p:spPr>
        <p:txBody>
          <a:bodyPr wrap="square" rtlCol="0">
            <a:spAutoFit/>
          </a:bodyPr>
          <a:lstStyle/>
          <a:p>
            <a:r>
              <a:rPr lang="es-MX" sz="2000" dirty="0" smtClean="0"/>
              <a:t>Grupo 01T</a:t>
            </a:r>
          </a:p>
          <a:p>
            <a:r>
              <a:rPr lang="es-MX" sz="2000" dirty="0" smtClean="0"/>
              <a:t>02</a:t>
            </a:r>
            <a:r>
              <a:rPr lang="es-MX" sz="2000" dirty="0" smtClean="0"/>
              <a:t>-02-2016</a:t>
            </a:r>
            <a:endParaRPr lang="es-MX"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19113" y="1062038"/>
            <a:ext cx="8229600" cy="638175"/>
          </a:xfrm>
        </p:spPr>
        <p:txBody>
          <a:bodyPr>
            <a:noAutofit/>
          </a:bodyPr>
          <a:lstStyle/>
          <a:p>
            <a:pPr eaLnBrk="1" hangingPunct="1"/>
            <a:r>
              <a:rPr lang="es-SV" sz="4000" b="1" dirty="0" smtClean="0">
                <a:solidFill>
                  <a:srgbClr val="003399"/>
                </a:solidFill>
              </a:rPr>
              <a:t>Segunda forma normal – 2NF</a:t>
            </a:r>
          </a:p>
        </p:txBody>
      </p:sp>
      <p:sp>
        <p:nvSpPr>
          <p:cNvPr id="26627" name="Rectangle 3"/>
          <p:cNvSpPr>
            <a:spLocks noGrp="1" noChangeArrowheads="1"/>
          </p:cNvSpPr>
          <p:nvPr>
            <p:ph sz="quarter" idx="1"/>
          </p:nvPr>
        </p:nvSpPr>
        <p:spPr>
          <a:xfrm>
            <a:off x="457200" y="1773238"/>
            <a:ext cx="8229600" cy="4352925"/>
          </a:xfrm>
        </p:spPr>
        <p:txBody>
          <a:bodyPr>
            <a:normAutofit/>
          </a:bodyPr>
          <a:lstStyle/>
          <a:p>
            <a:pPr marL="609600" indent="-609600" algn="just" eaLnBrk="1" hangingPunct="1">
              <a:buFontTx/>
              <a:buAutoNum type="arabicPeriod"/>
            </a:pPr>
            <a:r>
              <a:rPr lang="es-SV" sz="3200" dirty="0" smtClean="0"/>
              <a:t>Crear tablas separadas para aquellos grupos de datos que se aplican a varios registros.</a:t>
            </a:r>
          </a:p>
          <a:p>
            <a:pPr marL="609600" indent="-609600" algn="just" eaLnBrk="1" hangingPunct="1">
              <a:buFontTx/>
              <a:buNone/>
            </a:pPr>
            <a:endParaRPr lang="es-SV" sz="3200" dirty="0" smtClean="0"/>
          </a:p>
          <a:p>
            <a:pPr marL="609600" indent="-609600" algn="just" eaLnBrk="1" hangingPunct="1">
              <a:buFontTx/>
              <a:buAutoNum type="arabicPeriod" startAt="2"/>
            </a:pPr>
            <a:r>
              <a:rPr lang="es-SV" sz="3200" dirty="0" smtClean="0"/>
              <a:t>Relacionar éstas tablas mediante una clave externa.</a:t>
            </a:r>
          </a:p>
          <a:p>
            <a:pPr marL="609600" indent="-609600" algn="just" eaLnBrk="1" hangingPunct="1">
              <a:buFontTx/>
              <a:buNone/>
            </a:pPr>
            <a:endParaRPr lang="es-SV"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063" y="571500"/>
            <a:ext cx="8229600" cy="638175"/>
          </a:xfrm>
        </p:spPr>
        <p:txBody>
          <a:bodyPr/>
          <a:lstStyle/>
          <a:p>
            <a:pPr eaLnBrk="1" hangingPunct="1"/>
            <a:r>
              <a:rPr lang="es-SV" sz="3200" smtClean="0">
                <a:solidFill>
                  <a:srgbClr val="003399"/>
                </a:solidFill>
              </a:rPr>
              <a:t>La tabla en segunda forma normal</a:t>
            </a:r>
          </a:p>
        </p:txBody>
      </p:sp>
      <p:pic>
        <p:nvPicPr>
          <p:cNvPr id="27651" name="4 Imagen"/>
          <p:cNvPicPr>
            <a:picLocks noChangeAspect="1" noChangeArrowheads="1"/>
          </p:cNvPicPr>
          <p:nvPr/>
        </p:nvPicPr>
        <p:blipFill>
          <a:blip r:embed="rId3" cstate="print"/>
          <a:srcRect l="18166" t="31625" r="12277" b="14758"/>
          <a:stretch>
            <a:fillRect/>
          </a:stretch>
        </p:blipFill>
        <p:spPr bwMode="auto">
          <a:xfrm>
            <a:off x="436190" y="1700808"/>
            <a:ext cx="8096250" cy="4000500"/>
          </a:xfrm>
          <a:prstGeom prst="rect">
            <a:avLst/>
          </a:prstGeom>
          <a:noFill/>
          <a:ln w="9525">
            <a:noFill/>
            <a:miter lim="800000"/>
            <a:headEnd/>
            <a:tailEnd/>
          </a:ln>
        </p:spPr>
      </p:pic>
      <p:sp>
        <p:nvSpPr>
          <p:cNvPr id="2" name="1 CuadroTexto"/>
          <p:cNvSpPr txBox="1"/>
          <p:nvPr/>
        </p:nvSpPr>
        <p:spPr>
          <a:xfrm>
            <a:off x="1043608" y="6011996"/>
            <a:ext cx="5904656" cy="461665"/>
          </a:xfrm>
          <a:prstGeom prst="rect">
            <a:avLst/>
          </a:prstGeom>
          <a:noFill/>
        </p:spPr>
        <p:txBody>
          <a:bodyPr wrap="square" rtlCol="0">
            <a:spAutoFit/>
          </a:bodyPr>
          <a:lstStyle/>
          <a:p>
            <a:r>
              <a:rPr lang="es-MX" sz="2400" b="1" dirty="0" smtClean="0"/>
              <a:t>Se eliminan los datos redundantes</a:t>
            </a:r>
            <a:endParaRPr lang="es-MX"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9113" y="1062038"/>
            <a:ext cx="8229600" cy="638175"/>
          </a:xfrm>
        </p:spPr>
        <p:txBody>
          <a:bodyPr>
            <a:noAutofit/>
          </a:bodyPr>
          <a:lstStyle/>
          <a:p>
            <a:pPr eaLnBrk="1" hangingPunct="1"/>
            <a:r>
              <a:rPr lang="es-SV" sz="3600" b="1" dirty="0" smtClean="0">
                <a:solidFill>
                  <a:srgbClr val="003399"/>
                </a:solidFill>
              </a:rPr>
              <a:t>Tercera forma normal – 3NF</a:t>
            </a:r>
          </a:p>
        </p:txBody>
      </p:sp>
      <p:sp>
        <p:nvSpPr>
          <p:cNvPr id="28675" name="Rectangle 3"/>
          <p:cNvSpPr>
            <a:spLocks noGrp="1" noChangeArrowheads="1"/>
          </p:cNvSpPr>
          <p:nvPr>
            <p:ph sz="quarter" idx="1"/>
          </p:nvPr>
        </p:nvSpPr>
        <p:spPr>
          <a:xfrm>
            <a:off x="467544" y="2204864"/>
            <a:ext cx="7920880" cy="3168302"/>
          </a:xfrm>
        </p:spPr>
        <p:txBody>
          <a:bodyPr>
            <a:normAutofit/>
          </a:bodyPr>
          <a:lstStyle/>
          <a:p>
            <a:pPr marL="609600" indent="-609600" algn="just" eaLnBrk="1" hangingPunct="1">
              <a:buFontTx/>
              <a:buAutoNum type="arabicPeriod"/>
            </a:pPr>
            <a:r>
              <a:rPr lang="es-SV" sz="3600" dirty="0" smtClean="0"/>
              <a:t>Eliminar aquellos campos que no dependan de la clave primaria.</a:t>
            </a:r>
          </a:p>
          <a:p>
            <a:pPr marL="609600" indent="-609600" algn="just" eaLnBrk="1" hangingPunct="1">
              <a:buFontTx/>
              <a:buAutoNum type="arabicPeriod"/>
            </a:pPr>
            <a:endParaRPr lang="es-SV" sz="3600" dirty="0"/>
          </a:p>
          <a:p>
            <a:pPr marL="609600" indent="-609600" algn="just" eaLnBrk="1" hangingPunct="1">
              <a:buFontTx/>
              <a:buAutoNum type="arabicPeriod"/>
            </a:pPr>
            <a:r>
              <a:rPr lang="es-SV" sz="3600" dirty="0" smtClean="0"/>
              <a:t>Cree tablas independientes y colocar estos campos </a:t>
            </a:r>
          </a:p>
          <a:p>
            <a:pPr marL="609600" indent="-609600" algn="just" eaLnBrk="1" hangingPunct="1">
              <a:buFontTx/>
              <a:buNone/>
            </a:pPr>
            <a:endParaRPr lang="es-SV"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845052"/>
            <a:ext cx="8229600" cy="495300"/>
          </a:xfrm>
        </p:spPr>
        <p:txBody>
          <a:bodyPr>
            <a:noAutofit/>
          </a:bodyPr>
          <a:lstStyle/>
          <a:p>
            <a:pPr eaLnBrk="1" hangingPunct="1"/>
            <a:r>
              <a:rPr lang="es-SV" sz="3600" b="1" dirty="0" smtClean="0">
                <a:solidFill>
                  <a:srgbClr val="003399"/>
                </a:solidFill>
              </a:rPr>
              <a:t>Las tablas en tercera forma normal</a:t>
            </a:r>
          </a:p>
        </p:txBody>
      </p:sp>
      <p:pic>
        <p:nvPicPr>
          <p:cNvPr id="29699" name="4 Imagen"/>
          <p:cNvPicPr>
            <a:picLocks noChangeAspect="1" noChangeArrowheads="1"/>
          </p:cNvPicPr>
          <p:nvPr/>
        </p:nvPicPr>
        <p:blipFill>
          <a:blip r:embed="rId3" cstate="print"/>
          <a:srcRect l="24513" t="35031" r="20038" b="9940"/>
          <a:stretch>
            <a:fillRect/>
          </a:stretch>
        </p:blipFill>
        <p:spPr bwMode="auto">
          <a:xfrm>
            <a:off x="395536" y="1357313"/>
            <a:ext cx="7834313" cy="4500562"/>
          </a:xfrm>
          <a:prstGeom prst="rect">
            <a:avLst/>
          </a:prstGeom>
          <a:noFill/>
          <a:ln w="9525">
            <a:noFill/>
            <a:miter lim="800000"/>
            <a:headEnd/>
            <a:tailEnd/>
          </a:ln>
        </p:spPr>
      </p:pic>
      <p:sp>
        <p:nvSpPr>
          <p:cNvPr id="2" name="1 CuadroTexto"/>
          <p:cNvSpPr txBox="1"/>
          <p:nvPr/>
        </p:nvSpPr>
        <p:spPr>
          <a:xfrm>
            <a:off x="539552" y="6021288"/>
            <a:ext cx="6912768" cy="1015663"/>
          </a:xfrm>
          <a:prstGeom prst="rect">
            <a:avLst/>
          </a:prstGeom>
          <a:noFill/>
        </p:spPr>
        <p:txBody>
          <a:bodyPr wrap="square" rtlCol="0">
            <a:spAutoFit/>
          </a:bodyPr>
          <a:lstStyle/>
          <a:p>
            <a:r>
              <a:rPr lang="es-MX" sz="2000" b="1" dirty="0" smtClean="0"/>
              <a:t>Se eliminaron los </a:t>
            </a:r>
            <a:r>
              <a:rPr lang="es-MX" sz="2000" b="1" dirty="0"/>
              <a:t>datos no dependientes de la </a:t>
            </a:r>
            <a:r>
              <a:rPr lang="es-MX" sz="2000" b="1" dirty="0" smtClean="0"/>
              <a:t>clave principal</a:t>
            </a:r>
            <a:r>
              <a:rPr lang="es-MX" sz="2000" b="1" dirty="0"/>
              <a:t/>
            </a:r>
            <a:br>
              <a:rPr lang="es-MX" sz="2000" b="1" dirty="0"/>
            </a:br>
            <a:endParaRPr lang="es-MX"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sz="3200" b="1" dirty="0" smtClean="0">
                <a:solidFill>
                  <a:srgbClr val="003399"/>
                </a:solidFill>
              </a:rPr>
              <a:t>Cuarta forma normal – 4nf</a:t>
            </a:r>
            <a:endParaRPr lang="es-MX" dirty="0"/>
          </a:p>
        </p:txBody>
      </p:sp>
      <p:sp>
        <p:nvSpPr>
          <p:cNvPr id="3" name="2 Marcador de contenido"/>
          <p:cNvSpPr>
            <a:spLocks noGrp="1"/>
          </p:cNvSpPr>
          <p:nvPr>
            <p:ph sz="quarter" idx="1"/>
          </p:nvPr>
        </p:nvSpPr>
        <p:spPr/>
        <p:txBody>
          <a:bodyPr/>
          <a:lstStyle/>
          <a:p>
            <a:pPr marL="457200" indent="-457200" algn="just">
              <a:buFont typeface="+mj-lt"/>
              <a:buAutoNum type="arabicPeriod"/>
            </a:pPr>
            <a:r>
              <a:rPr lang="es-MX" dirty="0"/>
              <a:t>En las relaciones </a:t>
            </a:r>
            <a:r>
              <a:rPr lang="es-MX" dirty="0" smtClean="0"/>
              <a:t>muchos-a-muchos, </a:t>
            </a:r>
            <a:r>
              <a:rPr lang="es-MX" dirty="0"/>
              <a:t>entidades independientes no pueden ser almacenadas en la misma tabla</a:t>
            </a:r>
            <a:r>
              <a:rPr lang="es-MX" dirty="0" smtClean="0"/>
              <a:t>.</a:t>
            </a:r>
          </a:p>
          <a:p>
            <a:pPr marL="457200" indent="-457200" algn="just">
              <a:buFont typeface="+mj-lt"/>
              <a:buAutoNum type="arabicPeriod"/>
            </a:pPr>
            <a:endParaRPr lang="es-MX" dirty="0"/>
          </a:p>
          <a:p>
            <a:pPr marL="457200" indent="-457200" algn="just">
              <a:buFont typeface="+mj-lt"/>
              <a:buAutoNum type="arabicPeriod"/>
            </a:pPr>
            <a:r>
              <a:rPr lang="es-MX" dirty="0"/>
              <a:t>Ya que sólo se aplica a las relaciones </a:t>
            </a:r>
            <a:r>
              <a:rPr lang="es-MX" dirty="0" smtClean="0"/>
              <a:t>de muchos a muchos, </a:t>
            </a:r>
            <a:r>
              <a:rPr lang="es-MX" dirty="0"/>
              <a:t>la </a:t>
            </a:r>
            <a:r>
              <a:rPr lang="es-MX" dirty="0" smtClean="0"/>
              <a:t>mayoría </a:t>
            </a:r>
            <a:r>
              <a:rPr lang="es-MX" dirty="0"/>
              <a:t>de los desarrolladores pueden ignorar esta regla </a:t>
            </a:r>
          </a:p>
        </p:txBody>
      </p:sp>
    </p:spTree>
    <p:extLst>
      <p:ext uri="{BB962C8B-B14F-4D97-AF65-F5344CB8AC3E}">
        <p14:creationId xmlns:p14="http://schemas.microsoft.com/office/powerpoint/2010/main" val="1764268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sz="3200" b="1" dirty="0" smtClean="0">
                <a:solidFill>
                  <a:srgbClr val="003399"/>
                </a:solidFill>
              </a:rPr>
              <a:t>quinta forma normal – 5nf</a:t>
            </a:r>
            <a:endParaRPr lang="es-MX" dirty="0"/>
          </a:p>
        </p:txBody>
      </p:sp>
      <p:sp>
        <p:nvSpPr>
          <p:cNvPr id="3" name="2 Marcador de contenido"/>
          <p:cNvSpPr>
            <a:spLocks noGrp="1"/>
          </p:cNvSpPr>
          <p:nvPr>
            <p:ph sz="quarter" idx="1"/>
          </p:nvPr>
        </p:nvSpPr>
        <p:spPr/>
        <p:txBody>
          <a:bodyPr>
            <a:normAutofit lnSpcReduction="10000"/>
          </a:bodyPr>
          <a:lstStyle/>
          <a:p>
            <a:pPr marL="457200" indent="-457200" algn="just">
              <a:buFont typeface="+mj-lt"/>
              <a:buAutoNum type="arabicPeriod"/>
            </a:pPr>
            <a:r>
              <a:rPr lang="es-MX" dirty="0"/>
              <a:t>La tabla original debe ser reconstruida desde las tablas resultantes en las cuales a sido </a:t>
            </a:r>
            <a:r>
              <a:rPr lang="es-MX" dirty="0" smtClean="0"/>
              <a:t>dividida.</a:t>
            </a:r>
          </a:p>
          <a:p>
            <a:pPr marL="457200" indent="-457200" algn="just">
              <a:buFont typeface="+mj-lt"/>
              <a:buAutoNum type="arabicPeriod"/>
            </a:pPr>
            <a:endParaRPr lang="es-MX" dirty="0"/>
          </a:p>
          <a:p>
            <a:pPr marL="457200" indent="-457200" algn="just">
              <a:buFont typeface="+mj-lt"/>
              <a:buAutoNum type="arabicPeriod"/>
            </a:pPr>
            <a:r>
              <a:rPr lang="es-MX" dirty="0"/>
              <a:t>Los beneficios de aplicar esta regla aseguran que no </a:t>
            </a:r>
            <a:r>
              <a:rPr lang="es-MX" dirty="0" smtClean="0"/>
              <a:t>se ha </a:t>
            </a:r>
            <a:r>
              <a:rPr lang="es-MX" dirty="0"/>
              <a:t>creado ninguna columna extraña en </a:t>
            </a:r>
            <a:r>
              <a:rPr lang="es-MX" dirty="0" smtClean="0"/>
              <a:t>las </a:t>
            </a:r>
            <a:r>
              <a:rPr lang="es-MX" dirty="0"/>
              <a:t>tablas y que la estructura de </a:t>
            </a:r>
            <a:r>
              <a:rPr lang="es-MX" dirty="0" smtClean="0"/>
              <a:t>estas han sido creadas del </a:t>
            </a:r>
            <a:r>
              <a:rPr lang="es-MX" dirty="0"/>
              <a:t>tamaño justo que tiene que ser</a:t>
            </a:r>
            <a:r>
              <a:rPr lang="es-MX" dirty="0" smtClean="0"/>
              <a:t>.</a:t>
            </a:r>
          </a:p>
          <a:p>
            <a:pPr marL="457200" indent="-457200" algn="just">
              <a:buFont typeface="+mj-lt"/>
              <a:buAutoNum type="arabicPeriod"/>
            </a:pPr>
            <a:endParaRPr lang="es-MX" dirty="0"/>
          </a:p>
          <a:p>
            <a:pPr marL="457200" indent="-457200" algn="just">
              <a:buFont typeface="+mj-lt"/>
              <a:buAutoNum type="arabicPeriod"/>
            </a:pPr>
            <a:r>
              <a:rPr lang="es-MX" dirty="0"/>
              <a:t>Es una buena práctica aplicar este regla, pero a no ser que </a:t>
            </a:r>
            <a:r>
              <a:rPr lang="es-MX" dirty="0" smtClean="0"/>
              <a:t>este </a:t>
            </a:r>
            <a:r>
              <a:rPr lang="es-MX" dirty="0"/>
              <a:t>tratando con una extensa estructura de datos probablemente no </a:t>
            </a:r>
            <a:r>
              <a:rPr lang="es-MX" dirty="0" smtClean="0"/>
              <a:t>sea necesaria.  </a:t>
            </a:r>
            <a:endParaRPr lang="es-MX" dirty="0"/>
          </a:p>
        </p:txBody>
      </p:sp>
    </p:spTree>
    <p:extLst>
      <p:ext uri="{BB962C8B-B14F-4D97-AF65-F5344CB8AC3E}">
        <p14:creationId xmlns:p14="http://schemas.microsoft.com/office/powerpoint/2010/main" val="363258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1500" y="571500"/>
            <a:ext cx="8229600" cy="566738"/>
          </a:xfrm>
        </p:spPr>
        <p:txBody>
          <a:bodyPr>
            <a:noAutofit/>
          </a:bodyPr>
          <a:lstStyle/>
          <a:p>
            <a:pPr eaLnBrk="1" hangingPunct="1"/>
            <a:r>
              <a:rPr lang="es-SV" sz="4000" b="1" dirty="0" smtClean="0">
                <a:solidFill>
                  <a:srgbClr val="003399"/>
                </a:solidFill>
              </a:rPr>
              <a:t>Relaciones entre los datos</a:t>
            </a:r>
          </a:p>
        </p:txBody>
      </p:sp>
      <p:sp>
        <p:nvSpPr>
          <p:cNvPr id="62471" name="Rectangle 7"/>
          <p:cNvSpPr>
            <a:spLocks noGrp="1" noChangeArrowheads="1"/>
          </p:cNvSpPr>
          <p:nvPr>
            <p:ph sz="quarter" idx="1"/>
          </p:nvPr>
        </p:nvSpPr>
        <p:spPr>
          <a:xfrm>
            <a:off x="2195513" y="2925763"/>
            <a:ext cx="4402137" cy="1747837"/>
          </a:xfrm>
          <a:noFill/>
        </p:spPr>
        <p:txBody>
          <a:bodyPr lIns="90000" tIns="46800" rIns="90000" bIns="46800">
            <a:spAutoFit/>
          </a:bodyPr>
          <a:lstStyle/>
          <a:p>
            <a:pPr marL="608013" indent="-608013" defTabSz="449263" eaLnBrk="1" hangingPunct="1">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mtClean="0"/>
              <a:t>Uno a uno</a:t>
            </a:r>
          </a:p>
          <a:p>
            <a:pPr marL="608013" indent="-608013" defTabSz="449263" eaLnBrk="1" hangingPunct="1">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mtClean="0"/>
              <a:t>Uno a varios</a:t>
            </a:r>
          </a:p>
          <a:p>
            <a:pPr marL="608013" indent="-608013" defTabSz="449263" eaLnBrk="1" hangingPunct="1">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smtClean="0"/>
              <a:t>Varios a varios</a:t>
            </a:r>
          </a:p>
        </p:txBody>
      </p:sp>
      <p:sp>
        <p:nvSpPr>
          <p:cNvPr id="62472" name="Rectangle 8"/>
          <p:cNvSpPr>
            <a:spLocks noChangeArrowheads="1"/>
          </p:cNvSpPr>
          <p:nvPr/>
        </p:nvSpPr>
        <p:spPr bwMode="auto">
          <a:xfrm>
            <a:off x="755650" y="3284984"/>
            <a:ext cx="6192838" cy="647700"/>
          </a:xfrm>
          <a:prstGeom prst="rect">
            <a:avLst/>
          </a:prstGeom>
          <a:solidFill>
            <a:srgbClr val="BBE0E3">
              <a:alpha val="38039"/>
            </a:srgbClr>
          </a:solidFill>
          <a:ln w="9525">
            <a:noFill/>
            <a:round/>
            <a:headEnd/>
            <a:tailEnd/>
          </a:ln>
        </p:spPr>
        <p:txBody>
          <a:bodyPr wrap="none" anchor="ctr"/>
          <a:lstStyle/>
          <a:p>
            <a:endParaRPr lang="es-SV"/>
          </a:p>
        </p:txBody>
      </p:sp>
      <p:sp>
        <p:nvSpPr>
          <p:cNvPr id="62473" name="AutoShape 9"/>
          <p:cNvSpPr>
            <a:spLocks noChangeArrowheads="1"/>
          </p:cNvSpPr>
          <p:nvPr/>
        </p:nvSpPr>
        <p:spPr bwMode="auto">
          <a:xfrm>
            <a:off x="4356100" y="1773238"/>
            <a:ext cx="4319588" cy="647700"/>
          </a:xfrm>
          <a:prstGeom prst="wedgeRectCallout">
            <a:avLst>
              <a:gd name="adj1" fmla="val -25560"/>
              <a:gd name="adj2" fmla="val 217648"/>
            </a:avLst>
          </a:prstGeom>
          <a:solidFill>
            <a:srgbClr val="BBE0E3"/>
          </a:solidFill>
          <a:ln w="9360">
            <a:solidFill>
              <a:srgbClr val="000000"/>
            </a:solidFill>
            <a:miter lim="800000"/>
            <a:headEnd/>
            <a:tailEnd/>
          </a:ln>
        </p:spPr>
        <p:txBody>
          <a:bodyPr lIns="90000" tIns="46800" rIns="90000" bIns="46800"/>
          <a:lstStyle/>
          <a:p>
            <a:pPr algn="ct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cs typeface="Lucida Sans Unicode" pitchFamily="34" charset="0"/>
              </a:rPr>
              <a:t>Generalmente encontraremos  relaciones uno a varios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24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24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24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Effect transition="in" filter="checkerboard(across)">
                                      <p:cBhvr>
                                        <p:cTn id="19" dur="500"/>
                                        <p:tgtEl>
                                          <p:spTgt spid="62472"/>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2473"/>
                                        </p:tgtEl>
                                        <p:attrNameLst>
                                          <p:attrName>style.visibility</p:attrName>
                                        </p:attrNameLst>
                                      </p:cBhvr>
                                      <p:to>
                                        <p:strVal val="visible"/>
                                      </p:to>
                                    </p:set>
                                    <p:animEffect transition="in" filter="checkerboard(across)">
                                      <p:cBhvr>
                                        <p:cTn id="24"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9113" y="1062038"/>
            <a:ext cx="8229600" cy="927100"/>
          </a:xfrm>
        </p:spPr>
        <p:txBody>
          <a:bodyPr>
            <a:normAutofit/>
          </a:bodyPr>
          <a:lstStyle/>
          <a:p>
            <a:pPr eaLnBrk="1" hangingPunct="1"/>
            <a:r>
              <a:rPr lang="es-SV" sz="3600" b="1" dirty="0" smtClean="0">
                <a:solidFill>
                  <a:srgbClr val="003399"/>
                </a:solidFill>
              </a:rPr>
              <a:t>Restricciones</a:t>
            </a:r>
          </a:p>
        </p:txBody>
      </p:sp>
      <p:sp>
        <p:nvSpPr>
          <p:cNvPr id="33795" name="Rectangle 3"/>
          <p:cNvSpPr>
            <a:spLocks noGrp="1" noChangeArrowheads="1"/>
          </p:cNvSpPr>
          <p:nvPr>
            <p:ph sz="quarter" idx="1"/>
          </p:nvPr>
        </p:nvSpPr>
        <p:spPr>
          <a:xfrm>
            <a:off x="457200" y="2205038"/>
            <a:ext cx="8229600" cy="3921125"/>
          </a:xfrm>
        </p:spPr>
        <p:txBody>
          <a:bodyPr>
            <a:normAutofit/>
          </a:bodyPr>
          <a:lstStyle/>
          <a:p>
            <a:pPr algn="just" eaLnBrk="1" hangingPunct="1"/>
            <a:r>
              <a:rPr lang="es-SV" sz="3200" dirty="0" smtClean="0"/>
              <a:t>Una restricción es una limitación . Situada en cualquier columna o tabla, una restricción asegura que nuestros datos satisfacen determinadas </a:t>
            </a:r>
            <a:r>
              <a:rPr lang="es-SV" sz="3200" b="1" dirty="0" smtClean="0">
                <a:solidFill>
                  <a:schemeClr val="accent1">
                    <a:lumMod val="75000"/>
                  </a:schemeClr>
                </a:solidFill>
              </a:rPr>
              <a:t>reglas de integridad de datos</a:t>
            </a:r>
            <a:r>
              <a:rPr lang="es-SV" sz="3200" dirty="0" smtClean="0"/>
              <a:t>.</a:t>
            </a:r>
          </a:p>
        </p:txBody>
      </p:sp>
    </p:spTree>
    <p:extLst>
      <p:ext uri="{BB962C8B-B14F-4D97-AF65-F5344CB8AC3E}">
        <p14:creationId xmlns:p14="http://schemas.microsoft.com/office/powerpoint/2010/main" val="294211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b="1" dirty="0" smtClean="0">
                <a:solidFill>
                  <a:srgbClr val="2E19AB"/>
                </a:solidFill>
              </a:rPr>
              <a:t>Integridad de los datos	</a:t>
            </a:r>
            <a:endParaRPr lang="es-ES" sz="3600" b="1" dirty="0">
              <a:solidFill>
                <a:srgbClr val="2E19AB"/>
              </a:solidFill>
            </a:endParaRPr>
          </a:p>
        </p:txBody>
      </p:sp>
      <p:sp>
        <p:nvSpPr>
          <p:cNvPr id="3" name="2 Marcador de contenido"/>
          <p:cNvSpPr>
            <a:spLocks noGrp="1"/>
          </p:cNvSpPr>
          <p:nvPr>
            <p:ph idx="1"/>
          </p:nvPr>
        </p:nvSpPr>
        <p:spPr/>
        <p:txBody>
          <a:bodyPr>
            <a:normAutofit/>
          </a:bodyPr>
          <a:lstStyle/>
          <a:p>
            <a:pPr algn="just"/>
            <a:r>
              <a:rPr lang="es-ES" sz="2800" dirty="0" smtClean="0"/>
              <a:t>La exigencia de integridad de los datos garantiza la calidad de los datos de la base de datos. </a:t>
            </a:r>
          </a:p>
          <a:p>
            <a:pPr algn="just"/>
            <a:endParaRPr lang="es-ES" sz="2800" dirty="0" smtClean="0"/>
          </a:p>
          <a:p>
            <a:pPr algn="just"/>
            <a:r>
              <a:rPr lang="es-ES" sz="2800" dirty="0" smtClean="0"/>
              <a:t>Por ejemplo, si se especifica para un empleado el valor de código </a:t>
            </a:r>
            <a:r>
              <a:rPr lang="es-ES" sz="2800" b="1" dirty="0" smtClean="0"/>
              <a:t>C9765</a:t>
            </a:r>
            <a:r>
              <a:rPr lang="es-ES" sz="2800" dirty="0" smtClean="0"/>
              <a:t>, la base de datos no debe permitir que otro empleado tenga el mismo valor como código. </a:t>
            </a:r>
            <a:endParaRPr lang="es-E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ES" sz="3200" dirty="0" smtClean="0"/>
              <a:t>Si en la tabla hay una columna </a:t>
            </a:r>
            <a:r>
              <a:rPr lang="es-ES" sz="3200" b="1" dirty="0" err="1" smtClean="0"/>
              <a:t>dept_id</a:t>
            </a:r>
            <a:r>
              <a:rPr lang="es-ES" sz="3200" dirty="0" smtClean="0"/>
              <a:t> en la que se almacena el número de departamento que se encuentra entre </a:t>
            </a:r>
            <a:r>
              <a:rPr lang="es-ES" sz="3200" b="1" dirty="0" smtClean="0"/>
              <a:t>1 y 5, </a:t>
            </a:r>
            <a:r>
              <a:rPr lang="es-ES" sz="3200" dirty="0" smtClean="0"/>
              <a:t>la base de datos sólo debe permitir valores que correspondan a los números de departamento de la empresa ya definidos.</a:t>
            </a:r>
            <a:endParaRPr lang="es-ES" sz="3200" dirty="0"/>
          </a:p>
        </p:txBody>
      </p:sp>
      <p:sp>
        <p:nvSpPr>
          <p:cNvPr id="5" name="1 Título"/>
          <p:cNvSpPr>
            <a:spLocks noGrp="1"/>
          </p:cNvSpPr>
          <p:nvPr>
            <p:ph type="title"/>
          </p:nvPr>
        </p:nvSpPr>
        <p:spPr/>
        <p:txBody>
          <a:bodyPr>
            <a:normAutofit/>
          </a:bodyPr>
          <a:lstStyle/>
          <a:p>
            <a:r>
              <a:rPr lang="es-ES" sz="3600" b="1" dirty="0" smtClean="0">
                <a:solidFill>
                  <a:srgbClr val="2E19AB"/>
                </a:solidFill>
              </a:rPr>
              <a:t>Integridad de los datos	</a:t>
            </a:r>
            <a:endParaRPr lang="es-ES" sz="3600" b="1" dirty="0">
              <a:solidFill>
                <a:srgbClr val="2E19AB"/>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xfrm>
            <a:off x="323850" y="1125538"/>
            <a:ext cx="8229600" cy="574675"/>
          </a:xfrm>
          <a:noFill/>
        </p:spPr>
        <p:txBody>
          <a:bodyPr>
            <a:noAutofit/>
          </a:bodyPr>
          <a:lstStyle/>
          <a:p>
            <a:pPr eaLnBrk="1" hangingPunct="1"/>
            <a:r>
              <a:rPr lang="es-ES_tradnl" sz="5400" b="1" dirty="0" smtClean="0">
                <a:solidFill>
                  <a:srgbClr val="003399"/>
                </a:solidFill>
              </a:rPr>
              <a:t>Reglas de Normalización</a:t>
            </a:r>
          </a:p>
        </p:txBody>
      </p:sp>
      <p:sp>
        <p:nvSpPr>
          <p:cNvPr id="18434" name="Rectangle 3"/>
          <p:cNvSpPr>
            <a:spLocks noGrp="1" noChangeArrowheads="1"/>
          </p:cNvSpPr>
          <p:nvPr>
            <p:ph sz="quarter" idx="1"/>
          </p:nvPr>
        </p:nvSpPr>
        <p:spPr>
          <a:xfrm>
            <a:off x="539750" y="2060575"/>
            <a:ext cx="8064698" cy="4464769"/>
          </a:xfrm>
        </p:spPr>
        <p:txBody>
          <a:bodyPr>
            <a:normAutofit/>
          </a:bodyPr>
          <a:lstStyle/>
          <a:p>
            <a:pPr algn="just" eaLnBrk="1" hangingPunct="1">
              <a:buFontTx/>
              <a:buNone/>
            </a:pPr>
            <a:r>
              <a:rPr lang="es-ES" dirty="0" smtClean="0"/>
              <a:t>¿Qué es normalizar?</a:t>
            </a:r>
          </a:p>
          <a:p>
            <a:pPr algn="just" eaLnBrk="1" hangingPunct="1">
              <a:buFontTx/>
              <a:buNone/>
            </a:pPr>
            <a:endParaRPr lang="es-ES" dirty="0" smtClean="0"/>
          </a:p>
          <a:p>
            <a:pPr algn="just"/>
            <a:r>
              <a:rPr lang="es-ES" dirty="0" smtClean="0"/>
              <a:t>Es eliminar la </a:t>
            </a:r>
            <a:r>
              <a:rPr lang="es-ES" b="1" dirty="0" smtClean="0">
                <a:solidFill>
                  <a:srgbClr val="FF0000"/>
                </a:solidFill>
              </a:rPr>
              <a:t>REDUNDANCIA (repetición)  </a:t>
            </a:r>
            <a:r>
              <a:rPr lang="es-ES" dirty="0" smtClean="0"/>
              <a:t>y las </a:t>
            </a:r>
            <a:r>
              <a:rPr lang="es-ES" b="1" dirty="0" smtClean="0">
                <a:solidFill>
                  <a:srgbClr val="FF0000"/>
                </a:solidFill>
              </a:rPr>
              <a:t>INCONSISTENCIAS</a:t>
            </a:r>
            <a:r>
              <a:rPr lang="es-ES" dirty="0" smtClean="0"/>
              <a:t> de dependencia en el </a:t>
            </a:r>
            <a:r>
              <a:rPr lang="es-ES" b="1" dirty="0" smtClean="0">
                <a:solidFill>
                  <a:srgbClr val="FF0000"/>
                </a:solidFill>
              </a:rPr>
              <a:t>DISEÑO</a:t>
            </a:r>
            <a:r>
              <a:rPr lang="es-ES" dirty="0" smtClean="0"/>
              <a:t> de las tablas.</a:t>
            </a:r>
          </a:p>
          <a:p>
            <a:pPr algn="just" eaLnBrk="1" hangingPunct="1">
              <a:buFontTx/>
              <a:buNone/>
            </a:pPr>
            <a:endParaRPr lang="es-ES" dirty="0" smtClean="0"/>
          </a:p>
          <a:p>
            <a:pPr algn="just"/>
            <a:r>
              <a:rPr lang="es-ES" dirty="0" smtClean="0"/>
              <a:t>Es el proceso de organizar los datos  de una base de datos, se incluye la creación de tablas y el establecimiento de relaciones entre ellas según reglas diseñadas tanto para proteger los datos como para hacer que la base de datos sea más flexible </a:t>
            </a:r>
          </a:p>
          <a:p>
            <a:pPr algn="just" eaLnBrk="1" hangingPunct="1">
              <a:buFontTx/>
              <a:buNone/>
            </a:pPr>
            <a:endParaRPr lang="es-E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28604"/>
            <a:ext cx="8064896" cy="6000792"/>
          </a:xfrm>
        </p:spPr>
        <p:txBody>
          <a:bodyPr>
            <a:normAutofit/>
          </a:bodyPr>
          <a:lstStyle/>
          <a:p>
            <a:pPr algn="just">
              <a:buNone/>
            </a:pPr>
            <a:r>
              <a:rPr lang="es-ES" dirty="0" smtClean="0"/>
              <a:t>	La función de la normalización es favorecer la integridad de los datos, sin importar la actividad que se desarrolle sobre la base de datos. Tratar de evitar lo máximo posible la posibilidad de introducir datos que no sean correctos. Dentro del proceso de normalización podemos distinguir cuatro tipo de integridades:</a:t>
            </a:r>
          </a:p>
          <a:p>
            <a:pPr algn="just">
              <a:buNone/>
            </a:pPr>
            <a:endParaRPr lang="es-ES" dirty="0" smtClean="0"/>
          </a:p>
          <a:p>
            <a:pPr lvl="1"/>
            <a:r>
              <a:rPr lang="es-ES" b="1" dirty="0" smtClean="0"/>
              <a:t>Integridad de entidad</a:t>
            </a:r>
            <a:br>
              <a:rPr lang="es-ES" b="1" dirty="0" smtClean="0"/>
            </a:br>
            <a:endParaRPr lang="es-ES" b="1" dirty="0" smtClean="0"/>
          </a:p>
          <a:p>
            <a:pPr lvl="1"/>
            <a:r>
              <a:rPr lang="es-ES" b="1" dirty="0" smtClean="0"/>
              <a:t>Integridad de dominio</a:t>
            </a:r>
            <a:br>
              <a:rPr lang="es-ES" b="1" dirty="0" smtClean="0"/>
            </a:br>
            <a:endParaRPr lang="es-ES" b="1" dirty="0" smtClean="0"/>
          </a:p>
          <a:p>
            <a:pPr lvl="1"/>
            <a:r>
              <a:rPr lang="es-ES" b="1" dirty="0" smtClean="0"/>
              <a:t>Integridad referencial</a:t>
            </a:r>
            <a:br>
              <a:rPr lang="es-ES" b="1" dirty="0" smtClean="0"/>
            </a:br>
            <a:endParaRPr lang="es-ES" b="1" dirty="0" smtClean="0"/>
          </a:p>
          <a:p>
            <a:pPr lvl="1"/>
            <a:r>
              <a:rPr lang="es-ES" b="1" dirty="0" smtClean="0"/>
              <a:t>Integridad definida por el usuario</a:t>
            </a:r>
            <a:br>
              <a:rPr lang="es-ES" b="1" dirty="0" smtClean="0"/>
            </a:br>
            <a:endParaRPr lang="es-ES" b="1" dirty="0" smtClean="0"/>
          </a:p>
          <a:p>
            <a:pPr algn="just"/>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b="1" dirty="0" smtClean="0">
                <a:solidFill>
                  <a:srgbClr val="2E19AB"/>
                </a:solidFill>
              </a:rPr>
              <a:t>Integridad de entidad</a:t>
            </a:r>
            <a:endParaRPr lang="es-ES" sz="4000" b="1" dirty="0">
              <a:solidFill>
                <a:srgbClr val="2E19AB"/>
              </a:solidFill>
            </a:endParaRPr>
          </a:p>
        </p:txBody>
      </p:sp>
      <p:sp>
        <p:nvSpPr>
          <p:cNvPr id="3" name="2 Marcador de contenido"/>
          <p:cNvSpPr>
            <a:spLocks noGrp="1"/>
          </p:cNvSpPr>
          <p:nvPr>
            <p:ph idx="1"/>
          </p:nvPr>
        </p:nvSpPr>
        <p:spPr/>
        <p:txBody>
          <a:bodyPr>
            <a:normAutofit/>
          </a:bodyPr>
          <a:lstStyle/>
          <a:p>
            <a:pPr algn="just"/>
            <a:r>
              <a:rPr lang="es-ES" sz="2800" dirty="0" smtClean="0"/>
              <a:t>La integridad de entidad define una fila como entidad única para una tabla determinada. </a:t>
            </a:r>
            <a:endParaRPr lang="es-ES" sz="2800" dirty="0" smtClean="0"/>
          </a:p>
          <a:p>
            <a:pPr algn="just"/>
            <a:r>
              <a:rPr lang="es-ES" sz="2800" dirty="0" smtClean="0"/>
              <a:t>La </a:t>
            </a:r>
            <a:r>
              <a:rPr lang="es-ES" sz="2800" dirty="0" smtClean="0"/>
              <a:t>integridad de entidad exige la </a:t>
            </a:r>
            <a:r>
              <a:rPr lang="es-ES" sz="2800" dirty="0" smtClean="0"/>
              <a:t>integridad </a:t>
            </a:r>
            <a:r>
              <a:rPr lang="es-ES" sz="2800" dirty="0" smtClean="0"/>
              <a:t>de las columnas de los identificadores o la clave principal de una tabla, mediante índices y restricciones UNIQUE, o restricciones PRIMARY KEY o propiedades de IDENTITY.</a:t>
            </a:r>
          </a:p>
          <a:p>
            <a:pPr algn="just"/>
            <a:endParaRPr lang="es-E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UNIQUE</a:t>
            </a:r>
            <a:endParaRPr lang="es-ES" dirty="0"/>
          </a:p>
        </p:txBody>
      </p:sp>
      <p:sp>
        <p:nvSpPr>
          <p:cNvPr id="3" name="2 Marcador de contenido"/>
          <p:cNvSpPr>
            <a:spLocks noGrp="1"/>
          </p:cNvSpPr>
          <p:nvPr>
            <p:ph idx="1"/>
          </p:nvPr>
        </p:nvSpPr>
        <p:spPr/>
        <p:txBody>
          <a:bodyPr>
            <a:normAutofit/>
          </a:bodyPr>
          <a:lstStyle/>
          <a:p>
            <a:pPr algn="just"/>
            <a:r>
              <a:rPr lang="es-ES" dirty="0" smtClean="0"/>
              <a:t>Esta restricción obliga a que todos los valores de una determinada columna no estén repetidos en otros registros. </a:t>
            </a:r>
            <a:r>
              <a:rPr lang="es-MX" sz="2500" dirty="0" smtClean="0"/>
              <a:t>Especifica </a:t>
            </a:r>
            <a:r>
              <a:rPr lang="es-MX" sz="2500" dirty="0"/>
              <a:t>que dos registros no puedan tener el mismo valor en un campo</a:t>
            </a:r>
            <a:r>
              <a:rPr lang="es-MX" sz="2500" dirty="0" smtClean="0"/>
              <a:t>. </a:t>
            </a:r>
          </a:p>
          <a:p>
            <a:pPr algn="just"/>
            <a:r>
              <a:rPr lang="es-MX" sz="2500" dirty="0" smtClean="0"/>
              <a:t>Se </a:t>
            </a:r>
            <a:r>
              <a:rPr lang="es-MX" sz="2500" dirty="0"/>
              <a:t>permiten valores nulos. </a:t>
            </a:r>
            <a:endParaRPr lang="es-MX" sz="2500" dirty="0" smtClean="0"/>
          </a:p>
          <a:p>
            <a:pPr algn="just"/>
            <a:r>
              <a:rPr lang="es-MX" sz="2500" dirty="0" smtClean="0"/>
              <a:t>Se </a:t>
            </a:r>
            <a:r>
              <a:rPr lang="es-MX" sz="2500" dirty="0"/>
              <a:t>pueden aplicar varias restricciones de este tipo a una misma </a:t>
            </a:r>
            <a:r>
              <a:rPr lang="es-MX" sz="2500" dirty="0" smtClean="0"/>
              <a:t>tabla.</a:t>
            </a:r>
          </a:p>
          <a:p>
            <a:pPr algn="just"/>
            <a:r>
              <a:rPr lang="es-MX" sz="2500" dirty="0" smtClean="0"/>
              <a:t>Pueden </a:t>
            </a:r>
            <a:r>
              <a:rPr lang="es-MX" sz="2500" dirty="0"/>
              <a:t>aplicarse a uno o varios campos que no sean clave primaria.</a:t>
            </a:r>
            <a:endParaRPr lang="es-ES" sz="2500" dirty="0"/>
          </a:p>
          <a:p>
            <a:pPr algn="just"/>
            <a:endParaRPr lang="es-ES" dirty="0"/>
          </a:p>
        </p:txBody>
      </p:sp>
    </p:spTree>
    <p:extLst>
      <p:ext uri="{BB962C8B-B14F-4D97-AF65-F5344CB8AC3E}">
        <p14:creationId xmlns:p14="http://schemas.microsoft.com/office/powerpoint/2010/main" val="865933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PRIMARY KEY</a:t>
            </a:r>
            <a:endParaRPr lang="es-ES" dirty="0"/>
          </a:p>
        </p:txBody>
      </p:sp>
      <p:sp>
        <p:nvSpPr>
          <p:cNvPr id="3" name="2 Marcador de contenido"/>
          <p:cNvSpPr>
            <a:spLocks noGrp="1"/>
          </p:cNvSpPr>
          <p:nvPr>
            <p:ph idx="1"/>
          </p:nvPr>
        </p:nvSpPr>
        <p:spPr/>
        <p:txBody>
          <a:bodyPr>
            <a:normAutofit/>
          </a:bodyPr>
          <a:lstStyle/>
          <a:p>
            <a:pPr algn="just"/>
            <a:r>
              <a:rPr lang="es-ES" sz="3200" dirty="0" smtClean="0"/>
              <a:t>La clave principal (PRIMARY KEY) nos permite asegurar la integridad de entidad (puesto que es única en cada registro) y por otro lado nos garantiza la estabilidad de las relaciones con otras tablas.</a:t>
            </a:r>
          </a:p>
          <a:p>
            <a:pPr algn="just"/>
            <a:endParaRPr lang="es-ES" sz="3200" dirty="0"/>
          </a:p>
        </p:txBody>
      </p:sp>
    </p:spTree>
    <p:extLst>
      <p:ext uri="{BB962C8B-B14F-4D97-AF65-F5344CB8AC3E}">
        <p14:creationId xmlns:p14="http://schemas.microsoft.com/office/powerpoint/2010/main" val="3372967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Identity</a:t>
            </a:r>
            <a:endParaRPr lang="es-ES" dirty="0"/>
          </a:p>
        </p:txBody>
      </p:sp>
      <p:sp>
        <p:nvSpPr>
          <p:cNvPr id="3" name="2 Marcador de contenido"/>
          <p:cNvSpPr>
            <a:spLocks noGrp="1"/>
          </p:cNvSpPr>
          <p:nvPr>
            <p:ph idx="1"/>
          </p:nvPr>
        </p:nvSpPr>
        <p:spPr>
          <a:xfrm>
            <a:off x="457200" y="1600200"/>
            <a:ext cx="8003232" cy="4873752"/>
          </a:xfrm>
        </p:spPr>
        <p:txBody>
          <a:bodyPr>
            <a:noAutofit/>
          </a:bodyPr>
          <a:lstStyle/>
          <a:p>
            <a:pPr algn="just"/>
            <a:r>
              <a:rPr lang="es-MX" sz="2800" dirty="0"/>
              <a:t>Un campo numérico puede tener un atributo extra "</a:t>
            </a:r>
            <a:r>
              <a:rPr lang="es-MX" sz="2800" dirty="0" err="1"/>
              <a:t>identity</a:t>
            </a:r>
            <a:r>
              <a:rPr lang="es-MX" sz="2800" dirty="0"/>
              <a:t>". Los valores de un campo con este atributo genera valores secuenciales que se inician en 1 y se incrementan en 1 automáticamente.</a:t>
            </a:r>
          </a:p>
          <a:p>
            <a:pPr algn="just"/>
            <a:r>
              <a:rPr lang="es-MX" sz="2800" dirty="0"/>
              <a:t>Se utiliza generalmente en campos correspondientes a códigos de identificación para generar valores únicos para cada nuevo registro que se inserta.</a:t>
            </a:r>
          </a:p>
          <a:p>
            <a:pPr algn="just"/>
            <a:r>
              <a:rPr lang="es-MX" sz="2800" dirty="0"/>
              <a:t>Sólo puede haber un campo "</a:t>
            </a:r>
            <a:r>
              <a:rPr lang="es-MX" sz="2800" dirty="0" err="1"/>
              <a:t>identity</a:t>
            </a:r>
            <a:r>
              <a:rPr lang="es-MX" sz="2800" dirty="0"/>
              <a:t>" por tabla.</a:t>
            </a:r>
          </a:p>
          <a:p>
            <a:pPr algn="just"/>
            <a:endParaRPr lang="es-ES" sz="2800" dirty="0"/>
          </a:p>
        </p:txBody>
      </p:sp>
    </p:spTree>
    <p:extLst>
      <p:ext uri="{BB962C8B-B14F-4D97-AF65-F5344CB8AC3E}">
        <p14:creationId xmlns:p14="http://schemas.microsoft.com/office/powerpoint/2010/main" val="393011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b="1" dirty="0" smtClean="0">
                <a:solidFill>
                  <a:srgbClr val="2E19AB"/>
                </a:solidFill>
              </a:rPr>
              <a:t>Integridad de dominio</a:t>
            </a:r>
            <a:endParaRPr lang="es-ES" sz="3600" b="1" dirty="0">
              <a:solidFill>
                <a:srgbClr val="2E19AB"/>
              </a:solidFill>
            </a:endParaRPr>
          </a:p>
        </p:txBody>
      </p:sp>
      <p:sp>
        <p:nvSpPr>
          <p:cNvPr id="3" name="2 Marcador de contenido"/>
          <p:cNvSpPr>
            <a:spLocks noGrp="1"/>
          </p:cNvSpPr>
          <p:nvPr>
            <p:ph idx="1"/>
          </p:nvPr>
        </p:nvSpPr>
        <p:spPr/>
        <p:txBody>
          <a:bodyPr>
            <a:normAutofit/>
          </a:bodyPr>
          <a:lstStyle/>
          <a:p>
            <a:pPr algn="just"/>
            <a:r>
              <a:rPr lang="es-ES" sz="2800" dirty="0" smtClean="0"/>
              <a:t>La integridad de dominio viene dada por la validez de las entradas para una columna determinada. </a:t>
            </a:r>
          </a:p>
          <a:p>
            <a:pPr algn="just"/>
            <a:r>
              <a:rPr lang="es-ES" sz="2800" dirty="0" smtClean="0"/>
              <a:t>Puede exigir la integridad de dominio para restringir el tipo mediante los TIPOS DE DATOS, el formato mediante reglas y restricciones como CHECK, o el intervalo de valores posibles mediante restricciones FOREIGN KEY,  definiciones DEFAULT, y definiciones NOT NULL .</a:t>
            </a:r>
          </a:p>
          <a:p>
            <a:pPr algn="just"/>
            <a:endParaRPr lang="es-E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CHECK</a:t>
            </a:r>
            <a:endParaRPr lang="es-ES" dirty="0"/>
          </a:p>
        </p:txBody>
      </p:sp>
      <p:sp>
        <p:nvSpPr>
          <p:cNvPr id="3" name="2 Marcador de contenido"/>
          <p:cNvSpPr>
            <a:spLocks noGrp="1"/>
          </p:cNvSpPr>
          <p:nvPr>
            <p:ph idx="1"/>
          </p:nvPr>
        </p:nvSpPr>
        <p:spPr>
          <a:xfrm>
            <a:off x="683568" y="1700808"/>
            <a:ext cx="7498080" cy="4800600"/>
          </a:xfrm>
        </p:spPr>
        <p:txBody>
          <a:bodyPr>
            <a:noAutofit/>
          </a:bodyPr>
          <a:lstStyle/>
          <a:p>
            <a:pPr algn="just"/>
            <a:r>
              <a:rPr lang="es-ES" sz="2800" dirty="0" smtClean="0"/>
              <a:t>Esta restricción evalúa por medio de expresiones los valores que se insertan en una columna. </a:t>
            </a:r>
          </a:p>
          <a:p>
            <a:pPr algn="just"/>
            <a:r>
              <a:rPr lang="es-ES" sz="2800" dirty="0" smtClean="0"/>
              <a:t>Esta expresión, una vez que se evalúa devuelve un resultado, en función de si el dato es válido (Verdadero) o no (Falso), por lo tanto devuelve un valor booleano que indica si el dato tendrá permiso para ser ingresado o no.</a:t>
            </a:r>
          </a:p>
          <a:p>
            <a:pPr algn="just"/>
            <a:endParaRPr lang="es-ES" sz="2800" dirty="0"/>
          </a:p>
        </p:txBody>
      </p:sp>
    </p:spTree>
    <p:extLst>
      <p:ext uri="{BB962C8B-B14F-4D97-AF65-F5344CB8AC3E}">
        <p14:creationId xmlns:p14="http://schemas.microsoft.com/office/powerpoint/2010/main" val="685982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FOREIGN KEY</a:t>
            </a:r>
            <a:endParaRPr lang="es-ES" dirty="0"/>
          </a:p>
        </p:txBody>
      </p:sp>
      <p:sp>
        <p:nvSpPr>
          <p:cNvPr id="3" name="2 Marcador de contenido"/>
          <p:cNvSpPr>
            <a:spLocks noGrp="1"/>
          </p:cNvSpPr>
          <p:nvPr>
            <p:ph idx="1"/>
          </p:nvPr>
        </p:nvSpPr>
        <p:spPr/>
        <p:txBody>
          <a:bodyPr>
            <a:normAutofit/>
          </a:bodyPr>
          <a:lstStyle/>
          <a:p>
            <a:pPr algn="just"/>
            <a:r>
              <a:rPr lang="es-ES" dirty="0" smtClean="0"/>
              <a:t>La restricción FOREIGN KEY (clave externa o foránea),  esta se le conoce como la pareja de la restricción PRIMARY KEY, y </a:t>
            </a:r>
            <a:r>
              <a:rPr lang="es-ES" b="1" u="sng" dirty="0" smtClean="0"/>
              <a:t>juntas cumplen con la integridad referencial.</a:t>
            </a:r>
          </a:p>
          <a:p>
            <a:pPr algn="just">
              <a:buNone/>
            </a:pPr>
            <a:endParaRPr lang="es-ES" dirty="0" smtClean="0"/>
          </a:p>
          <a:p>
            <a:pPr algn="just"/>
            <a:r>
              <a:rPr lang="es-ES" dirty="0" smtClean="0"/>
              <a:t>Una clave externa es una copia de la clave principal de la tabla principal, se inserta en la tabla que se pretende enlazar y con esto creamos la relación entre un par de tablas. Las claves externas pueden ser varias en una misma tabla, mientras que las principales deben ser únicas.</a:t>
            </a:r>
          </a:p>
          <a:p>
            <a:pPr algn="just"/>
            <a:endParaRPr lang="es-ES" dirty="0"/>
          </a:p>
        </p:txBody>
      </p:sp>
    </p:spTree>
    <p:extLst>
      <p:ext uri="{BB962C8B-B14F-4D97-AF65-F5344CB8AC3E}">
        <p14:creationId xmlns:p14="http://schemas.microsoft.com/office/powerpoint/2010/main" val="3562819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DEFAULT</a:t>
            </a:r>
            <a:endParaRPr lang="es-ES" dirty="0"/>
          </a:p>
        </p:txBody>
      </p:sp>
      <p:sp>
        <p:nvSpPr>
          <p:cNvPr id="3" name="2 Marcador de contenido"/>
          <p:cNvSpPr>
            <a:spLocks noGrp="1"/>
          </p:cNvSpPr>
          <p:nvPr>
            <p:ph idx="1"/>
          </p:nvPr>
        </p:nvSpPr>
        <p:spPr/>
        <p:txBody>
          <a:bodyPr>
            <a:normAutofit/>
          </a:bodyPr>
          <a:lstStyle/>
          <a:p>
            <a:pPr algn="just"/>
            <a:r>
              <a:rPr lang="es-ES" sz="2800" dirty="0" smtClean="0"/>
              <a:t>Como su propio nombre indica, esta restricción introduce un valor por defecto en una columna cuando no se índica ningún valor para insertar. Con esta restricción aseguramos la integridad de dominio, ya que aseguramos valores válidos para nuevos registros que se inserten.</a:t>
            </a:r>
          </a:p>
          <a:p>
            <a:pPr algn="just"/>
            <a:endParaRPr lang="es-ES" sz="2800" dirty="0"/>
          </a:p>
        </p:txBody>
      </p:sp>
    </p:spTree>
    <p:extLst>
      <p:ext uri="{BB962C8B-B14F-4D97-AF65-F5344CB8AC3E}">
        <p14:creationId xmlns:p14="http://schemas.microsoft.com/office/powerpoint/2010/main" val="3299176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b="1" dirty="0" smtClean="0">
                <a:solidFill>
                  <a:srgbClr val="2E19AB"/>
                </a:solidFill>
              </a:rPr>
              <a:t>Integridad referencial</a:t>
            </a:r>
            <a:endParaRPr lang="es-ES" sz="3600" b="1" dirty="0">
              <a:solidFill>
                <a:srgbClr val="2E19AB"/>
              </a:solidFill>
            </a:endParaRPr>
          </a:p>
        </p:txBody>
      </p:sp>
      <p:sp>
        <p:nvSpPr>
          <p:cNvPr id="3" name="2 Marcador de contenido"/>
          <p:cNvSpPr>
            <a:spLocks noGrp="1"/>
          </p:cNvSpPr>
          <p:nvPr>
            <p:ph idx="1"/>
          </p:nvPr>
        </p:nvSpPr>
        <p:spPr>
          <a:xfrm>
            <a:off x="785786" y="1785926"/>
            <a:ext cx="7872410" cy="4857784"/>
          </a:xfrm>
        </p:spPr>
        <p:txBody>
          <a:bodyPr>
            <a:normAutofit/>
          </a:bodyPr>
          <a:lstStyle/>
          <a:p>
            <a:pPr algn="just"/>
            <a:r>
              <a:rPr lang="es-ES" sz="2800" dirty="0" smtClean="0"/>
              <a:t>La integridad referencial protege las relaciones definidas entre las tablas cuando se crean o se eliminan filas. En SQL Server la integridad referencial se basa en las </a:t>
            </a:r>
            <a:r>
              <a:rPr lang="es-ES" sz="2800" b="1" dirty="0" smtClean="0"/>
              <a:t>relaciones entre claves externas y claves principales</a:t>
            </a:r>
            <a:r>
              <a:rPr lang="es-ES" sz="2800" dirty="0" smtClean="0"/>
              <a:t> mediante restricciones FOREIGN KEY y CHECK. </a:t>
            </a:r>
            <a:r>
              <a:rPr lang="es-ES" sz="2800" u="sng" dirty="0" smtClean="0"/>
              <a:t>La integridad referencial garantiza que los valores de clave sean coherentes en las distintas tablas</a:t>
            </a:r>
            <a:r>
              <a:rPr lang="es-ES" sz="2800" dirty="0" smtClean="0"/>
              <a:t>. </a:t>
            </a:r>
            <a:endParaRPr lang="es-E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4116" y="411480"/>
            <a:ext cx="8229600" cy="782637"/>
          </a:xfrm>
        </p:spPr>
        <p:txBody>
          <a:bodyPr>
            <a:noAutofit/>
          </a:bodyPr>
          <a:lstStyle/>
          <a:p>
            <a:pPr eaLnBrk="1" hangingPunct="1"/>
            <a:r>
              <a:rPr lang="es-ES_tradnl" sz="4400" b="1" dirty="0" smtClean="0">
                <a:solidFill>
                  <a:srgbClr val="003399"/>
                </a:solidFill>
              </a:rPr>
              <a:t>Reglas de Normalización</a:t>
            </a:r>
          </a:p>
        </p:txBody>
      </p:sp>
      <p:sp>
        <p:nvSpPr>
          <p:cNvPr id="19459" name="Rectangle 3"/>
          <p:cNvSpPr>
            <a:spLocks noGrp="1" noChangeArrowheads="1"/>
          </p:cNvSpPr>
          <p:nvPr>
            <p:ph sz="quarter" idx="1"/>
          </p:nvPr>
        </p:nvSpPr>
        <p:spPr>
          <a:xfrm>
            <a:off x="457200" y="1484784"/>
            <a:ext cx="8075240" cy="4968552"/>
          </a:xfrm>
        </p:spPr>
        <p:txBody>
          <a:bodyPr>
            <a:normAutofit fontScale="92500"/>
          </a:bodyPr>
          <a:lstStyle/>
          <a:p>
            <a:pPr algn="just"/>
            <a:r>
              <a:rPr lang="es-ES" dirty="0" smtClean="0"/>
              <a:t>Hay </a:t>
            </a:r>
            <a:r>
              <a:rPr lang="es-ES" dirty="0"/>
              <a:t>algunas reglas en la normalización de una base de </a:t>
            </a:r>
            <a:r>
              <a:rPr lang="es-ES" dirty="0" smtClean="0"/>
              <a:t>datos, las cuales se denominan como </a:t>
            </a:r>
            <a:r>
              <a:rPr lang="es-ES" b="1" dirty="0" smtClean="0">
                <a:solidFill>
                  <a:srgbClr val="FF0000"/>
                </a:solidFill>
              </a:rPr>
              <a:t>"forma </a:t>
            </a:r>
            <a:r>
              <a:rPr lang="es-ES" b="1" dirty="0">
                <a:solidFill>
                  <a:srgbClr val="FF0000"/>
                </a:solidFill>
              </a:rPr>
              <a:t>normal"</a:t>
            </a:r>
            <a:r>
              <a:rPr lang="es-ES" dirty="0"/>
              <a:t>. </a:t>
            </a:r>
            <a:endParaRPr lang="es-ES" dirty="0" smtClean="0"/>
          </a:p>
          <a:p>
            <a:pPr algn="just"/>
            <a:endParaRPr lang="es-ES" dirty="0"/>
          </a:p>
          <a:p>
            <a:pPr algn="just"/>
            <a:r>
              <a:rPr lang="es-ES" dirty="0" smtClean="0"/>
              <a:t>Existen 5 formas normales en donde cada una, determina las características que debe ir adquiriendo la base de datos.</a:t>
            </a:r>
          </a:p>
          <a:p>
            <a:pPr algn="just"/>
            <a:endParaRPr lang="es-ES" dirty="0" smtClean="0"/>
          </a:p>
          <a:p>
            <a:pPr algn="just"/>
            <a:r>
              <a:rPr lang="es-ES" dirty="0" smtClean="0"/>
              <a:t>Si </a:t>
            </a:r>
            <a:r>
              <a:rPr lang="es-ES" dirty="0"/>
              <a:t>se cumple la primera regla, se dice que la base de datos está en la "primera forma normal". Si se cumplen las tres primeras reglas, la base de datos se considera que está en la "tercera forma normal". </a:t>
            </a:r>
            <a:r>
              <a:rPr lang="es-ES" dirty="0" smtClean="0"/>
              <a:t>La </a:t>
            </a:r>
            <a:r>
              <a:rPr lang="es-ES" dirty="0"/>
              <a:t>tercera forma normal se considera el máximo nivel necesario para la mayor parte de las aplicaciones. </a:t>
            </a:r>
            <a:endParaRPr lang="es-ES" dirty="0" smtClean="0"/>
          </a:p>
          <a:p>
            <a:pPr algn="just" eaLnBrk="1" hangingPunct="1">
              <a:buFontTx/>
              <a:buNone/>
            </a:pPr>
            <a:endParaRPr lang="es-E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628800"/>
            <a:ext cx="7704856" cy="4752528"/>
          </a:xfrm>
        </p:spPr>
        <p:txBody>
          <a:bodyPr>
            <a:noAutofit/>
          </a:bodyPr>
          <a:lstStyle/>
          <a:p>
            <a:pPr algn="just">
              <a:buNone/>
            </a:pPr>
            <a:r>
              <a:rPr lang="es-ES" sz="1600" dirty="0" smtClean="0"/>
              <a:t>	</a:t>
            </a:r>
            <a:r>
              <a:rPr lang="es-ES" sz="2800" dirty="0" smtClean="0"/>
              <a:t>La integridad referencial también vigila que se cumplan las siguientes reglas:</a:t>
            </a:r>
            <a:endParaRPr lang="es-ES" sz="1600" dirty="0" smtClean="0"/>
          </a:p>
          <a:p>
            <a:pPr algn="just">
              <a:buNone/>
            </a:pPr>
            <a:endParaRPr lang="es-ES" sz="1600" dirty="0" smtClean="0"/>
          </a:p>
          <a:p>
            <a:pPr lvl="2" algn="just">
              <a:buFont typeface="Arial" pitchFamily="34" charset="0"/>
              <a:buChar char="•"/>
            </a:pPr>
            <a:r>
              <a:rPr lang="es-ES" sz="2000" b="1" dirty="0" smtClean="0"/>
              <a:t>No se podrá introducir un valor en la tabla relacionada (clave foránea) si antes no ha sido introducida en la tabla principal (clave primaria).</a:t>
            </a:r>
          </a:p>
          <a:p>
            <a:pPr lvl="2" algn="just">
              <a:buFont typeface="Arial" pitchFamily="34" charset="0"/>
              <a:buChar char="•"/>
            </a:pPr>
            <a:endParaRPr lang="es-ES" sz="2000" b="1" dirty="0" smtClean="0"/>
          </a:p>
          <a:p>
            <a:pPr lvl="2" algn="just">
              <a:buFont typeface="Arial" pitchFamily="34" charset="0"/>
              <a:buChar char="•"/>
            </a:pPr>
            <a:r>
              <a:rPr lang="es-ES" sz="2000" b="1" dirty="0" smtClean="0"/>
              <a:t>No se puede eliminar un registro de una tabla principal si existen registros coincidentes en la tabla relacionada.</a:t>
            </a:r>
          </a:p>
          <a:p>
            <a:pPr lvl="2" algn="just">
              <a:buNone/>
            </a:pPr>
            <a:endParaRPr lang="es-ES" sz="2000" b="1" dirty="0" smtClean="0"/>
          </a:p>
          <a:p>
            <a:pPr lvl="2" algn="just">
              <a:buFont typeface="Arial" pitchFamily="34" charset="0"/>
              <a:buChar char="•"/>
            </a:pPr>
            <a:r>
              <a:rPr lang="es-ES" sz="2000" b="1" dirty="0" smtClean="0"/>
              <a:t>No se puede cambiar un valor de la clave principal (</a:t>
            </a:r>
            <a:r>
              <a:rPr lang="es-ES" sz="2000" b="1" dirty="0" err="1" smtClean="0"/>
              <a:t>Primary</a:t>
            </a:r>
            <a:r>
              <a:rPr lang="es-ES" sz="2000" b="1" dirty="0" smtClean="0"/>
              <a:t> </a:t>
            </a:r>
            <a:r>
              <a:rPr lang="es-ES" sz="2000" b="1" dirty="0" err="1" smtClean="0"/>
              <a:t>key</a:t>
            </a:r>
            <a:r>
              <a:rPr lang="es-ES" sz="2000" b="1" dirty="0" smtClean="0"/>
              <a:t>) en la tabla principal si el registro tiene registros relacionados.</a:t>
            </a:r>
          </a:p>
          <a:p>
            <a:pPr lvl="2" algn="just">
              <a:buFont typeface="Arial" pitchFamily="34" charset="0"/>
              <a:buChar char="•"/>
            </a:pPr>
            <a:endParaRPr lang="es-ES" sz="1200" dirty="0" smtClean="0"/>
          </a:p>
          <a:p>
            <a:pPr lvl="1" algn="just">
              <a:buNone/>
            </a:pPr>
            <a:r>
              <a:rPr lang="es-ES" sz="1400" dirty="0" smtClean="0"/>
              <a:t/>
            </a:r>
            <a:br>
              <a:rPr lang="es-ES" sz="1400" dirty="0" smtClean="0"/>
            </a:br>
            <a:endParaRPr lang="es-ES" sz="1400" dirty="0" smtClean="0"/>
          </a:p>
          <a:p>
            <a:pPr algn="just"/>
            <a:endParaRPr lang="es-ES" sz="1600" dirty="0"/>
          </a:p>
        </p:txBody>
      </p:sp>
      <p:sp>
        <p:nvSpPr>
          <p:cNvPr id="4" name="1 Título"/>
          <p:cNvSpPr>
            <a:spLocks noGrp="1"/>
          </p:cNvSpPr>
          <p:nvPr>
            <p:ph type="title"/>
          </p:nvPr>
        </p:nvSpPr>
        <p:spPr>
          <a:xfrm>
            <a:off x="457200" y="274638"/>
            <a:ext cx="7467600" cy="1143000"/>
          </a:xfrm>
        </p:spPr>
        <p:txBody>
          <a:bodyPr>
            <a:normAutofit/>
          </a:bodyPr>
          <a:lstStyle/>
          <a:p>
            <a:r>
              <a:rPr lang="es-ES" sz="3600" b="1" dirty="0" smtClean="0">
                <a:solidFill>
                  <a:srgbClr val="2E19AB"/>
                </a:solidFill>
              </a:rPr>
              <a:t>Integridad referencial</a:t>
            </a:r>
            <a:endParaRPr lang="es-ES" sz="3600" b="1" dirty="0">
              <a:solidFill>
                <a:srgbClr val="2E19AB"/>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609540" y="332656"/>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s-ES" sz="3600" b="1" dirty="0" smtClean="0">
                <a:solidFill>
                  <a:srgbClr val="2E19AB"/>
                </a:solidFill>
              </a:rPr>
              <a:t>Integridad referencial</a:t>
            </a:r>
            <a:endParaRPr lang="es-ES" sz="3600" b="1" dirty="0">
              <a:solidFill>
                <a:srgbClr val="2E19AB"/>
              </a:solidFill>
            </a:endParaRPr>
          </a:p>
        </p:txBody>
      </p:sp>
      <p:sp>
        <p:nvSpPr>
          <p:cNvPr id="8" name="7 CuadroTexto"/>
          <p:cNvSpPr txBox="1"/>
          <p:nvPr/>
        </p:nvSpPr>
        <p:spPr>
          <a:xfrm>
            <a:off x="899592" y="5157192"/>
            <a:ext cx="4968552" cy="830997"/>
          </a:xfrm>
          <a:prstGeom prst="rect">
            <a:avLst/>
          </a:prstGeom>
          <a:noFill/>
        </p:spPr>
        <p:txBody>
          <a:bodyPr wrap="square" rtlCol="0">
            <a:spAutoFit/>
          </a:bodyPr>
          <a:lstStyle/>
          <a:p>
            <a:r>
              <a:rPr lang="es-MX" sz="2400" b="1" dirty="0" smtClean="0"/>
              <a:t>Uso de claves primarias y foráneas </a:t>
            </a:r>
            <a:endParaRPr lang="es-MX" sz="2400" b="1" dirty="0"/>
          </a:p>
        </p:txBody>
      </p:sp>
      <p:pic>
        <p:nvPicPr>
          <p:cNvPr id="2" name="Imagen 1"/>
          <p:cNvPicPr>
            <a:picLocks noChangeAspect="1"/>
          </p:cNvPicPr>
          <p:nvPr/>
        </p:nvPicPr>
        <p:blipFill>
          <a:blip r:embed="rId3"/>
          <a:stretch>
            <a:fillRect/>
          </a:stretch>
        </p:blipFill>
        <p:spPr>
          <a:xfrm>
            <a:off x="251520" y="2060848"/>
            <a:ext cx="8419155" cy="246124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b="1" dirty="0" smtClean="0">
                <a:solidFill>
                  <a:srgbClr val="2E19AB"/>
                </a:solidFill>
              </a:rPr>
              <a:t>Integridad definida por el usuario</a:t>
            </a:r>
            <a:endParaRPr lang="es-ES" sz="3600" b="1" dirty="0">
              <a:solidFill>
                <a:srgbClr val="2E19AB"/>
              </a:solidFill>
            </a:endParaRPr>
          </a:p>
        </p:txBody>
      </p:sp>
      <p:sp>
        <p:nvSpPr>
          <p:cNvPr id="3" name="2 Marcador de contenido"/>
          <p:cNvSpPr>
            <a:spLocks noGrp="1"/>
          </p:cNvSpPr>
          <p:nvPr>
            <p:ph idx="1"/>
          </p:nvPr>
        </p:nvSpPr>
        <p:spPr>
          <a:xfrm>
            <a:off x="467544" y="1447800"/>
            <a:ext cx="7848872" cy="5124472"/>
          </a:xfrm>
        </p:spPr>
        <p:txBody>
          <a:bodyPr>
            <a:normAutofit/>
          </a:bodyPr>
          <a:lstStyle/>
          <a:p>
            <a:pPr algn="just"/>
            <a:r>
              <a:rPr lang="es-ES" sz="2800" dirty="0" smtClean="0"/>
              <a:t>La integridad definida por el usuario permite definir </a:t>
            </a:r>
            <a:r>
              <a:rPr lang="es-ES" sz="2800" b="1" dirty="0" smtClean="0"/>
              <a:t>reglas de empresa </a:t>
            </a:r>
            <a:r>
              <a:rPr lang="es-ES" sz="2800" dirty="0" smtClean="0"/>
              <a:t>específicas que no pertenecen a ninguna otra categoría de integridad. </a:t>
            </a:r>
          </a:p>
          <a:p>
            <a:pPr algn="just"/>
            <a:r>
              <a:rPr lang="es-ES" sz="2800" dirty="0" smtClean="0"/>
              <a:t>Todas las categorías de integridad admiten la integridad definida por el usuario. </a:t>
            </a:r>
          </a:p>
          <a:p>
            <a:pPr algn="just"/>
            <a:r>
              <a:rPr lang="es-ES" sz="2800" dirty="0" smtClean="0"/>
              <a:t>Esto incluye todas las restricciones de nivel de columna y nivel de tabla en CREATE TABLE, procedimientos almacenados y desencadenadores.</a:t>
            </a:r>
          </a:p>
          <a:p>
            <a:pPr algn="just"/>
            <a:endParaRPr lang="es-E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
          </p:nvPr>
        </p:nvSpPr>
        <p:spPr>
          <a:xfrm>
            <a:off x="457200" y="1268412"/>
            <a:ext cx="7787208" cy="5112915"/>
          </a:xfrm>
        </p:spPr>
        <p:txBody>
          <a:bodyPr/>
          <a:lstStyle/>
          <a:p>
            <a:pPr eaLnBrk="1" hangingPunct="1">
              <a:buFontTx/>
              <a:buNone/>
            </a:pPr>
            <a:r>
              <a:rPr lang="es-ES_tradnl" sz="4800" b="1" dirty="0" smtClean="0">
                <a:solidFill>
                  <a:srgbClr val="003399"/>
                </a:solidFill>
              </a:rPr>
              <a:t>El Problema</a:t>
            </a:r>
          </a:p>
          <a:p>
            <a:pPr algn="just" eaLnBrk="1" hangingPunct="1">
              <a:lnSpc>
                <a:spcPct val="90000"/>
              </a:lnSpc>
              <a:spcBef>
                <a:spcPts val="600"/>
              </a:spcBef>
              <a:buFontTx/>
              <a:buNone/>
            </a:pPr>
            <a:r>
              <a:rPr lang="es-ES" dirty="0" smtClean="0"/>
              <a:t>	</a:t>
            </a:r>
          </a:p>
          <a:p>
            <a:pPr algn="just" eaLnBrk="1" hangingPunct="1">
              <a:lnSpc>
                <a:spcPct val="90000"/>
              </a:lnSpc>
              <a:spcBef>
                <a:spcPts val="600"/>
              </a:spcBef>
              <a:buFontTx/>
              <a:buNone/>
            </a:pPr>
            <a:r>
              <a:rPr lang="es-ES" sz="3200" dirty="0"/>
              <a:t>	</a:t>
            </a:r>
            <a:r>
              <a:rPr lang="es-ES" sz="3200" dirty="0" smtClean="0"/>
              <a:t>Crear una base de datos que almacene la información de los clientes de la empresa COMERCIAL “SAN LUIS” que permita comunicarles novedades de los productos, promociones, por correo electrónico</a:t>
            </a:r>
            <a:r>
              <a:rPr lang="es-ES" dirty="0" smtClean="0"/>
              <a:t>.</a:t>
            </a:r>
            <a:endParaRPr lang="en-GB" dirty="0" smtClean="0"/>
          </a:p>
          <a:p>
            <a:pPr eaLnBrk="1" hangingPunct="1">
              <a:buFontTx/>
              <a:buNone/>
            </a:pPr>
            <a:endParaRPr lang="es-ES_tradnl" dirty="0" smtClean="0"/>
          </a:p>
          <a:p>
            <a:pPr eaLnBrk="1" hangingPunct="1">
              <a:buFontTx/>
              <a:buNone/>
            </a:pPr>
            <a:endParaRPr lang="es-ES_tradn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19113" y="1062038"/>
            <a:ext cx="8229600" cy="566737"/>
          </a:xfrm>
        </p:spPr>
        <p:txBody>
          <a:bodyPr>
            <a:noAutofit/>
          </a:bodyPr>
          <a:lstStyle/>
          <a:p>
            <a:pPr algn="l" eaLnBrk="1" hangingPunct="1"/>
            <a:r>
              <a:rPr lang="es-ES_tradnl" sz="3600" b="1" dirty="0" smtClean="0">
                <a:solidFill>
                  <a:srgbClr val="003399"/>
                </a:solidFill>
              </a:rPr>
              <a:t>Listado de la información de los clientes</a:t>
            </a:r>
          </a:p>
        </p:txBody>
      </p:sp>
      <p:sp>
        <p:nvSpPr>
          <p:cNvPr id="21507" name="Rectangle 3"/>
          <p:cNvSpPr>
            <a:spLocks noGrp="1" noChangeArrowheads="1"/>
          </p:cNvSpPr>
          <p:nvPr>
            <p:ph sz="quarter" idx="1"/>
          </p:nvPr>
        </p:nvSpPr>
        <p:spPr>
          <a:xfrm>
            <a:off x="395288" y="1773238"/>
            <a:ext cx="8208962" cy="4319587"/>
          </a:xfrm>
        </p:spPr>
        <p:txBody>
          <a:bodyPr>
            <a:normAutofit/>
          </a:bodyPr>
          <a:lstStyle/>
          <a:p>
            <a:r>
              <a:rPr lang="es-ES" sz="3600" dirty="0" smtClean="0"/>
              <a:t>Nombre del cliente</a:t>
            </a:r>
          </a:p>
          <a:p>
            <a:r>
              <a:rPr lang="es-ES" sz="3600" dirty="0" smtClean="0"/>
              <a:t>Nombre de la Empresa </a:t>
            </a:r>
          </a:p>
          <a:p>
            <a:r>
              <a:rPr lang="es-ES" sz="3600" dirty="0" smtClean="0"/>
              <a:t>Dirección empresa</a:t>
            </a:r>
          </a:p>
          <a:p>
            <a:r>
              <a:rPr lang="es-ES" sz="3600" dirty="0" smtClean="0"/>
              <a:t>E-mail (todos los que pueda tener)</a:t>
            </a:r>
          </a:p>
          <a:p>
            <a:pPr>
              <a:buNone/>
            </a:pPr>
            <a:endParaRPr lang="es-ES" sz="3600" dirty="0" smtClean="0"/>
          </a:p>
          <a:p>
            <a:pPr eaLnBrk="1" hangingPunct="1">
              <a:buFontTx/>
              <a:buNone/>
            </a:pPr>
            <a:endParaRPr lang="es-ES" sz="3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7 Imagen"/>
          <p:cNvPicPr>
            <a:picLocks noChangeAspect="1" noChangeArrowheads="1"/>
          </p:cNvPicPr>
          <p:nvPr/>
        </p:nvPicPr>
        <p:blipFill>
          <a:blip r:embed="rId3" cstate="print"/>
          <a:srcRect l="10229" t="35843" r="4517" b="32832"/>
          <a:stretch>
            <a:fillRect/>
          </a:stretch>
        </p:blipFill>
        <p:spPr bwMode="auto">
          <a:xfrm>
            <a:off x="406718" y="2132856"/>
            <a:ext cx="7981706" cy="2778075"/>
          </a:xfrm>
          <a:prstGeom prst="rect">
            <a:avLst/>
          </a:prstGeom>
          <a:noFill/>
          <a:ln w="9525">
            <a:noFill/>
            <a:miter lim="800000"/>
            <a:headEnd/>
            <a:tailEnd/>
          </a:ln>
        </p:spPr>
      </p:pic>
      <p:sp>
        <p:nvSpPr>
          <p:cNvPr id="7" name="Rectangle 2"/>
          <p:cNvSpPr>
            <a:spLocks noGrp="1" noChangeArrowheads="1"/>
          </p:cNvSpPr>
          <p:nvPr>
            <p:ph type="title"/>
          </p:nvPr>
        </p:nvSpPr>
        <p:spPr>
          <a:xfrm>
            <a:off x="519113" y="1062038"/>
            <a:ext cx="8229600" cy="638175"/>
          </a:xfrm>
        </p:spPr>
        <p:txBody>
          <a:bodyPr>
            <a:noAutofit/>
          </a:bodyPr>
          <a:lstStyle/>
          <a:p>
            <a:pPr eaLnBrk="1" hangingPunct="1"/>
            <a:r>
              <a:rPr lang="es-SV" b="1" dirty="0" smtClean="0">
                <a:solidFill>
                  <a:srgbClr val="003399"/>
                </a:solidFill>
              </a:rPr>
              <a:t>Tabla sin normalizar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sz="quarter" idx="1"/>
          </p:nvPr>
        </p:nvSpPr>
        <p:spPr>
          <a:xfrm>
            <a:off x="323850" y="1052513"/>
            <a:ext cx="8229600" cy="4464050"/>
          </a:xfrm>
        </p:spPr>
        <p:txBody>
          <a:bodyPr>
            <a:normAutofit/>
          </a:bodyPr>
          <a:lstStyle/>
          <a:p>
            <a:pPr algn="just" eaLnBrk="1" hangingPunct="1">
              <a:buFontTx/>
              <a:buNone/>
            </a:pPr>
            <a:r>
              <a:rPr lang="es-SV" sz="3200" dirty="0" smtClean="0"/>
              <a:t>Creamos un campo nuevo email3? </a:t>
            </a:r>
          </a:p>
          <a:p>
            <a:pPr algn="just" eaLnBrk="1" hangingPunct="1">
              <a:buFontTx/>
              <a:buNone/>
            </a:pPr>
            <a:endParaRPr lang="es-SV" sz="3200" dirty="0" smtClean="0"/>
          </a:p>
          <a:p>
            <a:pPr algn="ctr" eaLnBrk="1" hangingPunct="1">
              <a:spcBef>
                <a:spcPts val="1000"/>
              </a:spcBef>
              <a:buFontTx/>
              <a:buNone/>
            </a:pPr>
            <a:r>
              <a:rPr lang="es-SV" sz="4800" b="1" dirty="0" smtClean="0"/>
              <a:t>No!</a:t>
            </a:r>
          </a:p>
          <a:p>
            <a:pPr algn="just" eaLnBrk="1" hangingPunct="1">
              <a:buFontTx/>
              <a:buNone/>
            </a:pPr>
            <a:r>
              <a:rPr lang="es-SV" sz="3200" dirty="0" smtClean="0"/>
              <a:t>	Debemos crear un sistema de base de datos funcional que pueda crecer y adaptarse a los nuevos requisitos.</a:t>
            </a:r>
          </a:p>
          <a:p>
            <a:pPr algn="just" eaLnBrk="1" hangingPunct="1">
              <a:buFontTx/>
              <a:buNone/>
            </a:pPr>
            <a:endParaRPr lang="es-SV"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4">
                                            <p:txEl>
                                              <p:pRg st="2" end="2"/>
                                            </p:txEl>
                                          </p:spTgt>
                                        </p:tgtEl>
                                        <p:attrNameLst>
                                          <p:attrName>style.visibility</p:attrName>
                                        </p:attrNameLst>
                                      </p:cBhvr>
                                      <p:to>
                                        <p:strVal val="visible"/>
                                      </p:to>
                                    </p:set>
                                    <p:animEffect transition="in" filter="diamond(in)">
                                      <p:cBhvr>
                                        <p:cTn id="7" dur="2000"/>
                                        <p:tgtEl>
                                          <p:spTgt spid="2355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554">
                                            <p:txEl>
                                              <p:pRg st="3" end="3"/>
                                            </p:txEl>
                                          </p:spTgt>
                                        </p:tgtEl>
                                        <p:attrNameLst>
                                          <p:attrName>style.visibility</p:attrName>
                                        </p:attrNameLst>
                                      </p:cBhvr>
                                      <p:to>
                                        <p:strVal val="visible"/>
                                      </p:to>
                                    </p:set>
                                    <p:anim calcmode="lin" valueType="num">
                                      <p:cBhvr additive="base">
                                        <p:cTn id="12"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19113" y="1062038"/>
            <a:ext cx="8229600" cy="638175"/>
          </a:xfrm>
        </p:spPr>
        <p:txBody>
          <a:bodyPr>
            <a:noAutofit/>
          </a:bodyPr>
          <a:lstStyle/>
          <a:p>
            <a:pPr eaLnBrk="1" hangingPunct="1"/>
            <a:r>
              <a:rPr lang="es-SV" b="1" dirty="0" smtClean="0">
                <a:solidFill>
                  <a:srgbClr val="003399"/>
                </a:solidFill>
              </a:rPr>
              <a:t>Primera forma</a:t>
            </a:r>
            <a:r>
              <a:rPr lang="en-GB" b="1" dirty="0" smtClean="0">
                <a:solidFill>
                  <a:srgbClr val="003399"/>
                </a:solidFill>
              </a:rPr>
              <a:t> normal - 1NF</a:t>
            </a:r>
            <a:endParaRPr lang="es-SV" b="1" dirty="0" smtClean="0">
              <a:solidFill>
                <a:srgbClr val="003399"/>
              </a:solidFill>
            </a:endParaRPr>
          </a:p>
        </p:txBody>
      </p:sp>
      <p:sp>
        <p:nvSpPr>
          <p:cNvPr id="24579" name="Rectangle 3"/>
          <p:cNvSpPr>
            <a:spLocks noGrp="1" noChangeArrowheads="1"/>
          </p:cNvSpPr>
          <p:nvPr>
            <p:ph sz="quarter" idx="1"/>
          </p:nvPr>
        </p:nvSpPr>
        <p:spPr>
          <a:xfrm>
            <a:off x="457200" y="1844675"/>
            <a:ext cx="8229600" cy="4281488"/>
          </a:xfrm>
        </p:spPr>
        <p:txBody>
          <a:bodyPr>
            <a:normAutofit lnSpcReduction="10000"/>
          </a:bodyPr>
          <a:lstStyle/>
          <a:p>
            <a:pPr marL="609600" indent="-609600" algn="just">
              <a:buFontTx/>
              <a:buAutoNum type="arabicPeriod"/>
            </a:pPr>
            <a:r>
              <a:rPr lang="es-ES" sz="3200" dirty="0" smtClean="0"/>
              <a:t>Elimine los grupos de columnas repetidos de las tablas.</a:t>
            </a:r>
          </a:p>
          <a:p>
            <a:pPr marL="609600" indent="-609600" algn="just">
              <a:buFontTx/>
              <a:buAutoNum type="arabicPeriod"/>
            </a:pPr>
            <a:endParaRPr lang="es-MX" sz="3200" dirty="0" smtClean="0"/>
          </a:p>
          <a:p>
            <a:pPr marL="609600" indent="-609600" algn="just">
              <a:buFontTx/>
              <a:buAutoNum type="arabicPeriod"/>
            </a:pPr>
            <a:r>
              <a:rPr lang="es-MX" sz="3200" dirty="0" smtClean="0"/>
              <a:t>Cree </a:t>
            </a:r>
            <a:r>
              <a:rPr lang="es-MX" sz="3200" dirty="0"/>
              <a:t>una tabla independiente para cada conjunto de datos relacionados.</a:t>
            </a:r>
          </a:p>
          <a:p>
            <a:pPr marL="609600" indent="-609600" algn="just">
              <a:buFontTx/>
              <a:buAutoNum type="arabicPeriod"/>
            </a:pPr>
            <a:endParaRPr lang="es-ES" sz="3200" dirty="0"/>
          </a:p>
          <a:p>
            <a:pPr marL="609600" indent="-609600" algn="just">
              <a:buFontTx/>
              <a:buAutoNum type="arabicPeriod"/>
            </a:pPr>
            <a:r>
              <a:rPr lang="es-ES" sz="3200" dirty="0" smtClean="0"/>
              <a:t>Identifique cada conjunto de datos relacionados con una clave principal.</a:t>
            </a:r>
            <a:endParaRPr lang="es-SV"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642938"/>
            <a:ext cx="8229600" cy="638175"/>
          </a:xfrm>
        </p:spPr>
        <p:txBody>
          <a:bodyPr>
            <a:noAutofit/>
          </a:bodyPr>
          <a:lstStyle/>
          <a:p>
            <a:pPr eaLnBrk="1" hangingPunct="1"/>
            <a:r>
              <a:rPr lang="es-SV" sz="3600" b="1" dirty="0" smtClean="0">
                <a:solidFill>
                  <a:srgbClr val="003399"/>
                </a:solidFill>
              </a:rPr>
              <a:t>La tabla en primera forma normal</a:t>
            </a:r>
          </a:p>
        </p:txBody>
      </p:sp>
      <p:pic>
        <p:nvPicPr>
          <p:cNvPr id="25603" name="4 Imagen"/>
          <p:cNvPicPr>
            <a:picLocks noChangeAspect="1" noChangeArrowheads="1"/>
          </p:cNvPicPr>
          <p:nvPr/>
        </p:nvPicPr>
        <p:blipFill>
          <a:blip r:embed="rId3" cstate="print"/>
          <a:srcRect l="20474" t="30119" r="15276" b="14703"/>
          <a:stretch>
            <a:fillRect/>
          </a:stretch>
        </p:blipFill>
        <p:spPr bwMode="auto">
          <a:xfrm>
            <a:off x="1143000" y="1571625"/>
            <a:ext cx="7305675" cy="4302125"/>
          </a:xfrm>
          <a:prstGeom prst="rect">
            <a:avLst/>
          </a:prstGeom>
          <a:noFill/>
          <a:ln w="9525">
            <a:noFill/>
            <a:miter lim="800000"/>
            <a:headEnd/>
            <a:tailEnd/>
          </a:ln>
        </p:spPr>
      </p:pic>
      <p:sp>
        <p:nvSpPr>
          <p:cNvPr id="3" name="2 CuadroTexto"/>
          <p:cNvSpPr txBox="1"/>
          <p:nvPr/>
        </p:nvSpPr>
        <p:spPr>
          <a:xfrm>
            <a:off x="1259632" y="5873750"/>
            <a:ext cx="4464496" cy="461665"/>
          </a:xfrm>
          <a:prstGeom prst="rect">
            <a:avLst/>
          </a:prstGeom>
          <a:noFill/>
        </p:spPr>
        <p:txBody>
          <a:bodyPr wrap="square" rtlCol="0">
            <a:spAutoFit/>
          </a:bodyPr>
          <a:lstStyle/>
          <a:p>
            <a:r>
              <a:rPr lang="es-MX" sz="2400" b="1" dirty="0" smtClean="0"/>
              <a:t>No hay grupos repetidos</a:t>
            </a:r>
            <a:endParaRPr lang="es-MX" sz="24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977</TotalTime>
  <Words>1279</Words>
  <Application>Microsoft Office PowerPoint</Application>
  <PresentationFormat>Presentación en pantalla (4:3)</PresentationFormat>
  <Paragraphs>151</Paragraphs>
  <Slides>32</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Calibri</vt:lpstr>
      <vt:lpstr>Century Schoolbook</vt:lpstr>
      <vt:lpstr>Lucida Sans Unicode</vt:lpstr>
      <vt:lpstr>Wingdings</vt:lpstr>
      <vt:lpstr>Wingdings 2</vt:lpstr>
      <vt:lpstr>Mirador</vt:lpstr>
      <vt:lpstr>BASE DE DATOS   NORMALIZACIÓN Y TIPOS DE RESTRICCIONES </vt:lpstr>
      <vt:lpstr>Reglas de Normalización</vt:lpstr>
      <vt:lpstr>Reglas de Normalización</vt:lpstr>
      <vt:lpstr>Presentación de PowerPoint</vt:lpstr>
      <vt:lpstr>Listado de la información de los clientes</vt:lpstr>
      <vt:lpstr>Tabla sin normalizar</vt:lpstr>
      <vt:lpstr>Presentación de PowerPoint</vt:lpstr>
      <vt:lpstr>Primera forma normal - 1NF</vt:lpstr>
      <vt:lpstr>La tabla en primera forma normal</vt:lpstr>
      <vt:lpstr>Segunda forma normal – 2NF</vt:lpstr>
      <vt:lpstr>La tabla en segunda forma normal</vt:lpstr>
      <vt:lpstr>Tercera forma normal – 3NF</vt:lpstr>
      <vt:lpstr>Las tablas en tercera forma normal</vt:lpstr>
      <vt:lpstr>Cuarta forma normal – 4nf</vt:lpstr>
      <vt:lpstr>quinta forma normal – 5nf</vt:lpstr>
      <vt:lpstr>Relaciones entre los datos</vt:lpstr>
      <vt:lpstr>Restricciones</vt:lpstr>
      <vt:lpstr>Integridad de los datos </vt:lpstr>
      <vt:lpstr>Integridad de los datos </vt:lpstr>
      <vt:lpstr>Presentación de PowerPoint</vt:lpstr>
      <vt:lpstr>Integridad de entidad</vt:lpstr>
      <vt:lpstr>UNIQUE</vt:lpstr>
      <vt:lpstr>PRIMARY KEY</vt:lpstr>
      <vt:lpstr>Identity</vt:lpstr>
      <vt:lpstr>Integridad de dominio</vt:lpstr>
      <vt:lpstr>CHECK</vt:lpstr>
      <vt:lpstr>FOREIGN KEY</vt:lpstr>
      <vt:lpstr>DEFAULT</vt:lpstr>
      <vt:lpstr>Integridad referencial</vt:lpstr>
      <vt:lpstr>Integridad referencial</vt:lpstr>
      <vt:lpstr>Presentación de PowerPoint</vt:lpstr>
      <vt:lpstr>Integridad definida por el usuario</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NORMALIZACION Y TIPOS DE RESTRICCIONES</dc:title>
  <dc:creator>Valued Acer Customer</dc:creator>
  <cp:lastModifiedBy>Blanca</cp:lastModifiedBy>
  <cp:revision>22</cp:revision>
  <dcterms:created xsi:type="dcterms:W3CDTF">2012-02-03T14:15:14Z</dcterms:created>
  <dcterms:modified xsi:type="dcterms:W3CDTF">2016-02-02T15:08:49Z</dcterms:modified>
</cp:coreProperties>
</file>