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0"/>
  </p:notesMasterIdLst>
  <p:sldIdLst>
    <p:sldId id="304" r:id="rId2"/>
    <p:sldId id="305" r:id="rId3"/>
    <p:sldId id="307" r:id="rId4"/>
    <p:sldId id="256" r:id="rId5"/>
    <p:sldId id="257" r:id="rId6"/>
    <p:sldId id="259" r:id="rId7"/>
    <p:sldId id="261" r:id="rId8"/>
    <p:sldId id="308" r:id="rId9"/>
    <p:sldId id="262" r:id="rId10"/>
    <p:sldId id="263" r:id="rId11"/>
    <p:sldId id="264" r:id="rId12"/>
    <p:sldId id="271" r:id="rId13"/>
    <p:sldId id="272" r:id="rId14"/>
    <p:sldId id="273" r:id="rId15"/>
    <p:sldId id="274" r:id="rId16"/>
    <p:sldId id="281" r:id="rId17"/>
    <p:sldId id="282" r:id="rId18"/>
    <p:sldId id="285" r:id="rId19"/>
    <p:sldId id="288" r:id="rId20"/>
    <p:sldId id="290" r:id="rId21"/>
    <p:sldId id="291" r:id="rId22"/>
    <p:sldId id="292" r:id="rId23"/>
    <p:sldId id="293" r:id="rId24"/>
    <p:sldId id="310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9" r:id="rId35"/>
    <p:sldId id="311" r:id="rId36"/>
    <p:sldId id="283" r:id="rId37"/>
    <p:sldId id="284" r:id="rId38"/>
    <p:sldId id="312" r:id="rId39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fi-FI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0505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39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26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54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74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/>
              <a:t>And why the interaction between humans are strongers , because each of us is able of empathy</a:t>
            </a:r>
          </a:p>
        </p:txBody>
      </p:sp>
    </p:spTree>
    <p:extLst>
      <p:ext uri="{BB962C8B-B14F-4D97-AF65-F5344CB8AC3E}">
        <p14:creationId xmlns:p14="http://schemas.microsoft.com/office/powerpoint/2010/main" val="742015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424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769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72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6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560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116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255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67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67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7" name="Shape 4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5659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921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076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821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568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542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63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278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089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91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971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838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94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493775" y="3776471"/>
            <a:ext cx="7196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93775" y="5257800"/>
            <a:ext cx="7196400" cy="9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65175" y="4267200"/>
            <a:ext cx="7612200" cy="110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Book Antiqua"/>
              <a:buNone/>
              <a:defRPr sz="4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pic" idx="2"/>
          </p:nvPr>
        </p:nvSpPr>
        <p:spPr>
          <a:xfrm rot="-186004">
            <a:off x="1779148" y="450428"/>
            <a:ext cx="5486328" cy="3626311"/>
          </a:xfrm>
          <a:prstGeom prst="rect">
            <a:avLst/>
          </a:prstGeom>
          <a:solidFill>
            <a:srgbClr val="ECECEC"/>
          </a:solidFill>
          <a:ln w="38100" cap="sq" cmpd="sng">
            <a:solidFill>
              <a:srgbClr val="FDFDF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25400" dir="5400000" sx="101000" sy="101000" algn="t" rotWithShape="0">
              <a:srgbClr val="000000">
                <a:alpha val="498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65175" y="5443537"/>
            <a:ext cx="76122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kuvaa ja kuvateksti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8945" y="381000"/>
            <a:ext cx="3250499" cy="16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36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08945" y="2084389"/>
            <a:ext cx="3250499" cy="3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495800" y="6356350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791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967425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pic" idx="2"/>
          </p:nvPr>
        </p:nvSpPr>
        <p:spPr>
          <a:xfrm rot="307720">
            <a:off x="4082930" y="3187782"/>
            <a:ext cx="4141279" cy="2881320"/>
          </a:xfrm>
          <a:prstGeom prst="rect">
            <a:avLst/>
          </a:prstGeom>
          <a:solidFill>
            <a:srgbClr val="ECECEC"/>
          </a:solidFill>
          <a:ln w="38100" cap="sq" cmpd="sng">
            <a:solidFill>
              <a:srgbClr val="FDFDF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25399" dir="7200000" sx="101000" sy="101000" algn="t" rotWithShape="0">
              <a:srgbClr val="000000">
                <a:alpha val="498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3"/>
          </p:nvPr>
        </p:nvSpPr>
        <p:spPr>
          <a:xfrm rot="-185126">
            <a:off x="4623426" y="338105"/>
            <a:ext cx="4141203" cy="2881477"/>
          </a:xfrm>
          <a:prstGeom prst="rect">
            <a:avLst/>
          </a:prstGeom>
          <a:solidFill>
            <a:srgbClr val="ECECEC"/>
          </a:solidFill>
          <a:ln w="38100" cap="sq" cmpd="sng">
            <a:solidFill>
              <a:srgbClr val="FDFDF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88900" dist="25400" dir="5400000" sx="101000" sy="101000" algn="t" rotWithShape="0">
              <a:srgbClr val="000000">
                <a:alpha val="498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480139" y="355746"/>
            <a:ext cx="4182000" cy="76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 rot="5400000">
            <a:off x="5463406" y="2613900"/>
            <a:ext cx="5810400" cy="149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 rot="5400000">
            <a:off x="848399" y="105600"/>
            <a:ext cx="5810400" cy="651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i-FI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5175" y="2070846"/>
            <a:ext cx="7612200" cy="41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tsikkodia, jossa on kuv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96889" y="3774328"/>
            <a:ext cx="7199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96887" y="5257800"/>
            <a:ext cx="7199400" cy="9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ctr" rtl="0">
              <a:spcBef>
                <a:spcPts val="36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pic" idx="2"/>
          </p:nvPr>
        </p:nvSpPr>
        <p:spPr>
          <a:xfrm rot="504213">
            <a:off x="4493515" y="555079"/>
            <a:ext cx="4142476" cy="3085325"/>
          </a:xfrm>
          <a:prstGeom prst="rect">
            <a:avLst/>
          </a:prstGeom>
          <a:solidFill>
            <a:srgbClr val="ECECEC"/>
          </a:solidFill>
          <a:ln w="38100" cap="sq" cmpd="sng">
            <a:solidFill>
              <a:srgbClr val="FDFDFD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7150" dist="37500" dir="7560000" sy="98000" kx="109970" ky="109970" algn="tl" rotWithShape="0">
              <a:srgbClr val="000000">
                <a:alpha val="20000"/>
              </a:srgbClr>
            </a:outerShdw>
          </a:effectLst>
        </p:spPr>
        <p:txBody>
          <a:bodyPr lIns="91425" tIns="91425" rIns="91425" bIns="91425" anchor="t" anchorCtr="0"/>
          <a:lstStyle>
            <a:lvl1pPr marL="342900" marR="0" lvl="0" indent="-342900" algn="l" rtl="0">
              <a:spcBef>
                <a:spcPts val="2000"/>
              </a:spcBef>
              <a:buClr>
                <a:schemeClr val="lt1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65175" y="2236693"/>
            <a:ext cx="7612200" cy="13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5175" y="3617258"/>
            <a:ext cx="76122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65175" y="2084388"/>
            <a:ext cx="3657600" cy="41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0558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055812" marR="0" lvl="7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2055812" marR="0" lvl="8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19637" y="2084388"/>
            <a:ext cx="3657599" cy="41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0558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055812" marR="0" lvl="7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2055812" marR="0" lvl="8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tail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65174" y="1687511"/>
            <a:ext cx="3657600" cy="9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765174" y="2649071"/>
            <a:ext cx="3657600" cy="36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055812" marR="0" lvl="6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055812" marR="0" lvl="7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2055812" marR="0" lvl="8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719637" y="1687511"/>
            <a:ext cx="3657599" cy="90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719637" y="2649071"/>
            <a:ext cx="3657599" cy="360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055812" marR="0" lvl="6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055812" marR="0" lvl="7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2055812" marR="0" lvl="8" indent="-252412" algn="l" rtl="0">
              <a:spcBef>
                <a:spcPts val="32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ain otsikk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yhjä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08945" y="381000"/>
            <a:ext cx="3250499" cy="163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36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495800" y="381000"/>
            <a:ext cx="4149600" cy="588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08945" y="2084389"/>
            <a:ext cx="3250499" cy="3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00"/>
              </a:spcBef>
              <a:buClr>
                <a:schemeClr val="dk2"/>
              </a:buClr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60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495800" y="6356350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5791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967425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765174" y="79468"/>
            <a:ext cx="7612200" cy="14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Book Antiqua"/>
              <a:buNone/>
              <a:defRPr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5175" y="2070846"/>
            <a:ext cx="7612200" cy="418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685800" marR="0" lvl="1" indent="-2032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035050" marR="0" lvl="2" indent="-2222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-22860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720850" marR="0" lvl="4" indent="-234950" algn="l" rtl="0">
              <a:spcBef>
                <a:spcPts val="60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055812" marR="0" lvl="5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398712" marR="0" lvl="6" indent="-239712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2743200" marR="0" lvl="7" indent="-241300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087687" marR="0" lvl="8" indent="-230187" algn="l" rtl="0">
              <a:spcBef>
                <a:spcPts val="360"/>
              </a:spcBef>
              <a:buClr>
                <a:schemeClr val="l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43752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05300" y="635635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 lang="fi-FI" sz="120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verynoise.com/engenrema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zmodo.com/5826651/what-is-distor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ne-analyzer-demo.mybluemix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runch.com/2014/10/19/the-sonic-mad-scientists/" TargetMode="External"/><Relationship Id="rId5" Type="http://schemas.openxmlformats.org/officeDocument/2006/relationships/hyperlink" Target="https://developer.spotify.com/web-api/get-audio-features/" TargetMode="External"/><Relationship Id="rId4" Type="http://schemas.openxmlformats.org/officeDocument/2006/relationships/hyperlink" Target="https://genius.com/Ozzy-osbourne-suicide-solution-lyric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langspektrum.digita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7TZsXWT_T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4i3jRe0yE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hysics.info/music/" TargetMode="External"/><Relationship Id="rId3" Type="http://schemas.openxmlformats.org/officeDocument/2006/relationships/hyperlink" Target="https://arena.com/article/morbid-angel-still-extreme-music-for-extreme-people" TargetMode="External"/><Relationship Id="rId7" Type="http://schemas.openxmlformats.org/officeDocument/2006/relationships/hyperlink" Target="http://productionadvice.co.uk/loudness-war-infographic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verynoise.com/engenremap.html" TargetMode="External"/><Relationship Id="rId5" Type="http://schemas.openxmlformats.org/officeDocument/2006/relationships/hyperlink" Target="http://null" TargetMode="External"/><Relationship Id="rId4" Type="http://schemas.openxmlformats.org/officeDocument/2006/relationships/hyperlink" Target="https://www.metal-archives.com/" TargetMode="External"/><Relationship Id="rId9" Type="http://schemas.openxmlformats.org/officeDocument/2006/relationships/hyperlink" Target="http://gizmodo.com/5826651/what-is-distortion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studium.unipg.it/" TargetMode="External"/><Relationship Id="rId7" Type="http://schemas.openxmlformats.org/officeDocument/2006/relationships/hyperlink" Target="http://edition.cnn.com/2008/SHOWBIZ/Music/05/09/metal.violence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abbermouth.net/news/slipknot-s-videos-pulled-from-germany-s-biggest-music-tv-channel-following-school-massacre/" TargetMode="External"/><Relationship Id="rId5" Type="http://schemas.openxmlformats.org/officeDocument/2006/relationships/hyperlink" Target="http://www.klangspektrum.digital/" TargetMode="External"/><Relationship Id="rId4" Type="http://schemas.openxmlformats.org/officeDocument/2006/relationships/hyperlink" Target="https://tone-analyzer-demo.mybluemix.net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Lw4xds3M_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ub01.online.tableau.com/#/site/sjx2017/workboo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5" y="3776471"/>
            <a:ext cx="7978586" cy="1470000"/>
          </a:xfrm>
        </p:spPr>
        <p:txBody>
          <a:bodyPr/>
          <a:lstStyle/>
          <a:p>
            <a:r>
              <a:rPr lang="fi-FI" dirty="0" smtClean="0"/>
              <a:t>Heavy </a:t>
            </a:r>
            <a:r>
              <a:rPr lang="fi-FI" dirty="0" err="1" smtClean="0"/>
              <a:t>metal</a:t>
            </a:r>
            <a:r>
              <a:rPr lang="fi-FI" dirty="0" smtClean="0"/>
              <a:t> and </a:t>
            </a:r>
            <a:r>
              <a:rPr lang="fi-FI" dirty="0" err="1" smtClean="0"/>
              <a:t>violence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31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Why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stereotype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?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Reasons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…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Heavy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Musical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extra-musical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elements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→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Elements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have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impact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on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cerebral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emotional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activity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→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Activities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lead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to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violence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sound/music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itself</a:t>
            </a:r>
            <a:endParaRPr lang="fi-FI" sz="44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Loudness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(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amplification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) </a:t>
            </a:r>
            <a:endParaRPr lang="fi-FI" sz="2800" b="0" i="0" u="none" strike="noStrike" cap="none" dirty="0" smtClean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57150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fi-FI" sz="2600" u="sng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Loudness</a:t>
            </a:r>
            <a:r>
              <a:rPr lang="fi-FI" sz="2600" u="sng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600" u="sng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map</a:t>
            </a:r>
            <a:r>
              <a:rPr lang="fi-FI" sz="2600" u="sng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600" u="sng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by</a:t>
            </a:r>
            <a:r>
              <a:rPr lang="fi-FI" sz="2600" u="sng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genre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Noisiness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(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distortion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)</a:t>
            </a:r>
          </a:p>
          <a:p>
            <a:pPr marL="571500" lvl="1" indent="-228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-US" sz="2600" dirty="0" smtClean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Where </a:t>
            </a:r>
            <a:r>
              <a:rPr lang="en-US" sz="2600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does noise come from?</a:t>
            </a:r>
          </a:p>
          <a:p>
            <a:pPr lvl="2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Amplification (raise of voltage) —&gt; distortion (waveform tends to be “</a:t>
            </a:r>
            <a:r>
              <a:rPr lang="en-US" u="sng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continuous</a:t>
            </a:r>
            <a:r>
              <a:rPr lang="en-US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”) —&gt; “noisy”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None/>
            </a:pPr>
            <a:endParaRPr lang="en-US" sz="2800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7030A0"/>
              </a:buClr>
              <a:buFont typeface="Noto Sans Symbols"/>
              <a:buChar char="→"/>
            </a:pPr>
            <a:r>
              <a:rPr lang="en-US" sz="2800" dirty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Heavy metal is perceivably </a:t>
            </a:r>
            <a:r>
              <a:rPr lang="en-US" sz="2800" dirty="0" smtClean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LOUDER and NOISIER </a:t>
            </a:r>
            <a:r>
              <a:rPr lang="en-US" sz="2800" dirty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than other genres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7030A0"/>
              </a:buClr>
              <a:buFont typeface="Noto Sans Symbols"/>
              <a:buChar char="→"/>
            </a:pPr>
            <a:r>
              <a:rPr lang="en-US" sz="2800" dirty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?..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fi-FI" sz="2800" u="sng" dirty="0">
              <a:solidFill>
                <a:schemeClr val="hlink"/>
              </a:solidFill>
              <a:latin typeface="Book Antiqua" panose="02040602050305030304" pitchFamily="18" charset="0"/>
              <a:ea typeface="Calibri"/>
              <a:cs typeface="Calibri"/>
              <a:sym typeface="Calibri"/>
              <a:hlinkClick r:id="rId3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 err="1" smtClean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Lyrics</a:t>
            </a:r>
            <a:endParaRPr lang="fi-FI" sz="44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Revisit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triggering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songs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(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Demo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)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Example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: Ozzy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Osbourne's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"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Suicide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Solution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How? Can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trust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machine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?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Related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: 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5"/>
              </a:rPr>
              <a:t>Spotify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5"/>
              </a:rPr>
              <a:t> 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5"/>
              </a:rPr>
              <a:t>web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5"/>
              </a:rPr>
              <a:t> API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get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audio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features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a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track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(For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geeks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Algorithm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used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is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called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6"/>
              </a:rPr>
              <a:t>Truffle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6"/>
              </a:rPr>
              <a:t> 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6"/>
              </a:rPr>
              <a:t>Pig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-575200" y="2765157"/>
            <a:ext cx="5058214" cy="4252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AC/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DC’s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“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Night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Prowler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4085785" y="6314792"/>
            <a:ext cx="5058214" cy="4463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Marilyn Manson’s “The Beautiful People”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-575200" y="6314792"/>
            <a:ext cx="5058214" cy="4096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Slipknot’s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“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Duality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4085785" y="2765157"/>
            <a:ext cx="5058214" cy="4463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143000" marR="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Ozzy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Osbourne's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"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Suicide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Solution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698205"/>
            <a:ext cx="4483014" cy="256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0984" y="3682733"/>
            <a:ext cx="4483014" cy="256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60985" y="55172"/>
            <a:ext cx="4483014" cy="256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55172"/>
            <a:ext cx="4483014" cy="256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Mastodon’s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“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Oblivion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sadness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Gojira’s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“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Heaviest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Matter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Universe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fear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Opeth’s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“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Forest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October”: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sadness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Baroness’s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“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Take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My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Bones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Away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”: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sadness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</a:t>
            </a: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→"/>
            </a:pP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Heavy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song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lyrics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express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sadness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anger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tentative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but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differ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sub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genres</a:t>
            </a:r>
            <a:endParaRPr lang="fi-FI" sz="2800" b="0" i="0" u="none" strike="noStrike" cap="none" dirty="0">
              <a:solidFill>
                <a:schemeClr val="tx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→"/>
            </a:pP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venting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-out?...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Noto Sans Symbols"/>
              <a:buNone/>
            </a:pPr>
            <a:endParaRPr sz="2800" b="0" i="0" u="none" strike="noStrike" cap="none" dirty="0">
              <a:solidFill>
                <a:srgbClr val="7030A0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Music and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lyrics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combined</a:t>
            </a:r>
            <a:endParaRPr lang="fi-FI" sz="44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(Demo) 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KLANGSPEKTRUM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→ Heavy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music is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highly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energetic</a:t>
            </a:r>
            <a:endParaRPr lang="fi-FI" sz="2800" b="0" i="0" u="none" strike="noStrike" cap="none" dirty="0">
              <a:solidFill>
                <a:schemeClr val="tx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→ A </a:t>
            </a:r>
            <a:r>
              <a:rPr lang="fi-FI" sz="2800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venting</a:t>
            </a:r>
            <a:r>
              <a:rPr lang="fi-FI" sz="2800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-out?...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 err="1" smtClean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Emotions</a:t>
            </a:r>
            <a:endParaRPr lang="fi-FI" sz="44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765174" y="1811201"/>
            <a:ext cx="7612200" cy="418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“</a:t>
            </a:r>
            <a:r>
              <a:rPr lang="fi-FI" sz="2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There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were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some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songs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born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with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 </a:t>
            </a:r>
            <a:r>
              <a:rPr lang="fi-FI" sz="2800" b="1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riot</a:t>
            </a:r>
            <a:r>
              <a:rPr lang="fi-FI" sz="28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.” </a:t>
            </a:r>
            <a:r>
              <a:rPr lang="fi-FI" sz="2800" b="1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---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Motoji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Matsuda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(an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anthologist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at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Kyoto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University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) </a:t>
            </a:r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When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riot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happened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in Nairobi, a </a:t>
            </a:r>
            <a:r>
              <a:rPr lang="fi-FI" sz="24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protest</a:t>
            </a:r>
            <a:r>
              <a:rPr lang="fi-FI" sz="24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song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was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sung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by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large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crowd</a:t>
            </a:r>
            <a:r>
              <a:rPr lang="fi-FI" sz="2400" b="0" i="0" u="none" strike="noStrike" cap="none" dirty="0" smtClean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</a:t>
            </a: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bunch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songs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were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born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with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wars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After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thirty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years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war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march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Finnish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cavalry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was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made in Finland. 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“</a:t>
            </a:r>
            <a:r>
              <a:rPr lang="fi-FI" sz="24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The</a:t>
            </a:r>
            <a:r>
              <a:rPr lang="fi-FI" sz="24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fi-FI" sz="24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army</a:t>
            </a:r>
            <a:r>
              <a:rPr lang="fi-FI" sz="24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fi-FI" sz="24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goes</a:t>
            </a:r>
            <a:r>
              <a:rPr lang="fi-FI" sz="24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 </a:t>
            </a:r>
            <a:r>
              <a:rPr lang="fi-FI" sz="24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rolling</a:t>
            </a:r>
            <a:r>
              <a:rPr lang="fi-FI" sz="24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  </a:t>
            </a:r>
            <a:r>
              <a:rPr lang="fi-FI" sz="24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along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”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official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song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United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States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Army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765174" y="1885244"/>
            <a:ext cx="7612200" cy="3793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→"/>
            </a:pP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Heavy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popularity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crime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index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geographically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not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really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correlation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→"/>
            </a:pP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Heavy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is 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LOUD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   Heavy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is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perceivably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NOISIER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than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other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genres</a:t>
            </a:r>
            <a:endParaRPr lang="fi-FI" b="0" i="0" u="none" strike="noStrike" cap="none" dirty="0">
              <a:solidFill>
                <a:schemeClr val="tx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   Heavy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music is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highly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energetic</a:t>
            </a:r>
            <a:endParaRPr lang="fi-FI" b="1" i="0" u="none" strike="noStrike" cap="none" dirty="0">
              <a:solidFill>
                <a:schemeClr val="tx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→ A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venting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-out?...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25000"/>
              <a:buFont typeface="Arial"/>
              <a:buNone/>
            </a:pP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→ 7/7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cases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related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to heavy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show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correlation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with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personal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familial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1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reasons</a:t>
            </a:r>
            <a:r>
              <a:rPr lang="fi-FI" b="1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coincide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with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heavy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music is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not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to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blame</a:t>
            </a:r>
            <a:endParaRPr lang="fi-FI" b="0" i="0" u="none" strike="noStrike" cap="none" dirty="0">
              <a:solidFill>
                <a:schemeClr val="tx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Question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still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b="0" i="0" u="none" strike="noStrike" cap="none" dirty="0" err="1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remains</a:t>
            </a:r>
            <a:r>
              <a:rPr lang="fi-FI" b="0" i="0" u="none" strike="noStrike" cap="none" dirty="0">
                <a:solidFill>
                  <a:schemeClr val="tx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ctrTitle"/>
          </p:nvPr>
        </p:nvSpPr>
        <p:spPr>
          <a:xfrm>
            <a:off x="493775" y="3776471"/>
            <a:ext cx="7196400" cy="147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i-FI" dirty="0" smtClean="0"/>
              <a:t>3. </a:t>
            </a:r>
            <a:r>
              <a:rPr lang="fi-FI" dirty="0" err="1" smtClean="0"/>
              <a:t>Neurophysiological</a:t>
            </a:r>
            <a:r>
              <a:rPr lang="fi-FI" dirty="0" smtClean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endParaRPr lang="fi-FI" dirty="0"/>
          </a:p>
        </p:txBody>
      </p:sp>
      <p:sp>
        <p:nvSpPr>
          <p:cNvPr id="372" name="Shape 372"/>
          <p:cNvSpPr txBox="1">
            <a:spLocks noGrp="1"/>
          </p:cNvSpPr>
          <p:nvPr>
            <p:ph type="subTitle" idx="1"/>
          </p:nvPr>
        </p:nvSpPr>
        <p:spPr>
          <a:xfrm>
            <a:off x="493775" y="5257800"/>
            <a:ext cx="7196400" cy="987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311700" y="859150"/>
            <a:ext cx="8520600" cy="497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i-FI"/>
              <a:t>Generally about human behavior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311700" y="1828799"/>
            <a:ext cx="8520600" cy="4263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➔"/>
            </a:pPr>
            <a:r>
              <a:rPr lang="fi-FI" dirty="0"/>
              <a:t>EMPATHY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900" dirty="0" err="1">
                <a:solidFill>
                  <a:srgbClr val="F3F3F3"/>
                </a:solidFill>
              </a:rPr>
              <a:t>Be</a:t>
            </a:r>
            <a:r>
              <a:rPr lang="fi-FI" sz="1900" dirty="0">
                <a:solidFill>
                  <a:srgbClr val="F3F3F3"/>
                </a:solidFill>
              </a:rPr>
              <a:t> </a:t>
            </a:r>
            <a:r>
              <a:rPr lang="fi-FI" sz="1900" dirty="0" err="1">
                <a:solidFill>
                  <a:srgbClr val="F3F3F3"/>
                </a:solidFill>
              </a:rPr>
              <a:t>able</a:t>
            </a:r>
            <a:r>
              <a:rPr lang="fi-FI" sz="1900" dirty="0">
                <a:solidFill>
                  <a:srgbClr val="F3F3F3"/>
                </a:solidFill>
              </a:rPr>
              <a:t> to </a:t>
            </a:r>
            <a:r>
              <a:rPr lang="fi-FI" sz="1900" dirty="0" err="1">
                <a:solidFill>
                  <a:srgbClr val="F3F3F3"/>
                </a:solidFill>
              </a:rPr>
              <a:t>feel</a:t>
            </a:r>
            <a:r>
              <a:rPr lang="fi-FI" sz="1900" dirty="0">
                <a:solidFill>
                  <a:srgbClr val="F3F3F3"/>
                </a:solidFill>
              </a:rPr>
              <a:t> </a:t>
            </a:r>
            <a:r>
              <a:rPr lang="fi-FI" sz="1900" dirty="0" err="1">
                <a:solidFill>
                  <a:srgbClr val="F3F3F3"/>
                </a:solidFill>
              </a:rPr>
              <a:t>emotions</a:t>
            </a:r>
            <a:r>
              <a:rPr lang="fi-FI" sz="1900" dirty="0">
                <a:solidFill>
                  <a:srgbClr val="F3F3F3"/>
                </a:solidFill>
              </a:rPr>
              <a:t> of </a:t>
            </a:r>
            <a:r>
              <a:rPr lang="fi-FI" sz="1900" dirty="0" err="1">
                <a:solidFill>
                  <a:srgbClr val="F3F3F3"/>
                </a:solidFill>
              </a:rPr>
              <a:t>each</a:t>
            </a:r>
            <a:r>
              <a:rPr lang="fi-FI" sz="1900" dirty="0">
                <a:solidFill>
                  <a:srgbClr val="F3F3F3"/>
                </a:solidFill>
              </a:rPr>
              <a:t> </a:t>
            </a:r>
            <a:r>
              <a:rPr lang="fi-FI" sz="1900" dirty="0" err="1">
                <a:solidFill>
                  <a:srgbClr val="F3F3F3"/>
                </a:solidFill>
              </a:rPr>
              <a:t>other</a:t>
            </a:r>
            <a:r>
              <a:rPr lang="fi-FI" sz="1900" dirty="0">
                <a:solidFill>
                  <a:srgbClr val="F3F3F3"/>
                </a:solidFill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900" dirty="0" err="1">
                <a:solidFill>
                  <a:srgbClr val="F3F3F3"/>
                </a:solidFill>
              </a:rPr>
              <a:t>or</a:t>
            </a:r>
            <a:r>
              <a:rPr lang="fi-FI" sz="1900" dirty="0">
                <a:solidFill>
                  <a:srgbClr val="F3F3F3"/>
                </a:solidFill>
              </a:rPr>
              <a:t> in </a:t>
            </a:r>
            <a:r>
              <a:rPr lang="fi-FI" sz="1900" dirty="0" err="1">
                <a:solidFill>
                  <a:srgbClr val="F3F3F3"/>
                </a:solidFill>
              </a:rPr>
              <a:t>the</a:t>
            </a:r>
            <a:r>
              <a:rPr lang="fi-FI" sz="1900" dirty="0">
                <a:solidFill>
                  <a:srgbClr val="F3F3F3"/>
                </a:solidFill>
              </a:rPr>
              <a:t> case of </a:t>
            </a:r>
            <a:r>
              <a:rPr lang="fi-FI" sz="1900" dirty="0" err="1">
                <a:solidFill>
                  <a:srgbClr val="F3F3F3"/>
                </a:solidFill>
              </a:rPr>
              <a:t>the</a:t>
            </a:r>
            <a:r>
              <a:rPr lang="fi-FI" sz="1900" dirty="0">
                <a:solidFill>
                  <a:srgbClr val="F3F3F3"/>
                </a:solidFill>
              </a:rPr>
              <a:t> music </a:t>
            </a:r>
            <a:r>
              <a:rPr lang="fi-FI" sz="1900" dirty="0" err="1">
                <a:solidFill>
                  <a:srgbClr val="F3F3F3"/>
                </a:solidFill>
              </a:rPr>
              <a:t>understand</a:t>
            </a:r>
            <a:r>
              <a:rPr lang="fi-FI" sz="1900" dirty="0">
                <a:solidFill>
                  <a:srgbClr val="F3F3F3"/>
                </a:solidFill>
              </a:rPr>
              <a:t> </a:t>
            </a:r>
            <a:r>
              <a:rPr lang="fi-FI" sz="1900" dirty="0" err="1">
                <a:solidFill>
                  <a:srgbClr val="F3F3F3"/>
                </a:solidFill>
              </a:rPr>
              <a:t>the</a:t>
            </a:r>
            <a:r>
              <a:rPr lang="fi-FI" sz="1900" dirty="0">
                <a:solidFill>
                  <a:srgbClr val="F3F3F3"/>
                </a:solidFill>
              </a:rPr>
              <a:t> </a:t>
            </a:r>
            <a:r>
              <a:rPr lang="fi-FI" sz="1900" dirty="0" err="1">
                <a:solidFill>
                  <a:srgbClr val="F3F3F3"/>
                </a:solidFill>
              </a:rPr>
              <a:t>composer’s</a:t>
            </a:r>
            <a:r>
              <a:rPr lang="fi-FI" sz="1900" dirty="0">
                <a:solidFill>
                  <a:srgbClr val="F3F3F3"/>
                </a:solidFill>
              </a:rPr>
              <a:t> intention </a:t>
            </a:r>
          </a:p>
          <a:p>
            <a:pPr lvl="0" rtl="0">
              <a:spcBef>
                <a:spcPts val="0"/>
              </a:spcBef>
              <a:buNone/>
            </a:pPr>
            <a:endParaRPr sz="2800" dirty="0"/>
          </a:p>
          <a:p>
            <a:pPr lvl="0" rtl="0">
              <a:spcBef>
                <a:spcPts val="0"/>
              </a:spcBef>
              <a:buNone/>
            </a:pPr>
            <a:endParaRPr sz="2800" dirty="0"/>
          </a:p>
        </p:txBody>
      </p:sp>
      <p:pic>
        <p:nvPicPr>
          <p:cNvPr id="401" name="Shape 401" descr="Résultat de recherche d'images pour &quot;music bemol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500" y="3356233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 descr="Résultat de recherche d'images pour &quot;#&quo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250" y="4626233"/>
            <a:ext cx="1099199" cy="10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 descr="Résultat de recherche d'images pour &quot;cry smiley&quo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149158" y="3843099"/>
            <a:ext cx="1099199" cy="109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 descr="Résultat de recherche d'images pour &quot;cry smiley&quot;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049" y="4414937"/>
            <a:ext cx="1323275" cy="141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784" y="136113"/>
            <a:ext cx="8166981" cy="1417500"/>
          </a:xfrm>
        </p:spPr>
        <p:txBody>
          <a:bodyPr/>
          <a:lstStyle/>
          <a:p>
            <a:r>
              <a:rPr lang="fi-FI" dirty="0" err="1" smtClean="0"/>
              <a:t>Structure</a:t>
            </a:r>
            <a:r>
              <a:rPr lang="fi-FI" dirty="0" smtClean="0"/>
              <a:t> of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presentation</a:t>
            </a:r>
            <a:r>
              <a:rPr lang="fi-FI" dirty="0" smtClean="0"/>
              <a:t>: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95350" indent="-742950">
              <a:buFont typeface="+mj-lt"/>
              <a:buAutoNum type="arabicPeriod"/>
            </a:pPr>
            <a:r>
              <a:rPr lang="fi-FI" sz="3600" dirty="0" smtClean="0"/>
              <a:t> </a:t>
            </a:r>
            <a:r>
              <a:rPr lang="fi-FI" sz="3600" dirty="0" err="1" smtClean="0"/>
              <a:t>Introduction</a:t>
            </a:r>
            <a:endParaRPr lang="fi-FI" sz="3600" dirty="0" smtClean="0"/>
          </a:p>
          <a:p>
            <a:pPr marL="895350" indent="-742950">
              <a:buFont typeface="+mj-lt"/>
              <a:buAutoNum type="arabicPeriod"/>
            </a:pPr>
            <a:r>
              <a:rPr lang="fi-FI" sz="3600" dirty="0" smtClean="0"/>
              <a:t> </a:t>
            </a:r>
            <a:r>
              <a:rPr lang="fi-FI" sz="3600" dirty="0" err="1" smtClean="0"/>
              <a:t>Observation</a:t>
            </a:r>
            <a:r>
              <a:rPr lang="fi-FI" sz="3600" dirty="0" smtClean="0"/>
              <a:t> and data </a:t>
            </a:r>
            <a:r>
              <a:rPr lang="fi-FI" sz="3600" dirty="0" err="1" smtClean="0"/>
              <a:t>analysis</a:t>
            </a:r>
            <a:endParaRPr lang="fi-FI" sz="3600" dirty="0" smtClean="0"/>
          </a:p>
          <a:p>
            <a:pPr marL="895350" indent="-742950">
              <a:buFont typeface="+mj-lt"/>
              <a:buAutoNum type="arabicPeriod"/>
            </a:pPr>
            <a:r>
              <a:rPr lang="fi-FI" sz="3600" dirty="0" smtClean="0"/>
              <a:t> </a:t>
            </a:r>
            <a:r>
              <a:rPr lang="fi-FI" sz="3600" dirty="0" err="1" smtClean="0"/>
              <a:t>Neurophysiology</a:t>
            </a:r>
            <a:endParaRPr lang="fi-FI" sz="3600" dirty="0" smtClean="0"/>
          </a:p>
          <a:p>
            <a:pPr marL="895350" indent="-742950">
              <a:buFont typeface="+mj-lt"/>
              <a:buAutoNum type="arabicPeriod"/>
            </a:pPr>
            <a:r>
              <a:rPr lang="fi-FI" sz="3600" dirty="0" smtClean="0"/>
              <a:t> </a:t>
            </a:r>
            <a:r>
              <a:rPr lang="fi-FI" sz="3600" dirty="0" err="1" smtClean="0"/>
              <a:t>Psychology</a:t>
            </a:r>
            <a:endParaRPr lang="fi-FI" sz="3600" dirty="0" smtClean="0"/>
          </a:p>
          <a:p>
            <a:pPr marL="895350" indent="-742950">
              <a:buFont typeface="+mj-lt"/>
              <a:buAutoNum type="arabicPeriod"/>
            </a:pPr>
            <a:r>
              <a:rPr lang="fi-FI" sz="3600" dirty="0"/>
              <a:t> </a:t>
            </a:r>
            <a:r>
              <a:rPr lang="fi-FI" sz="3600" dirty="0" err="1" smtClean="0"/>
              <a:t>Conclusion</a:t>
            </a:r>
            <a:endParaRPr lang="fi-FI" sz="36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6804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i-FI"/>
              <a:t>How is Music perceived?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3774400" y="1356866"/>
            <a:ext cx="10851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/>
              <a:t>STIMULI 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6119775" y="1964550"/>
            <a:ext cx="1906500" cy="8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/>
              <a:t>BRAIN ACTIVATION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284925" y="5453991"/>
            <a:ext cx="14154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 b="1"/>
              <a:t>EMOTION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744625" y="5454000"/>
            <a:ext cx="1798500" cy="118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/>
              <a:t>PHYSIOLOGICAL CONSEQUENCES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fi-FI"/>
              <a:t>or motor reaction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247900" y="2667625"/>
            <a:ext cx="20436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/>
              <a:t>feedback to equilibria</a:t>
            </a:r>
          </a:p>
        </p:txBody>
      </p:sp>
      <p:sp>
        <p:nvSpPr>
          <p:cNvPr id="426" name="Shape 426"/>
          <p:cNvSpPr/>
          <p:nvPr/>
        </p:nvSpPr>
        <p:spPr>
          <a:xfrm rot="1297818">
            <a:off x="5334318" y="1596876"/>
            <a:ext cx="951395" cy="299136"/>
          </a:xfrm>
          <a:prstGeom prst="rightArrow">
            <a:avLst>
              <a:gd name="adj1" fmla="val 46524"/>
              <a:gd name="adj2" fmla="val 3655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 rot="-1824743">
            <a:off x="1636833" y="1784842"/>
            <a:ext cx="1721582" cy="308987"/>
          </a:xfrm>
          <a:prstGeom prst="rightArrow">
            <a:avLst>
              <a:gd name="adj1" fmla="val 46524"/>
              <a:gd name="adj2" fmla="val 3655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 rot="-6351793">
            <a:off x="579921" y="3877389"/>
            <a:ext cx="1953598" cy="386115"/>
          </a:xfrm>
          <a:prstGeom prst="rightArrow">
            <a:avLst>
              <a:gd name="adj1" fmla="val 46524"/>
              <a:gd name="adj2" fmla="val 3655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/>
          <p:nvPr/>
        </p:nvSpPr>
        <p:spPr>
          <a:xfrm rot="10214671">
            <a:off x="4158677" y="5918098"/>
            <a:ext cx="1821844" cy="444600"/>
          </a:xfrm>
          <a:prstGeom prst="rightArrow">
            <a:avLst>
              <a:gd name="adj1" fmla="val 46524"/>
              <a:gd name="adj2" fmla="val 3655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 rot="5399218">
            <a:off x="5674355" y="3575607"/>
            <a:ext cx="2636400" cy="358200"/>
          </a:xfrm>
          <a:prstGeom prst="rightArrow">
            <a:avLst>
              <a:gd name="adj1" fmla="val 46524"/>
              <a:gd name="adj2" fmla="val 36550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6284925" y="5264825"/>
            <a:ext cx="1156500" cy="981600"/>
          </a:xfrm>
          <a:prstGeom prst="ellipse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1744625" y="6122550"/>
            <a:ext cx="1506000" cy="394500"/>
          </a:xfrm>
          <a:prstGeom prst="ellipse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33" name="Shape 433" descr="Résultat de recherche d'images pour &quot;he main pathways underlying autonomic and muscular responses to music.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99" y="1895736"/>
            <a:ext cx="3176225" cy="3459347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1618225" y="5098324"/>
            <a:ext cx="1856400" cy="1646100"/>
          </a:xfrm>
          <a:prstGeom prst="ellipse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4051025" y="1807849"/>
            <a:ext cx="692400" cy="5136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3870150" y="3487250"/>
            <a:ext cx="519900" cy="5349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3607275" y="3100200"/>
            <a:ext cx="358800" cy="3945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 sz="3000"/>
              <a:t>Can we establish a link between angriness and the music like heavy metal ?</a:t>
            </a:r>
            <a:r>
              <a:rPr lang="fi-FI"/>
              <a:t> 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311700" y="2460366"/>
            <a:ext cx="8520600" cy="3631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i-FI"/>
              <a:t>Extreme metal music and anger processing, published in 2015, in Frontiers in human neuroscience Leah SHARMAN &amp; co		 	 	 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</a:t>
            </a:r>
          </a:p>
          <a:p>
            <a:pPr marL="457200" lvl="0" indent="-228600" rtl="0">
              <a:spcBef>
                <a:spcPts val="0"/>
              </a:spcBef>
              <a:buChar char="➔"/>
            </a:pPr>
            <a:r>
              <a:rPr lang="fi-FI"/>
              <a:t>extreme music causes anger</a:t>
            </a:r>
          </a:p>
          <a:p>
            <a:pPr marL="457200" lvl="0" indent="-228600">
              <a:spcBef>
                <a:spcPts val="0"/>
              </a:spcBef>
              <a:buChar char="➔"/>
            </a:pPr>
            <a:r>
              <a:rPr lang="fi-FI"/>
              <a:t>extreme music matches and helps to process anger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 	 	 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fi-FI"/>
              <a:t>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/>
              <a:t>	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/>
              <a:t>	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/>
              <a:t>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i-FI" sz="1800">
                <a:solidFill>
                  <a:schemeClr val="dk2"/>
                </a:solidFill>
              </a:rPr>
              <a:t>Extrem metal music and anger processing, published in 2015, in Frontiers in human neuroscience Leah SHARMAN &amp; co	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311700" y="1868533"/>
            <a:ext cx="8520600" cy="422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fi-FI" sz="1400" b="1" i="1" u="sng">
                <a:solidFill>
                  <a:srgbClr val="F3F3F3"/>
                </a:solidFill>
              </a:rPr>
              <a:t>protocol 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454545"/>
              </a:solidFill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➔"/>
            </a:pPr>
            <a:r>
              <a:rPr lang="fi-FI" sz="1400" b="1">
                <a:solidFill>
                  <a:srgbClr val="FF9900"/>
                </a:solidFill>
              </a:rPr>
              <a:t>Among a population of heavy metal listeners </a:t>
            </a:r>
            <a:br>
              <a:rPr lang="fi-FI" sz="1400" b="1">
                <a:solidFill>
                  <a:srgbClr val="FF9900"/>
                </a:solidFill>
              </a:rPr>
            </a:br>
            <a:endParaRPr lang="fi-FI" sz="1400" b="1">
              <a:solidFill>
                <a:srgbClr val="FF9900"/>
              </a:solidFill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Char char="➔"/>
            </a:pPr>
            <a:r>
              <a:rPr lang="fi-FI" sz="1400">
                <a:solidFill>
                  <a:srgbClr val="F3F3F3"/>
                </a:solidFill>
              </a:rPr>
              <a:t>3 conditions ( adding to the baseline) :</a:t>
            </a:r>
          </a:p>
          <a:p>
            <a:pPr marL="3200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rgbClr val="FF9900"/>
                </a:solidFill>
              </a:rPr>
              <a:t>-&gt; Angry interview = stress condition</a:t>
            </a:r>
          </a:p>
          <a:p>
            <a:pPr marL="3657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rgbClr val="FF9900"/>
                </a:solidFill>
              </a:rPr>
              <a:t>-&gt; Music</a:t>
            </a:r>
          </a:p>
          <a:p>
            <a:pPr marL="3200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rgbClr val="FF9900"/>
                </a:solidFill>
              </a:rPr>
              <a:t>-&gt; Silence </a:t>
            </a:r>
          </a:p>
          <a:p>
            <a:pPr marL="9144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400" b="1">
                <a:solidFill>
                  <a:srgbClr val="F3F3F3"/>
                </a:solidFill>
              </a:rPr>
              <a:t>The scientists picked up the heart rate and presented a PANAS to the sujet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>
              <a:solidFill>
                <a:srgbClr val="674EA7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240025" y="628656"/>
            <a:ext cx="8455200" cy="1356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 sz="2400">
                <a:solidFill>
                  <a:srgbClr val="454545"/>
                </a:solidFill>
              </a:rPr>
              <a:t>Heart rate increases for angry condition and stays high with the heavy metal listening whereas decreases dramatically in the silent condition.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		 	 	 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				 			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		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56" name="Shape 456" descr="Capture d’écran 2017-08-21 à 14.19.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7" y="2469316"/>
            <a:ext cx="58007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801511"/>
            <a:ext cx="3745441" cy="1789300"/>
          </a:xfrm>
        </p:spPr>
        <p:txBody>
          <a:bodyPr/>
          <a:lstStyle/>
          <a:p>
            <a:r>
              <a:rPr lang="en-US" dirty="0"/>
              <a:t>Heavy metal listeners feel more inspired listening Heavy Metal than in the silence condition and the stress condition</a:t>
            </a:r>
            <a:endParaRPr lang="fi-FI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8" y="3511370"/>
            <a:ext cx="3860526" cy="232665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719637" y="451556"/>
            <a:ext cx="4119563" cy="2139255"/>
          </a:xfrm>
        </p:spPr>
        <p:txBody>
          <a:bodyPr/>
          <a:lstStyle/>
          <a:p>
            <a:r>
              <a:rPr lang="en-US" dirty="0"/>
              <a:t>Heavy metal listeners feel as relaxed listening Heavy Metal </a:t>
            </a:r>
            <a:r>
              <a:rPr lang="en-US" dirty="0" smtClean="0"/>
              <a:t>as </a:t>
            </a:r>
            <a:r>
              <a:rPr lang="en-US" dirty="0"/>
              <a:t>in the </a:t>
            </a:r>
            <a:r>
              <a:rPr lang="en-US" dirty="0" smtClean="0"/>
              <a:t>silent </a:t>
            </a:r>
            <a:r>
              <a:rPr lang="en-US" dirty="0"/>
              <a:t>condition.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3476977"/>
            <a:ext cx="4264362" cy="2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0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fi-FI" sz="2400">
                <a:solidFill>
                  <a:srgbClr val="454545"/>
                </a:solidFill>
              </a:rPr>
              <a:t>The hostility decreases in listening heavy metal as the silent to compare with the stress condition.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70" name="Shape 470" descr="Capture d’écran 2017-08-21 à 14.30.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723" y="1862697"/>
            <a:ext cx="5109025" cy="31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fi-FI" sz="3600"/>
              <a:t>Can we establish a link between angriness and the music like heavy metal ? 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i-FI">
                <a:solidFill>
                  <a:srgbClr val="F3F3F3"/>
                </a:solidFill>
              </a:rPr>
              <a:t>Heavy metal brings positive emotion to Heavy metal listeners.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fi-FI">
                <a:solidFill>
                  <a:srgbClr val="F3F3F3"/>
                </a:solidFill>
              </a:rPr>
              <a:t>The study doesn’t demonstrate a correlation between angriness and heavy metal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fi-FI" sz="900">
                <a:solidFill>
                  <a:srgbClr val="454545"/>
                </a:solidFill>
              </a:rPr>
              <a:t>The hypotheses to explain the high heart rate is that Heavy increase a motivational behavior of metal listeners.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ctrTitle"/>
          </p:nvPr>
        </p:nvSpPr>
        <p:spPr>
          <a:xfrm>
            <a:off x="575733" y="3273777"/>
            <a:ext cx="7904664" cy="16227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4800" b="0" i="0" u="none" strike="noStrike" cap="none" dirty="0" err="1" smtClean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Psychological</a:t>
            </a:r>
            <a:r>
              <a:rPr lang="fi-FI" sz="4800" b="0" i="0" u="none" strike="noStrike" cap="none" dirty="0" smtClean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4800" b="0" i="0" u="none" strike="noStrike" cap="none" dirty="0" err="1" smtClean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point</a:t>
            </a:r>
            <a:r>
              <a:rPr lang="fi-FI" sz="4800" b="0" i="0" u="none" strike="noStrike" cap="none" dirty="0" smtClean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4800" b="0" i="0" u="none" strike="noStrike" cap="none" dirty="0" err="1" smtClean="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view</a:t>
            </a:r>
            <a:endParaRPr lang="fi-FI" sz="4800" b="0" i="0" u="none" strike="noStrike" cap="none" dirty="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82" name="Shape 482"/>
          <p:cNvSpPr txBox="1">
            <a:spLocks noGrp="1"/>
          </p:cNvSpPr>
          <p:nvPr>
            <p:ph type="subTitle" idx="1"/>
          </p:nvPr>
        </p:nvSpPr>
        <p:spPr>
          <a:xfrm>
            <a:off x="493775" y="5257800"/>
            <a:ext cx="7196400" cy="9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Noto Sans Symbols"/>
              <a:buNone/>
            </a:pPr>
            <a:endParaRPr lang="fi-FI" sz="1800" b="0" i="0" u="none" strike="noStrike" cap="none" dirty="0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Psychological perspective on aggression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Noto Sans Symbols"/>
              <a:buChar char="●"/>
            </a:pPr>
            <a:r>
              <a:rPr lang="fi-FI" sz="204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Based on a study article: Resting arousal, sensation seeking, and music preference (McNamara &amp; Ballard 1999)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2000"/>
              <a:buFont typeface="Noto Sans Symbols"/>
              <a:buChar char="●"/>
            </a:pPr>
            <a:r>
              <a:rPr lang="fi-FI" sz="204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Key terms: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fi-FI" sz="187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Resting arousal: the level of activity in various bodily organs during inaction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fi-FI" sz="187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Sensation seeking: need for varied, novel and complex experiences, and willingness to take physical and social risks to get them</a:t>
            </a:r>
          </a:p>
          <a:p>
            <a:pPr marL="349250" marR="0" lvl="1" indent="-6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Noto Sans Symbols"/>
              <a:buNone/>
            </a:pPr>
            <a:endParaRPr sz="187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8421"/>
              <a:buFont typeface="Noto Sans Symbols"/>
              <a:buChar char="●"/>
            </a:pPr>
            <a:r>
              <a:rPr lang="fi-FI" sz="187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Both of these are highly affected by innate physiological characteristics</a:t>
            </a:r>
          </a:p>
          <a:p>
            <a:pPr marL="685800" marR="0" lvl="1" indent="-342900" algn="l" rtl="0">
              <a:lnSpc>
                <a:spcPct val="80000"/>
              </a:lnSpc>
              <a:spcBef>
                <a:spcPts val="600"/>
              </a:spcBef>
              <a:buClr>
                <a:schemeClr val="lt1"/>
              </a:buClr>
              <a:buSzPct val="107368"/>
              <a:buFont typeface="Noto Sans Symbols"/>
              <a:buChar char="●"/>
            </a:pPr>
            <a:r>
              <a:rPr lang="fi-FI" sz="187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→ study</a:t>
            </a:r>
            <a:r>
              <a:rPr lang="fi-FI" sz="204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: is there a relation between these two and music taste?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Concerns about rock music and behavior</a:t>
            </a: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(In this study rock music includes heavy metal)</a:t>
            </a:r>
          </a:p>
          <a:p>
            <a:pPr marL="457200" marR="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AutoNum type="arabicParenR"/>
            </a:pPr>
            <a:r>
              <a:rPr lang="fi-FI"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Concern about aggressive behavior</a:t>
            </a:r>
          </a:p>
          <a:p>
            <a:pPr marL="457200" marR="0" lvl="0" indent="-4572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AutoNum type="arabicParenR"/>
            </a:pPr>
            <a:r>
              <a:rPr lang="fi-FI"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Concern about antisocial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1. </a:t>
            </a:r>
            <a:r>
              <a:rPr lang="fi-FI" dirty="0" err="1" smtClean="0"/>
              <a:t>Introduction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49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1) Aggressive behavior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46950" y="1633949"/>
            <a:ext cx="8848500" cy="5003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Some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studies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show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that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violence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in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lyrics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doesn’t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affect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people’s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anger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and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hostility</a:t>
            </a:r>
            <a:endParaRPr lang="fi-FI" sz="2300" b="1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Connection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between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anger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and rock music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has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not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been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found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in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studies</a:t>
            </a:r>
            <a:endParaRPr lang="fi-FI" sz="2300" b="1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On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contrary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: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one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study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found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that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to heavy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metal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music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while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angry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people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relaxed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and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felt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more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in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control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their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feelings</a:t>
            </a:r>
            <a:endParaRPr lang="fi-FI" sz="2300" b="1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It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has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been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suggested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that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mood</a:t>
            </a:r>
            <a:r>
              <a:rPr lang="fi-FI" sz="2300" b="1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1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control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wanting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to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feel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better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or</a:t>
            </a:r>
            <a:r>
              <a:rPr lang="fi-FI" sz="2300" b="0" i="0" u="none" strike="noStrike" cap="none" dirty="0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intensifying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a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feeling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is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one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main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reasons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for music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listening</a:t>
            </a:r>
            <a:endParaRPr lang="fi-FI" sz="23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→ Music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more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a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way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dealing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with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already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existing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feelings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instead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being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cause</a:t>
            </a:r>
            <a:r>
              <a:rPr lang="fi-FI" sz="23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for </a:t>
            </a:r>
            <a:r>
              <a:rPr lang="fi-FI" sz="23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them</a:t>
            </a:r>
            <a:endParaRPr lang="fi-FI" sz="23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48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2) Antisocial behavior</a:t>
            </a:r>
            <a:r>
              <a:rPr lang="fi-FI" sz="4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/>
            </a:r>
            <a:br>
              <a:rPr lang="fi-FI" sz="4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fi-FI" sz="20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(= rule breaking and aggressive behaviors)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One study found a link between HM and adolescent antisocial behavior,  but connection was altered by parental involvement</a:t>
            </a:r>
          </a:p>
          <a:p>
            <a:pPr marL="3429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Another study found a link between HM and better school grades</a:t>
            </a:r>
          </a:p>
          <a:p>
            <a:pPr marL="342900" marR="0" lvl="0" indent="-342900" algn="l" rtl="0"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Arnett (1991): HM can be seen as an expression of alienated individualism, recklesness and despair, rather than as a cause for it. Demonstration of poor socialization (especially of young men)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96887" y="79375"/>
            <a:ext cx="7944382" cy="1417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36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Sensation seeking, resting arousal, and music preference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lang="fi-FI" sz="222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Higher sensation seeking has been shown to be related with preference of rock and HM music 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909"/>
              <a:buFont typeface="Noto Sans Symbols"/>
              <a:buChar char="●"/>
            </a:pPr>
            <a:r>
              <a:rPr lang="fi-FI" sz="222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 theory (that has some support from research): need for sensation seeking varies according to the basic level of emotional and physiological arousal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Noto Sans Symbols"/>
              <a:buChar char="●"/>
            </a:pPr>
            <a:r>
              <a:rPr lang="fi-FI" sz="185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Low basic level → more need for stimulating surroundings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Noto Sans Symbols"/>
              <a:buChar char="●"/>
            </a:pPr>
            <a:r>
              <a:rPr lang="fi-FI" sz="185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High basic level → more need for nonstimulating surroundings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7368"/>
              <a:buFont typeface="Noto Sans Symbols"/>
              <a:buChar char="●"/>
            </a:pPr>
            <a:r>
              <a:rPr lang="fi-FI" sz="1850" b="0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Tendencies such as antisociality, behavior disorders, delinquency, substance use, being convicted for a crime, are typically related to a need for extreme amount of stimulation from the surroundings</a:t>
            </a:r>
          </a:p>
          <a:p>
            <a:pPr marL="6858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1750"/>
              <a:buFont typeface="Noto Sans Symbols"/>
              <a:buNone/>
            </a:pPr>
            <a:endParaRPr sz="2035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buClr>
                <a:schemeClr val="lt1"/>
              </a:buClr>
              <a:buSzPct val="100909"/>
              <a:buFont typeface="Noto Sans Symbols"/>
              <a:buNone/>
            </a:pPr>
            <a:endParaRPr sz="2220" b="0" i="0" u="none" strike="noStrike" cap="non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765174" y="79467"/>
            <a:ext cx="7612062" cy="1417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Book Antiqua"/>
              <a:buNone/>
            </a:pPr>
            <a:r>
              <a:rPr lang="fi-FI" sz="36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Are sensation seeking, resting arousal, and music preference connected?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765175" y="2070100"/>
            <a:ext cx="7612062" cy="48105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this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study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these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three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connected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in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men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but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not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in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women</a:t>
            </a:r>
            <a:endParaRPr lang="fi-FI" sz="24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Men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who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have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higher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SS and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lower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RA, listen to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more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arousing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music 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 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men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may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need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more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stimulating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music to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reach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optimal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level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arousal</a:t>
            </a:r>
            <a:endParaRPr lang="fi-FI" sz="24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Discussion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: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listening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to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highly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arousing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music (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like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HM/rock)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can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satisfy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need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for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intensive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 smtClean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experiences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and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this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way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decrease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hamful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ways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thrill-seeking</a:t>
            </a:r>
            <a:endParaRPr lang="fi-FI" sz="24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●"/>
            </a:pP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 →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So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instead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of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causing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violent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behavior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, it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may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as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well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fi-FI" sz="2400" b="0" i="0" u="none" strike="noStrike" cap="none" dirty="0" err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decrease</a:t>
            </a:r>
            <a:r>
              <a:rPr lang="fi-FI" sz="24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 it!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000"/>
              </a:spcBef>
              <a:buClr>
                <a:schemeClr val="lt1"/>
              </a:buClr>
              <a:buSzPct val="100000"/>
              <a:buFont typeface="Noto Sans Symbols"/>
              <a:buNone/>
            </a:pPr>
            <a:endParaRPr sz="2400" b="0" i="0" u="none" strike="noStrike" cap="none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5. </a:t>
            </a:r>
            <a:r>
              <a:rPr lang="fi-FI" dirty="0" err="1" smtClean="0"/>
              <a:t>Conclusion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0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Conclusions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1580444"/>
            <a:ext cx="7612200" cy="4672402"/>
          </a:xfrm>
        </p:spPr>
        <p:txBody>
          <a:bodyPr/>
          <a:lstStyle/>
          <a:p>
            <a:pPr marL="609600" indent="-457200">
              <a:buFont typeface="+mj-lt"/>
              <a:buAutoNum type="arabicPeriod"/>
            </a:pPr>
            <a:r>
              <a:rPr lang="fi-FI" dirty="0" smtClean="0"/>
              <a:t>No </a:t>
            </a:r>
            <a:r>
              <a:rPr lang="fi-FI" dirty="0" err="1" smtClean="0"/>
              <a:t>correlation</a:t>
            </a:r>
            <a:r>
              <a:rPr lang="fi-FI" dirty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HM and </a:t>
            </a:r>
            <a:r>
              <a:rPr lang="fi-FI" dirty="0" err="1" smtClean="0"/>
              <a:t>violence</a:t>
            </a:r>
            <a:r>
              <a:rPr lang="fi-FI" dirty="0" smtClean="0"/>
              <a:t> in </a:t>
            </a:r>
            <a:r>
              <a:rPr lang="fi-FI" dirty="0" err="1" smtClean="0"/>
              <a:t>the</a:t>
            </a:r>
            <a:r>
              <a:rPr lang="fi-FI" dirty="0" smtClean="0"/>
              <a:t> data </a:t>
            </a:r>
            <a:r>
              <a:rPr lang="fi-FI" dirty="0" err="1" smtClean="0"/>
              <a:t>analysis</a:t>
            </a:r>
            <a:endParaRPr lang="fi-FI" dirty="0" smtClean="0"/>
          </a:p>
          <a:p>
            <a:pPr marL="609600" indent="-457200">
              <a:buFont typeface="+mj-lt"/>
              <a:buAutoNum type="arabicPeriod"/>
            </a:pPr>
            <a:r>
              <a:rPr lang="fi-FI" dirty="0" smtClean="0"/>
              <a:t>No </a:t>
            </a:r>
            <a:r>
              <a:rPr lang="fi-FI" dirty="0" err="1" smtClean="0"/>
              <a:t>correlation</a:t>
            </a:r>
            <a:r>
              <a:rPr lang="fi-FI" dirty="0" smtClean="0"/>
              <a:t> </a:t>
            </a:r>
            <a:r>
              <a:rPr lang="fi-FI" dirty="0" err="1" smtClean="0"/>
              <a:t>between</a:t>
            </a:r>
            <a:r>
              <a:rPr lang="fi-FI" dirty="0" smtClean="0"/>
              <a:t> HM and </a:t>
            </a:r>
            <a:r>
              <a:rPr lang="fi-FI" dirty="0" err="1" smtClean="0"/>
              <a:t>Angriness</a:t>
            </a:r>
            <a:r>
              <a:rPr lang="fi-FI" dirty="0" smtClean="0"/>
              <a:t> , </a:t>
            </a:r>
            <a:r>
              <a:rPr lang="fi-FI" dirty="0" err="1" smtClean="0"/>
              <a:t>but</a:t>
            </a:r>
            <a:r>
              <a:rPr lang="fi-FI" dirty="0" smtClean="0"/>
              <a:t> HM </a:t>
            </a:r>
            <a:r>
              <a:rPr lang="fi-FI" dirty="0" err="1" smtClean="0"/>
              <a:t>implies</a:t>
            </a:r>
            <a:r>
              <a:rPr lang="fi-FI" dirty="0" smtClean="0"/>
              <a:t> </a:t>
            </a:r>
            <a:r>
              <a:rPr lang="fi-FI" dirty="0" err="1" smtClean="0"/>
              <a:t>positive</a:t>
            </a:r>
            <a:r>
              <a:rPr lang="fi-FI" dirty="0" smtClean="0"/>
              <a:t> </a:t>
            </a:r>
            <a:r>
              <a:rPr lang="fi-FI" dirty="0" err="1" smtClean="0"/>
              <a:t>emotions</a:t>
            </a:r>
            <a:endParaRPr lang="fi-FI" dirty="0" smtClean="0"/>
          </a:p>
          <a:p>
            <a:pPr marL="609600" indent="-457200">
              <a:buFont typeface="+mj-lt"/>
              <a:buAutoNum type="arabicPeriod"/>
            </a:pPr>
            <a:r>
              <a:rPr lang="fi-FI" dirty="0" err="1" smtClean="0"/>
              <a:t>Instead</a:t>
            </a:r>
            <a:r>
              <a:rPr lang="fi-FI" dirty="0" smtClean="0"/>
              <a:t> </a:t>
            </a:r>
            <a:r>
              <a:rPr lang="fi-FI" dirty="0"/>
              <a:t>of </a:t>
            </a:r>
            <a:r>
              <a:rPr lang="fi-FI" dirty="0" err="1"/>
              <a:t>causing</a:t>
            </a:r>
            <a:r>
              <a:rPr lang="fi-FI" dirty="0"/>
              <a:t> </a:t>
            </a:r>
            <a:r>
              <a:rPr lang="fi-FI" dirty="0" err="1"/>
              <a:t>violent</a:t>
            </a:r>
            <a:r>
              <a:rPr lang="fi-FI" dirty="0"/>
              <a:t> </a:t>
            </a:r>
            <a:r>
              <a:rPr lang="fi-FI" dirty="0" err="1"/>
              <a:t>behavior</a:t>
            </a:r>
            <a:r>
              <a:rPr lang="fi-FI" dirty="0"/>
              <a:t>, </a:t>
            </a:r>
            <a:r>
              <a:rPr lang="fi-FI" dirty="0" smtClean="0"/>
              <a:t>HM </a:t>
            </a:r>
            <a:r>
              <a:rPr lang="fi-FI" dirty="0" err="1"/>
              <a:t>may</a:t>
            </a:r>
            <a:r>
              <a:rPr lang="fi-FI" dirty="0"/>
              <a:t> as </a:t>
            </a:r>
            <a:r>
              <a:rPr lang="fi-FI" dirty="0" err="1"/>
              <a:t>well</a:t>
            </a:r>
            <a:r>
              <a:rPr lang="fi-FI" dirty="0"/>
              <a:t> </a:t>
            </a:r>
            <a:r>
              <a:rPr lang="fi-FI" dirty="0" err="1"/>
              <a:t>decrease</a:t>
            </a:r>
            <a:r>
              <a:rPr lang="fi-FI" dirty="0"/>
              <a:t> </a:t>
            </a:r>
            <a:r>
              <a:rPr lang="fi-FI" dirty="0" smtClean="0"/>
              <a:t>it</a:t>
            </a:r>
          </a:p>
          <a:p>
            <a:pPr marL="609600" indent="-457200">
              <a:buFont typeface="+mj-lt"/>
              <a:buAutoNum type="arabicPeriod"/>
            </a:pPr>
            <a:endParaRPr lang="fi-FI" dirty="0"/>
          </a:p>
          <a:p>
            <a:pPr marL="609600" indent="-457200">
              <a:buFont typeface="+mj-lt"/>
              <a:buAutoNum type="arabicPeriod"/>
            </a:pPr>
            <a:endParaRPr lang="fi-FI" dirty="0" smtClean="0"/>
          </a:p>
          <a:p>
            <a:pPr marL="609600" indent="-457200">
              <a:buFont typeface="+mj-lt"/>
              <a:buAutoNum type="arabicPeriod"/>
            </a:pP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9439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Reference</a:t>
            </a:r>
            <a:endParaRPr lang="fi-FI" sz="44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765175" y="1885244"/>
            <a:ext cx="7612200" cy="43676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Arenacom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</a:t>
            </a:r>
            <a:r>
              <a:rPr lang="fi-FI" sz="1800" b="0" i="0" u="none" strike="noStrike" cap="none" dirty="0" smtClean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2017).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</a:t>
            </a:r>
            <a:r>
              <a:rPr lang="fi-FI" sz="1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Arenacom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https://arena.com/article/morbid-angel-still-extreme-music-for-extreme-people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Metal-archivescom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Metal-archivescom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https://www.metal-archives.com/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Ribaldini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P. (2017). Heavy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Music and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Contemporary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History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Society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[PDF].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5"/>
              </a:rPr>
              <a:t>https://moodle.helsinki.fi/pluginfile.php/1672126/mod_resource/content/1/Heavy%20Metal%20music%20in%20contemporary%20history%20and%20society%20-%20Lecture%20slides%20July2017.pdf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Everynoisecom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Everynoisecom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6"/>
              </a:rPr>
              <a:t>http://everynoise.com/engenremap.html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Productionadvicecouk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Productionadvicecouk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7"/>
              </a:rPr>
              <a:t>http://productionadvice.co.uk/loudness-war-infographic/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Glenn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elert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Physicsinfo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8"/>
              </a:rPr>
              <a:t>https://physics.info/music/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Char char="•"/>
            </a:pP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Brent 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butterworth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-- sound + vision. (2017). </a:t>
            </a:r>
            <a:r>
              <a:rPr lang="fi-FI" sz="18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Gizmodo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9"/>
              </a:rPr>
              <a:t>http://gizmodo.com/5826651/what-is-distortion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8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8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Biondi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G. (2017).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Text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analytics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opinion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mining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social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media [PDF].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www.unistudium.unipg.it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Mybluemixnet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Mybluemixnet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4"/>
              </a:rPr>
              <a:t>https://tone-analyzer-demo.mybluemix.net/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Michael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schwarz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Klangspektrum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5"/>
              </a:rPr>
              <a:t>http://www.klangspektrum.digital/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Klein, J. (2012). 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Bully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Society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: School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Shootings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Crisis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Bullying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in 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America’s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Schools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(1st ed.). MA, USA: Boston College, 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Chestnut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Hill.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Blabbermouthnet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Thu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,). </a:t>
            </a:r>
            <a:r>
              <a:rPr lang="fi-FI" sz="16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BLABBERMOUTHNET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6"/>
              </a:rPr>
              <a:t>http://www.blabbermouth.net/news/slipknot-s-videos-pulled-from-germany-s-biggest-music-tv-channel-following-school-massacre/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Char char="•"/>
            </a:pP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Cnncom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(2017). </a:t>
            </a:r>
            <a:r>
              <a:rPr lang="fi-FI" sz="16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Cnncom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Retrieved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21 August, 2017, </a:t>
            </a:r>
            <a:r>
              <a:rPr lang="fi-FI" sz="16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fi-FI" sz="16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16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7"/>
              </a:rPr>
              <a:t>http://edition.cnn.com/2008/SHOWBIZ/Music/05/09/metal.violence/index.html</a:t>
            </a: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9166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ct val="99166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\m/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701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dirty="0" err="1">
                <a:sym typeface="Calibri"/>
              </a:rPr>
              <a:t>Stereotypes</a:t>
            </a:r>
            <a:endParaRPr lang="fi-FI" dirty="0"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Extreme music is for 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extreme</a:t>
            </a: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people</a:t>
            </a:r>
            <a:endParaRPr lang="fi-FI" sz="2800" b="0" i="0" u="none" strike="noStrike" cap="none" dirty="0">
              <a:solidFill>
                <a:schemeClr val="bg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6858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“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We've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never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given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in to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ways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world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…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Yet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it is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tenacity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that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encourages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people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to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find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their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own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ways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to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step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up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deal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with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1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whatever</a:t>
            </a:r>
            <a:r>
              <a:rPr lang="fi-FI" sz="2400" b="1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1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issues</a:t>
            </a:r>
            <a:r>
              <a:rPr lang="fi-FI" sz="2400" b="1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1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they</a:t>
            </a:r>
            <a:r>
              <a:rPr lang="fi-FI" sz="2400" b="1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1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may</a:t>
            </a:r>
            <a:r>
              <a:rPr lang="fi-FI" sz="2400" b="1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1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have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There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is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that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type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400" b="0" i="1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connection</a:t>
            </a:r>
            <a:r>
              <a:rPr lang="fi-FI" sz="2400" b="0" i="1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.” </a:t>
            </a:r>
            <a:r>
              <a:rPr lang="fi-FI" sz="24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--- David Vincent (</a:t>
            </a:r>
            <a:r>
              <a:rPr lang="fi-FI" sz="24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Morbid</a:t>
            </a:r>
            <a:r>
              <a:rPr lang="fi-FI" sz="24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Angel)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Nerds</a:t>
            </a: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introverts</a:t>
            </a: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socially</a:t>
            </a: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awkward</a:t>
            </a: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prefer</a:t>
            </a:r>
            <a:r>
              <a:rPr lang="fi-FI" sz="2800" b="0" i="0" u="none" strike="noStrike" cap="none" dirty="0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bg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endParaRPr lang="fi-FI" sz="2800" b="0" i="0" u="none" strike="noStrike" cap="none" dirty="0">
              <a:solidFill>
                <a:schemeClr val="bg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chemeClr val="bg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Stereotypes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cont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Violence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are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highly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related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with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inspired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by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music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“Music at </a:t>
            </a:r>
            <a:r>
              <a:rPr lang="fi-FI" sz="2400" b="1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loud</a:t>
            </a:r>
            <a:r>
              <a:rPr lang="fi-FI" sz="2400" b="1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1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volumes</a:t>
            </a:r>
            <a:r>
              <a:rPr lang="fi-FI" sz="2400" b="1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goes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into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your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bones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violates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prisoner’s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inner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being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as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well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as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their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external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1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environment</a:t>
            </a:r>
            <a:r>
              <a:rPr lang="fi-FI" sz="2400" b="0" i="1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.”  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---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Guardian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Music is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sometimes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weaponized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032" y="4415449"/>
            <a:ext cx="3460169" cy="225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6809" y="3706152"/>
            <a:ext cx="1675051" cy="296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3959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Phenomena</a:t>
            </a:r>
            <a:r>
              <a:rPr lang="fi-FI" sz="3959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– </a:t>
            </a:r>
            <a:br>
              <a:rPr lang="fi-FI" sz="3959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</a:br>
            <a:r>
              <a:rPr lang="fi-FI" sz="279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THERE ARE MUCH </a:t>
            </a:r>
            <a:r>
              <a:rPr lang="fi-FI" sz="279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VIOLENCE</a:t>
            </a:r>
            <a:r>
              <a:rPr lang="fi-FI" sz="279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HAPPENING WITHIN HEAVY METAL…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Types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violence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- 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physical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actions</a:t>
            </a:r>
            <a:endParaRPr lang="fi-FI" sz="2800" b="1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Mosh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pit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Circle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pit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Wall of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death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Diving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crowd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surfing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Arson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(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black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metal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Accidents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and </a:t>
            </a:r>
            <a:r>
              <a:rPr lang="fi-FI" sz="2800" b="0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riots</a:t>
            </a:r>
            <a:r>
              <a:rPr lang="fi-FI" sz="2800" b="0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(0:32-1:55)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28650" y="365125"/>
            <a:ext cx="7886699" cy="61904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Types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of 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violence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– 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suicide</a:t>
            </a:r>
            <a:r>
              <a:rPr lang="fi-FI" sz="2800" b="1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/</a:t>
            </a:r>
            <a:r>
              <a:rPr lang="fi-FI" sz="2800" b="1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murder</a:t>
            </a:r>
            <a:endParaRPr lang="fi-FI" sz="2800" b="1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Some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notorious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cases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…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Judas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Priest's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Me”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Ozzy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Osbourne's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Suicide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Erfurt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massacre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Slipknot’s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“School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Columbine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School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massacre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Marilyn Manson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Lake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</a:t>
            </a:r>
            <a:endParaRPr lang="fi-FI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Alexis de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Tocqueville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shooting</a:t>
            </a:r>
            <a:endParaRPr lang="fi-FI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</a:t>
            </a:r>
            <a:r>
              <a:rPr lang="fi-FI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killing</a:t>
            </a:r>
            <a:r>
              <a:rPr lang="fi-FI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AC/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DC’s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Night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Prowler</a:t>
            </a:r>
            <a:r>
              <a:rPr lang="fi-FI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&amp; Serial Killer Richard </a:t>
            </a:r>
            <a:r>
              <a:rPr lang="fi-FI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Ramirez</a:t>
            </a:r>
            <a:endParaRPr lang="fi-FI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8567"/>
            <a:ext cx="9144000" cy="434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7812" y="3778448"/>
            <a:ext cx="6096000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0187" y="2107715"/>
            <a:ext cx="6143624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902315"/>
            <a:ext cx="7612200" cy="1465093"/>
          </a:xfrm>
        </p:spPr>
        <p:txBody>
          <a:bodyPr/>
          <a:lstStyle/>
          <a:p>
            <a:r>
              <a:rPr lang="fi-FI" dirty="0"/>
              <a:t> </a:t>
            </a:r>
            <a:r>
              <a:rPr lang="fi-FI" dirty="0" smtClean="0"/>
              <a:t>2. </a:t>
            </a:r>
            <a:r>
              <a:rPr lang="fi-FI" dirty="0" err="1"/>
              <a:t>Observation</a:t>
            </a:r>
            <a:r>
              <a:rPr lang="fi-FI" dirty="0"/>
              <a:t> and data </a:t>
            </a:r>
            <a:r>
              <a:rPr lang="fi-FI" dirty="0" err="1" smtClean="0"/>
              <a:t>analysis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04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More general </a:t>
            </a:r>
            <a:r>
              <a:rPr lang="fi-FI" sz="44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correlation</a:t>
            </a:r>
            <a:r>
              <a:rPr lang="fi-FI" sz="44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1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Heavy </a:t>
            </a:r>
            <a:r>
              <a:rPr lang="fi-FI" sz="2800" b="1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metal</a:t>
            </a:r>
            <a:r>
              <a:rPr lang="fi-FI" sz="2800" b="1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800" b="1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popularity</a:t>
            </a:r>
            <a:r>
              <a:rPr lang="fi-FI" sz="2800" b="1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and </a:t>
            </a:r>
            <a:r>
              <a:rPr lang="fi-FI" sz="2800" b="1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crime</a:t>
            </a:r>
            <a:r>
              <a:rPr lang="fi-FI" sz="2800" b="1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800" b="1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index</a:t>
            </a:r>
            <a:r>
              <a:rPr lang="fi-FI" sz="2800" b="1" i="0" u="sng" strike="noStrike" cap="none" dirty="0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fi-FI" sz="2800" b="1" i="0" u="sng" strike="noStrike" cap="none" dirty="0" err="1">
                <a:solidFill>
                  <a:schemeClr val="hlink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  <a:hlinkClick r:id="rId3"/>
              </a:rPr>
              <a:t>geographically</a:t>
            </a:r>
            <a:endParaRPr lang="fi-FI" sz="2800" b="1" i="0" u="sng" strike="noStrike" cap="none" dirty="0">
              <a:solidFill>
                <a:schemeClr val="hlink"/>
              </a:solidFill>
              <a:latin typeface="Book Antiqua" panose="02040602050305030304" pitchFamily="18" charset="0"/>
              <a:ea typeface="Calibri"/>
              <a:cs typeface="Calibri"/>
              <a:sym typeface="Calibri"/>
              <a:hlinkClick r:id="rId3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# of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bands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per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capita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% of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active</a:t>
            </a:r>
            <a:r>
              <a:rPr lang="fi-FI" sz="2800" b="0" i="0" u="none" strike="noStrike" cap="none" dirty="0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0" i="0" u="none" strike="noStrike" cap="none" dirty="0" err="1">
                <a:solidFill>
                  <a:schemeClr val="dk1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bands</a:t>
            </a:r>
            <a:endParaRPr lang="fi-FI" sz="2800" b="0" i="0" u="none" strike="noStrike" cap="none" dirty="0">
              <a:solidFill>
                <a:schemeClr val="dk1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Noto Sans Symbols"/>
              <a:buChar char="→"/>
            </a:pPr>
            <a:r>
              <a:rPr lang="fi-FI" sz="2800" b="1" i="0" u="none" strike="noStrike" cap="none" dirty="0" err="1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not</a:t>
            </a:r>
            <a:r>
              <a:rPr lang="fi-FI" sz="2800" b="1" i="0" u="none" strike="noStrike" cap="none" dirty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1" i="0" u="none" strike="noStrike" cap="none" dirty="0" err="1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really</a:t>
            </a:r>
            <a:r>
              <a:rPr lang="fi-FI" sz="2800" b="1" i="0" u="none" strike="noStrike" cap="none" dirty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</a:t>
            </a:r>
            <a:r>
              <a:rPr lang="fi-FI" sz="2800" b="1" i="0" u="none" strike="noStrike" cap="none" dirty="0" err="1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correlation</a:t>
            </a:r>
            <a:r>
              <a:rPr lang="fi-FI" sz="2800" b="1" i="0" u="none" strike="noStrike" cap="none" dirty="0">
                <a:solidFill>
                  <a:srgbClr val="7030A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 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C00000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Sales</a:t>
            </a:r>
            <a:r>
              <a:rPr lang="fi-FI" sz="2800" b="0" i="0" u="none" strike="noStrike" cap="none" dirty="0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and </a:t>
            </a:r>
            <a:r>
              <a:rPr lang="fi-FI" sz="2800" b="0" i="0" u="none" strike="noStrike" cap="none" dirty="0" err="1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charts</a:t>
            </a:r>
            <a:endParaRPr lang="fi-FI" sz="2800" b="0" i="0" u="none" strike="noStrike" cap="none" dirty="0">
              <a:solidFill>
                <a:srgbClr val="C00000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# of </a:t>
            </a:r>
            <a:r>
              <a:rPr lang="fi-FI" sz="2800" b="0" i="0" u="none" strike="noStrike" cap="none" dirty="0" err="1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listeners</a:t>
            </a:r>
            <a:r>
              <a:rPr lang="fi-FI" sz="2800" b="0" i="0" u="none" strike="noStrike" cap="none" dirty="0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 per </a:t>
            </a:r>
            <a:r>
              <a:rPr lang="fi-FI" sz="2800" b="0" i="0" u="none" strike="noStrike" cap="none" dirty="0" err="1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capita</a:t>
            </a:r>
            <a:endParaRPr lang="fi-FI" sz="2800" b="0" i="0" u="none" strike="noStrike" cap="none" dirty="0">
              <a:solidFill>
                <a:srgbClr val="C00000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fi-FI" sz="2800" b="0" i="0" u="none" strike="noStrike" cap="none" dirty="0" err="1">
                <a:solidFill>
                  <a:srgbClr val="C00000"/>
                </a:solidFill>
                <a:latin typeface="Book Antiqua" panose="02040602050305030304" pitchFamily="18" charset="0"/>
                <a:ea typeface="Calibri"/>
                <a:cs typeface="Calibri"/>
                <a:sym typeface="Calibri"/>
              </a:rPr>
              <a:t>Quality</a:t>
            </a:r>
            <a:endParaRPr lang="fi-FI" sz="2800" b="0" i="0" u="none" strike="noStrike" cap="none" dirty="0">
              <a:solidFill>
                <a:srgbClr val="C00000"/>
              </a:solidFill>
              <a:latin typeface="Book Antiqua" panose="02040602050305030304" pitchFamily="18" charset="0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umus">
  <a:themeElements>
    <a:clrScheme name="Habitat">
      <a:dk1>
        <a:srgbClr val="000000"/>
      </a:dk1>
      <a:lt1>
        <a:srgbClr val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1105</Words>
  <Application>Microsoft Office PowerPoint</Application>
  <PresentationFormat>On-screen Show (4:3)</PresentationFormat>
  <Paragraphs>218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Noto Sans Symbols</vt:lpstr>
      <vt:lpstr>Book Antiqua</vt:lpstr>
      <vt:lpstr>Calibri</vt:lpstr>
      <vt:lpstr>Asumus</vt:lpstr>
      <vt:lpstr>Heavy metal and violence</vt:lpstr>
      <vt:lpstr>Structure of the presentation:</vt:lpstr>
      <vt:lpstr>1. Introduction</vt:lpstr>
      <vt:lpstr>Stereotypes</vt:lpstr>
      <vt:lpstr>Stereotypes cont.</vt:lpstr>
      <vt:lpstr>Phenomena –  THERE ARE MUCH VIOLENCE HAPPENING WITHIN HEAVY METAL…</vt:lpstr>
      <vt:lpstr>PowerPoint Presentation</vt:lpstr>
      <vt:lpstr> 2. Observation and data analysis</vt:lpstr>
      <vt:lpstr>More general correlation?</vt:lpstr>
      <vt:lpstr>Why stereotype? Reasons… </vt:lpstr>
      <vt:lpstr>The sound/music itself</vt:lpstr>
      <vt:lpstr>Lyrics</vt:lpstr>
      <vt:lpstr>PowerPoint Presentation</vt:lpstr>
      <vt:lpstr>PowerPoint Presentation</vt:lpstr>
      <vt:lpstr>Music and lyrics combined</vt:lpstr>
      <vt:lpstr>Emotions</vt:lpstr>
      <vt:lpstr>PowerPoint Presentation</vt:lpstr>
      <vt:lpstr>3. Neurophysiological point of view</vt:lpstr>
      <vt:lpstr>Generally about human behavior </vt:lpstr>
      <vt:lpstr>How is Music perceived?</vt:lpstr>
      <vt:lpstr>Can we establish a link between angriness and the music like heavy metal ? </vt:lpstr>
      <vt:lpstr>Extrem metal music and anger processing, published in 2015, in Frontiers in human neuroscience Leah SHARMAN &amp; co </vt:lpstr>
      <vt:lpstr>Heart rate increases for angry condition and stays high with the heavy metal listening whereas decreases dramatically in the silent condition. </vt:lpstr>
      <vt:lpstr>PowerPoint Presentation</vt:lpstr>
      <vt:lpstr>The hostility decreases in listening heavy metal as the silent to compare with the stress condition. </vt:lpstr>
      <vt:lpstr>Can we establish a link between angriness and the music like heavy metal ? </vt:lpstr>
      <vt:lpstr>Psychological point of view</vt:lpstr>
      <vt:lpstr>Psychological perspective on aggression</vt:lpstr>
      <vt:lpstr>Concerns about rock music and behavior</vt:lpstr>
      <vt:lpstr>1) Aggressive behavior</vt:lpstr>
      <vt:lpstr>2) Antisocial behavior (= rule breaking and aggressive behaviors)</vt:lpstr>
      <vt:lpstr>Sensation seeking, resting arousal, and music preference</vt:lpstr>
      <vt:lpstr>Are sensation seeking, resting arousal, and music preference connected?</vt:lpstr>
      <vt:lpstr>5. Conclusion</vt:lpstr>
      <vt:lpstr>Conclusions</vt:lpstr>
      <vt:lpstr>Reference</vt:lpstr>
      <vt:lpstr>PowerPoint Presentation</vt:lpstr>
      <vt:lpstr>Thank you \m/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Heavy metal and violence</dc:title>
  <cp:lastModifiedBy>Koivukangas, Jenny A A</cp:lastModifiedBy>
  <cp:revision>12</cp:revision>
  <dcterms:modified xsi:type="dcterms:W3CDTF">2017-08-23T14:13:48Z</dcterms:modified>
</cp:coreProperties>
</file>