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標題投影片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標題及直排文字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直排標題及文字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標題及物件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章節標題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兩項物件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比較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只有標題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空白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含標題的內容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含標題的圖片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8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gizmodo.com/5826651/what-is-distortion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genius.com/Ozzy-osbourne-suicide-solution-lyrics" TargetMode="External"/><Relationship Id="rId4" Type="http://schemas.openxmlformats.org/officeDocument/2006/relationships/hyperlink" Target="https://developer.spotify.com/web-api/get-audio-features/" TargetMode="External"/><Relationship Id="rId5" Type="http://schemas.openxmlformats.org/officeDocument/2006/relationships/hyperlink" Target="https://techcrunch.com/2014/10/19/the-sonic-mad-scientists/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Relationship Id="rId4" Type="http://schemas.openxmlformats.org/officeDocument/2006/relationships/image" Target="../media/image3.png"/><Relationship Id="rId5" Type="http://schemas.openxmlformats.org/officeDocument/2006/relationships/image" Target="../media/image15.png"/><Relationship Id="rId6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://www.klangspektrum.digital/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www.liveleak.com/view?i=afc_1310944857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en.wikipedia.org/wiki/Richard_Ramirez" TargetMode="External"/><Relationship Id="rId4" Type="http://schemas.openxmlformats.org/officeDocument/2006/relationships/image" Target="../media/image1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6.png"/><Relationship Id="rId4" Type="http://schemas.openxmlformats.org/officeDocument/2006/relationships/image" Target="../media/image6.png"/><Relationship Id="rId5" Type="http://schemas.openxmlformats.org/officeDocument/2006/relationships/image" Target="../media/image4.png"/><Relationship Id="rId6" Type="http://schemas.openxmlformats.org/officeDocument/2006/relationships/image" Target="../media/image1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arena.com/article/morbid-angel-still-extreme-music-for-extreme-people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youtube.com/watch?v=sLw4xds3M_Q" TargetMode="External"/><Relationship Id="rId4" Type="http://schemas.openxmlformats.org/officeDocument/2006/relationships/image" Target="../media/image1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youtube.com/watch?v=4xgx4k83zzc" TargetMode="External"/><Relationship Id="rId4" Type="http://schemas.openxmlformats.org/officeDocument/2006/relationships/hyperlink" Target="http://everynoise.com/engenremap.html" TargetMode="External"/><Relationship Id="rId5" Type="http://schemas.openxmlformats.org/officeDocument/2006/relationships/hyperlink" Target="https://www.youtube.com/watch?v=-v6ML2DsBfA" TargetMode="External"/><Relationship Id="rId6" Type="http://schemas.openxmlformats.org/officeDocument/2006/relationships/image" Target="../media/image8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t/>
            </a:r>
            <a:endParaRPr b="0" i="0" sz="6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Loudness cont.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2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(Data)</a:t>
            </a:r>
            <a:endParaRPr/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030A0"/>
              </a:buClr>
              <a:buSzPts val="2800"/>
              <a:buFont typeface="Noto Sans Symbols"/>
              <a:buChar char="→"/>
            </a:pPr>
            <a:r>
              <a:rPr b="0" i="0" lang="en-US" sz="2800" u="none" cap="none" strike="noStrik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Heavy metal is </a:t>
            </a:r>
            <a:r>
              <a:rPr b="1" i="0" lang="en-US" sz="2800" u="none" cap="none" strike="noStrik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LOUD</a:t>
            </a:r>
            <a:r>
              <a:rPr b="0" i="0" lang="en-US" sz="2800" u="none" cap="none" strike="noStrik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030A0"/>
              </a:buClr>
              <a:buSzPts val="2800"/>
              <a:buFont typeface="Noto Sans Symbols"/>
              <a:buChar char="→"/>
            </a:pPr>
            <a:r>
              <a:rPr b="0" i="0" lang="en-US" sz="2800" u="none" cap="none" strike="noStrik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?... </a:t>
            </a:r>
            <a:endParaRPr b="0" i="0" sz="2800" u="none" cap="none" strike="noStrike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7" name="Google Shape;147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90646" y="365125"/>
            <a:ext cx="7063154" cy="58789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Noisiness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23"/>
          <p:cNvSpPr txBox="1"/>
          <p:nvPr>
            <p:ph idx="1" type="body"/>
          </p:nvPr>
        </p:nvSpPr>
        <p:spPr>
          <a:xfrm>
            <a:off x="838200" y="1825625"/>
            <a:ext cx="10515600" cy="48002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noise?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Difference from music?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4" name="Google Shape;154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47330" y="365125"/>
            <a:ext cx="6606470" cy="53012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Noisiness cont.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2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 does noise come from?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Amplification (raise of voltage) —&gt; distortion (waveform tends to be “</a:t>
            </a:r>
            <a:r>
              <a:rPr b="0" i="0" lang="en-US" sz="24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continuous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”) —&gt; “noisy”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“non-harmonic distortion”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762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030A0"/>
              </a:buClr>
              <a:buSzPts val="2800"/>
              <a:buFont typeface="Noto Sans Symbols"/>
              <a:buChar char="→"/>
            </a:pPr>
            <a:r>
              <a:rPr b="0" i="0" lang="en-US" sz="2800" u="none" cap="none" strike="noStrik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Heavy metal is perceivably NOISIER than other genres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030A0"/>
              </a:buClr>
              <a:buSzPts val="2800"/>
              <a:buFont typeface="Noto Sans Symbols"/>
              <a:buChar char="→"/>
            </a:pPr>
            <a:r>
              <a:rPr b="0" i="0" lang="en-US" sz="2800" u="none" cap="none" strike="noStrik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?..</a:t>
            </a:r>
            <a:endParaRPr b="0" i="0" sz="2800" u="none" cap="none" strike="noStrike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Extra-musical elements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2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Themes and lyrics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(Data) Most words used in heavy metal lyrics</a:t>
            </a:r>
            <a:endParaRPr/>
          </a:p>
          <a:p>
            <a:pPr indent="-2286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Intuitive</a:t>
            </a:r>
            <a:endParaRPr/>
          </a:p>
          <a:p>
            <a:pPr indent="-2286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Word length</a:t>
            </a:r>
            <a:endParaRPr/>
          </a:p>
          <a:p>
            <a:pPr indent="-2286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Semantic analyser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030A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→No clear conclusion</a:t>
            </a:r>
            <a:endParaRPr b="0" i="0" sz="2400" u="none" cap="none" strike="noStrike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7" name="Google Shape;167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36235" y="3947650"/>
            <a:ext cx="6986954" cy="29893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36235" y="365117"/>
            <a:ext cx="6986954" cy="29893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Lyrics cont.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2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Revisit: the triggering songs</a:t>
            </a:r>
            <a:endParaRPr/>
          </a:p>
          <a:p>
            <a:pPr indent="-228600" lvl="2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(Demo) Example: Ozzy Osbourne's "</a:t>
            </a:r>
            <a:r>
              <a:rPr b="0" i="0" lang="en-US" sz="28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Suicide Solution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How? Can we trust the machine? Related: </a:t>
            </a:r>
            <a:r>
              <a:rPr b="0" i="0" lang="en-US" sz="28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Spotify web API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get audio features of a track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(For geeks: Algorithm used is called </a:t>
            </a:r>
            <a:r>
              <a:rPr b="0" i="0" lang="en-US" sz="28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Truffle Pig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7"/>
          <p:cNvSpPr txBox="1"/>
          <p:nvPr>
            <p:ph idx="1" type="body"/>
          </p:nvPr>
        </p:nvSpPr>
        <p:spPr>
          <a:xfrm>
            <a:off x="-766934" y="2765157"/>
            <a:ext cx="6744286" cy="4252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2" marL="1143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AC/DC’s “Night Prowler”</a:t>
            </a:r>
            <a:endParaRPr/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27"/>
          <p:cNvSpPr txBox="1"/>
          <p:nvPr/>
        </p:nvSpPr>
        <p:spPr>
          <a:xfrm>
            <a:off x="5447714" y="6314792"/>
            <a:ext cx="6744286" cy="4463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2" marL="1143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Marilyn Manson’s “The Beautiful People”</a:t>
            </a:r>
            <a:endParaRPr/>
          </a:p>
          <a:p>
            <a:pPr indent="-1016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27"/>
          <p:cNvSpPr txBox="1"/>
          <p:nvPr/>
        </p:nvSpPr>
        <p:spPr>
          <a:xfrm>
            <a:off x="-766934" y="6314792"/>
            <a:ext cx="6744286" cy="409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2" marL="1143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Slipknot’s “Duality”</a:t>
            </a:r>
            <a:endParaRPr/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27"/>
          <p:cNvSpPr txBox="1"/>
          <p:nvPr/>
        </p:nvSpPr>
        <p:spPr>
          <a:xfrm>
            <a:off x="5447714" y="2765157"/>
            <a:ext cx="6744286" cy="4463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2" marL="1143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Ozzy Osbourne's "Suicide Solution”</a:t>
            </a:r>
            <a:endParaRPr/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3" name="Google Shape;183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3698205"/>
            <a:ext cx="5977352" cy="25634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14646" y="3682734"/>
            <a:ext cx="5977353" cy="25634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214647" y="55173"/>
            <a:ext cx="5977353" cy="25634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0" y="55173"/>
            <a:ext cx="5977352" cy="25634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2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Mastodon’s “Oblivion”: sadness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Gojira’s “The Heaviest Matter of the Universe”: fear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Opeth’s “Forest of October”: sadness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Baroness’s “Take My Bones Away”: sadness </a:t>
            </a:r>
            <a:endParaRPr/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030A0"/>
              </a:buClr>
              <a:buSzPts val="2800"/>
              <a:buFont typeface="Noto Sans Symbols"/>
              <a:buChar char="→"/>
            </a:pPr>
            <a:r>
              <a:rPr b="0" i="0" lang="en-US" sz="2800" u="none" cap="none" strike="noStrik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 Heavy metal song lyrics </a:t>
            </a:r>
            <a:r>
              <a:rPr b="1" i="0" lang="en-US" sz="2800" u="none" cap="none" strike="noStrik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express</a:t>
            </a:r>
            <a:r>
              <a:rPr b="0" i="0" lang="en-US" sz="2800" u="none" cap="none" strike="noStrik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 sadness and anger, tentative, but differ from sub genres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030A0"/>
              </a:buClr>
              <a:buSzPts val="2800"/>
              <a:buFont typeface="Noto Sans Symbols"/>
              <a:buChar char="→"/>
            </a:pPr>
            <a:r>
              <a:rPr b="0" i="0" lang="en-US" sz="2800" u="none" cap="none" strike="noStrik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 A venting-out?...</a:t>
            </a:r>
            <a:endParaRPr b="0" i="0" sz="2800" u="none" cap="none" strike="noStrike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Music and lyrics combined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2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(Demo) </a:t>
            </a:r>
            <a:r>
              <a:rPr b="0" i="0" lang="en-US" sz="28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KLANGSPEKTRUM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030A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→ Heavy metal music is highly energetic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030A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→ A venting-out?... </a:t>
            </a:r>
            <a:endParaRPr b="0" i="0" sz="2800" u="none" cap="none" strike="noStrike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Visual elements: artwork/appearance (opt.)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3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8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Emotions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3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1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“Heavy metal fans had </a:t>
            </a:r>
            <a:r>
              <a:rPr b="0" i="1" lang="en-US" sz="2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less strong reasons for living </a:t>
            </a:r>
            <a:r>
              <a:rPr b="0" i="1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(especially male fans) and had </a:t>
            </a:r>
            <a:r>
              <a:rPr b="0" i="1" lang="en-US" sz="2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more thoughts of suicide </a:t>
            </a:r>
            <a:r>
              <a:rPr b="0" i="1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(especially female fans). For a large majority, listening to music (all types) had </a:t>
            </a:r>
            <a:r>
              <a:rPr b="1" i="1" lang="en-US" sz="28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a positive effect on mood</a:t>
            </a:r>
            <a:r>
              <a:rPr b="0" i="1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Overall, the results indicate that preference for heavy metal music among adolescents may be a "red flag" for </a:t>
            </a:r>
            <a:r>
              <a:rPr b="0" i="1" lang="en-US" sz="2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increased suicidal vulnerability</a:t>
            </a:r>
            <a:r>
              <a:rPr b="0" i="1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but also suggest that the source of the problem may lie more</a:t>
            </a:r>
            <a:r>
              <a:rPr b="1" i="1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1" lang="en-US" sz="28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in personal and familial characteristics</a:t>
            </a:r>
            <a:r>
              <a:rPr b="0" i="1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than in any direct effects of the music.”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--- Heavy metal music and adolescent suicidality: An empirical investigation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Stereotypes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Extreme music is for extreme people</a:t>
            </a:r>
            <a:endParaRPr/>
          </a:p>
          <a:p>
            <a:pPr indent="-228600" lvl="2" marL="685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“We've never given in to the ways of the world… Yet it is the tenacity that encourages people to find their own ways to step up and deal with </a:t>
            </a:r>
            <a:r>
              <a:rPr b="1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whatever issues they may have</a:t>
            </a:r>
            <a:r>
              <a:rPr b="0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There is that type of connection.”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--- David Vincent (Morbid Angel)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Nerds/introverts/socially awkward prefer metal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Violence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are inspired by the music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our own countries…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1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Emotions cont.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3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Revisit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Suicide:</a:t>
            </a:r>
            <a:endParaRPr/>
          </a:p>
          <a:p>
            <a:pPr indent="-2286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Judas Priest's "</a:t>
            </a:r>
            <a:r>
              <a:rPr b="0" i="0" lang="en-US" sz="20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Better by You, Better Than Me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 (30:56-31:42)</a:t>
            </a:r>
            <a:endParaRPr/>
          </a:p>
          <a:p>
            <a:pPr indent="-2286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Ozzy Osbourne's "Suicide Solution”</a:t>
            </a:r>
            <a:endParaRPr/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3"/>
          <p:cNvSpPr txBox="1"/>
          <p:nvPr>
            <p:ph idx="1" type="body"/>
          </p:nvPr>
        </p:nvSpPr>
        <p:spPr>
          <a:xfrm>
            <a:off x="838200" y="3651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School shooting:</a:t>
            </a:r>
            <a:endParaRPr/>
          </a:p>
          <a:p>
            <a:pPr indent="-2286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Erfurt school massacre &amp; Slipknot’s “School War”</a:t>
            </a:r>
            <a:endParaRPr/>
          </a:p>
          <a:p>
            <a:pPr indent="-2286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Columbine High School massacre &amp; Marilyn Manson</a:t>
            </a:r>
            <a:endParaRPr/>
          </a:p>
          <a:p>
            <a:pPr indent="-2286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Red Lake shooting</a:t>
            </a:r>
            <a:endParaRPr/>
          </a:p>
          <a:p>
            <a:pPr indent="-2286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Alexis de Tocqueville school shooting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Serial killing:</a:t>
            </a:r>
            <a:endParaRPr/>
          </a:p>
          <a:p>
            <a:pPr indent="-2286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AC/DC’s "Night Prowler" &amp; Serial Killer </a:t>
            </a:r>
            <a:r>
              <a:rPr b="0" i="0" lang="en-US" sz="20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Richard Ramirez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2" name="Google Shape;222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3191611"/>
            <a:ext cx="12192000" cy="36663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Google Shape;227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7940" y="1460500"/>
            <a:ext cx="9461500" cy="393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4540" y="0"/>
            <a:ext cx="9423400" cy="412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3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280920" y="940594"/>
            <a:ext cx="9461500" cy="16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3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806700" y="1841500"/>
            <a:ext cx="6578600" cy="316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3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→ 7/7 cases related to heavy metal show correlation with </a:t>
            </a:r>
            <a:r>
              <a:rPr b="1" i="0" lang="en-US" sz="2800" u="none" cap="none" strike="noStrik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personal and familial reasons. 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030A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→ coincide with heavy metal, music is not to blame.</a:t>
            </a:r>
            <a:endParaRPr/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1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“I think people look at heavy metal and </a:t>
            </a:r>
            <a:r>
              <a:rPr b="1" i="1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label</a:t>
            </a:r>
            <a:r>
              <a:rPr b="0" i="1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it for all sorts of things because we need easy answers to complex questions. I think that it's easy to target a heavy metal band for inciting violence or making kids turn to a cult than it is to actually </a:t>
            </a:r>
            <a:r>
              <a:rPr b="1" i="1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look at real problems in the real world</a:t>
            </a:r>
            <a:r>
              <a:rPr b="0" i="1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.”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--- Sam Dunn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3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data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Question still remains…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Reference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3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https://arena.com/article/morbid-angel-still-extreme-music-for-extreme-people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b="0" i="0" lang="en-US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Phenomena – </a:t>
            </a:r>
            <a:br>
              <a:rPr b="0" i="0" lang="en-US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7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 ARE MUCH </a:t>
            </a:r>
            <a:r>
              <a:rPr b="1" i="0" lang="en-US" sz="27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VIOLENCE</a:t>
            </a:r>
            <a:r>
              <a:rPr b="0" i="0" lang="en-US" sz="27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HAPPENING WITHIN HEAVY METAL…</a:t>
            </a:r>
            <a:endParaRPr b="0" i="0" sz="395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Types of violence - physical/actions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Mosh pit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Circle pit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Wall of death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Diving/crowd surfing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Arson (black metal)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838200" y="376652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Accidents and riots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(0:32-1:55)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Death count (indicating physical violence)</a:t>
            </a:r>
            <a:endParaRPr/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7" name="Google Shape;107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8200" y="1516136"/>
            <a:ext cx="4940877" cy="503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838200" y="365125"/>
            <a:ext cx="10515600" cy="61904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Types of violence – suicide/murder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Some notorious cases…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Suicide:</a:t>
            </a:r>
            <a:endParaRPr/>
          </a:p>
          <a:p>
            <a:pPr indent="-2286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Judas Priest's "Better by You, Better Than Me”</a:t>
            </a:r>
            <a:endParaRPr/>
          </a:p>
          <a:p>
            <a:pPr indent="-2286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Ozzy Osbourne's "Suicide Solution”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School shooting:</a:t>
            </a:r>
            <a:endParaRPr/>
          </a:p>
          <a:p>
            <a:pPr indent="-2286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Erfurt school massacre &amp; Slipknot’s “School War”</a:t>
            </a:r>
            <a:endParaRPr/>
          </a:p>
          <a:p>
            <a:pPr indent="-2286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Columbine High School massacre &amp; Marilyn Manson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Red Lake shooting</a:t>
            </a:r>
            <a:endParaRPr/>
          </a:p>
          <a:p>
            <a:pPr indent="-2286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Alexis de Tocqueville school shooting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Serial killing:</a:t>
            </a:r>
            <a:endParaRPr/>
          </a:p>
          <a:p>
            <a:pPr indent="-2286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AC/DC’s "Night Prowler" &amp; Serial Killer Richard Ramirez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762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3" name="Google Shape;113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244600"/>
            <a:ext cx="12192000" cy="43435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32000" y="2743200"/>
            <a:ext cx="8128000" cy="13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968500" y="4419600"/>
            <a:ext cx="8191500" cy="119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More general correlation?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Heavy metal popularity and crime index geographically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 of bands per capita 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% of active bands</a:t>
            </a:r>
            <a:endParaRPr b="0" i="0" sz="28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030A0"/>
              </a:buClr>
              <a:buSzPts val="2800"/>
              <a:buFont typeface="Noto Sans Symbols"/>
              <a:buChar char="→"/>
            </a:pPr>
            <a:r>
              <a:rPr b="1" i="0" lang="en-US" sz="2800" u="none" cap="none" strike="noStrik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not really correlation </a:t>
            </a:r>
            <a:endParaRPr b="1" i="0" sz="2800" u="none" cap="none" strike="noStrike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Sales and charts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# of listeners per capita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Quality</a:t>
            </a:r>
            <a:endParaRPr b="1" i="0" sz="2800" u="none" cap="none" strike="noStrike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 stereotype? Reasons… 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Heavy metal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→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Musical/extra-musical elements 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→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Elements have impact on cerebral/emotional activity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→ Activities lead to violence</a:t>
            </a:r>
            <a:endParaRPr/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sound/music itself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2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Loudness (amplification) 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Noisiness (distortion)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Loudness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2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“loud”?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(Demo) Sound wave visualisation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Loudness map by genre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762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Loudness war and dynamic range compression</a:t>
            </a:r>
            <a:endParaRPr/>
          </a:p>
          <a:p>
            <a:pPr indent="-2286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 </a:t>
            </a:r>
            <a:r>
              <a:rPr b="0" i="0" lang="en-US" sz="20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Smell Like Teen Spirit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(0:13/0:38)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Dynamic range compression —&gt; overall increase in loudness, low dynamic range value —&gt; high in loudness level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0" name="Google Shape;140;p2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248384" y="4838485"/>
            <a:ext cx="3810000" cy="18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