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7D7213E-5A25-4FAA-AC30-872F3824FC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6E4253C-B5C3-43D4-8BC3-BBA47D9E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8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213E-5A25-4FAA-AC30-872F3824FC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253C-B5C3-43D4-8BC3-BBA47D9E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7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7D7213E-5A25-4FAA-AC30-872F3824FC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E4253C-B5C3-43D4-8BC3-BBA47D9E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5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7D7213E-5A25-4FAA-AC30-872F3824FC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E4253C-B5C3-43D4-8BC3-BBA47D9ED7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970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7D7213E-5A25-4FAA-AC30-872F3824FC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E4253C-B5C3-43D4-8BC3-BBA47D9E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49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213E-5A25-4FAA-AC30-872F3824FC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253C-B5C3-43D4-8BC3-BBA47D9E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6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213E-5A25-4FAA-AC30-872F3824FC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253C-B5C3-43D4-8BC3-BBA47D9E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19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213E-5A25-4FAA-AC30-872F3824FC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253C-B5C3-43D4-8BC3-BBA47D9E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81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7D7213E-5A25-4FAA-AC30-872F3824FC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E4253C-B5C3-43D4-8BC3-BBA47D9E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213E-5A25-4FAA-AC30-872F3824FC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253C-B5C3-43D4-8BC3-BBA47D9E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8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7D7213E-5A25-4FAA-AC30-872F3824FC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E4253C-B5C3-43D4-8BC3-BBA47D9E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7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213E-5A25-4FAA-AC30-872F3824FC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253C-B5C3-43D4-8BC3-BBA47D9E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3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213E-5A25-4FAA-AC30-872F3824FC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253C-B5C3-43D4-8BC3-BBA47D9E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1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213E-5A25-4FAA-AC30-872F3824FC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253C-B5C3-43D4-8BC3-BBA47D9E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213E-5A25-4FAA-AC30-872F3824FC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253C-B5C3-43D4-8BC3-BBA47D9E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8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213E-5A25-4FAA-AC30-872F3824FC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253C-B5C3-43D4-8BC3-BBA47D9E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213E-5A25-4FAA-AC30-872F3824FC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253C-B5C3-43D4-8BC3-BBA47D9E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0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213E-5A25-4FAA-AC30-872F3824FC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4253C-B5C3-43D4-8BC3-BBA47D9E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66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RockbusterFilmsCustomers/TopAmountPaid?:language=en-US&amp;publish=yes&amp;:display_count=n&amp;:origin=viz_share_link" TargetMode="External"/><Relationship Id="rId2" Type="http://schemas.openxmlformats.org/officeDocument/2006/relationships/hyperlink" Target="mailto:Kara.e177409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7FA28-57A8-8767-2084-C27B5F6F1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2020 Company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5EF6B-E853-A50C-5650-E190ADE56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err="1"/>
              <a:t>Rockbuster</a:t>
            </a:r>
            <a:r>
              <a:rPr lang="en-US"/>
              <a:t> Stealth LLC</a:t>
            </a:r>
          </a:p>
          <a:p>
            <a:pPr algn="r"/>
            <a:endParaRPr lang="en-US"/>
          </a:p>
          <a:p>
            <a:pPr algn="r"/>
            <a:r>
              <a:rPr lang="en-US" dirty="0"/>
              <a:t>Kara Evans, July 2023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840A608-84A3-4CEC-BE1B-7A9717769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3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9BD6-37AB-6836-9EF9-C0E0B36E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12A4E-BDBA-E78E-1B7F-7BBD504AB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41" y="1996703"/>
            <a:ext cx="5685695" cy="47048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Four customers were found on both lists:</a:t>
            </a:r>
          </a:p>
          <a:p>
            <a:pPr marL="0" indent="0">
              <a:buNone/>
            </a:pPr>
            <a:r>
              <a:rPr lang="en-US" dirty="0"/>
              <a:t>Eleanor Hunt, Réunion</a:t>
            </a:r>
          </a:p>
          <a:p>
            <a:pPr marL="0" indent="0">
              <a:buNone/>
            </a:pPr>
            <a:r>
              <a:rPr lang="en-US" dirty="0"/>
              <a:t>Karl Seal, USA</a:t>
            </a:r>
          </a:p>
          <a:p>
            <a:pPr marL="0" indent="0">
              <a:buNone/>
            </a:pPr>
            <a:r>
              <a:rPr lang="en-US" dirty="0"/>
              <a:t>Marion Snyder, Brazil</a:t>
            </a:r>
          </a:p>
          <a:p>
            <a:pPr marL="0" indent="0">
              <a:buNone/>
            </a:pPr>
            <a:r>
              <a:rPr lang="en-US" dirty="0"/>
              <a:t>Clara Shaw, Belarus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customers have a high lifetime value based on their spending and rental frequency.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of the four customers are also based in the top 10 countries (USA &amp; Brazil).</a:t>
            </a:r>
          </a:p>
        </p:txBody>
      </p:sp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5085900-9948-F9C0-7312-3458331690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8" r="24638"/>
          <a:stretch/>
        </p:blipFill>
        <p:spPr>
          <a:xfrm>
            <a:off x="9140017" y="1894014"/>
            <a:ext cx="3051983" cy="4963986"/>
          </a:xfrm>
          <a:prstGeom prst="rect">
            <a:avLst/>
          </a:prstGeom>
        </p:spPr>
      </p:pic>
      <p:pic>
        <p:nvPicPr>
          <p:cNvPr id="13" name="Picture 1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51976C8-8CCF-E0B5-A9A9-2107874034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"/>
          <a:stretch/>
        </p:blipFill>
        <p:spPr>
          <a:xfrm>
            <a:off x="5938736" y="1894014"/>
            <a:ext cx="3012607" cy="496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2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BB46-9CF9-1CFF-5A62-77FEF296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5420-9947-C9EE-A847-30CD209EB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9502"/>
            <a:ext cx="10820400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Conclusions: </a:t>
            </a:r>
          </a:p>
          <a:p>
            <a:pPr lvl="1"/>
            <a:r>
              <a:rPr lang="en-US" dirty="0"/>
              <a:t>Asia has the largest customer base and revenue stream.</a:t>
            </a:r>
          </a:p>
          <a:p>
            <a:pPr lvl="1"/>
            <a:r>
              <a:rPr lang="en-US" dirty="0"/>
              <a:t>Films rated PG-13 are the most popular and generate the largest total revenue.</a:t>
            </a:r>
          </a:p>
          <a:p>
            <a:pPr lvl="1"/>
            <a:r>
              <a:rPr lang="en-US" dirty="0"/>
              <a:t>Top customers were discovered based on metrics that generate revenue for the company (rental frequency and total spending).</a:t>
            </a:r>
          </a:p>
          <a:p>
            <a:pPr marL="0" indent="0">
              <a:buNone/>
            </a:pPr>
            <a:r>
              <a:rPr lang="en-US" sz="2000" dirty="0"/>
              <a:t>Recommendations:</a:t>
            </a:r>
          </a:p>
          <a:p>
            <a:pPr lvl="1"/>
            <a:r>
              <a:rPr lang="en-US" dirty="0"/>
              <a:t>Focus brand image in Asian markets.</a:t>
            </a:r>
          </a:p>
          <a:p>
            <a:pPr lvl="1"/>
            <a:r>
              <a:rPr lang="en-US" dirty="0"/>
              <a:t>Consider adding length of membership as a metric for measuring customer loyalty. </a:t>
            </a:r>
          </a:p>
          <a:p>
            <a:pPr lvl="1"/>
            <a:r>
              <a:rPr lang="en-US" dirty="0"/>
              <a:t>Collect additional customer data (age, language, movie rental genres, etc.) to better understand customer behavior.</a:t>
            </a:r>
          </a:p>
          <a:p>
            <a:pPr lvl="1"/>
            <a:r>
              <a:rPr lang="en-US" dirty="0"/>
              <a:t>Update film inventory based on customer demographics and rental data to meet demand.</a:t>
            </a:r>
          </a:p>
        </p:txBody>
      </p:sp>
    </p:spTree>
    <p:extLst>
      <p:ext uri="{BB962C8B-B14F-4D97-AF65-F5344CB8AC3E}">
        <p14:creationId xmlns:p14="http://schemas.microsoft.com/office/powerpoint/2010/main" val="220660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76A-A088-0130-ECCA-1BAC9A2E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227C-8606-DBCE-3ED9-C18664757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Please send comments and questions to: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Kara Evans</a:t>
            </a:r>
          </a:p>
          <a:p>
            <a:pPr marL="0" indent="0" algn="ctr">
              <a:buNone/>
            </a:pPr>
            <a:r>
              <a:rPr lang="en-US" sz="3200" dirty="0">
                <a:hlinkClick r:id="rId2"/>
              </a:rPr>
              <a:t>Kara.e177409@gmail.com</a:t>
            </a: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000" dirty="0"/>
              <a:t>Visualizations: </a:t>
            </a:r>
            <a:r>
              <a:rPr lang="en-US" sz="2000" dirty="0" err="1">
                <a:hlinkClick r:id="rId3"/>
              </a:rPr>
              <a:t>Rockbuster</a:t>
            </a:r>
            <a:r>
              <a:rPr lang="en-US" sz="2000" dirty="0">
                <a:hlinkClick r:id="rId3"/>
              </a:rPr>
              <a:t> 2020 Company Strategy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458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98FD-3E82-BB7C-F0D5-71A7133F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808" y="802257"/>
            <a:ext cx="8376249" cy="1255144"/>
          </a:xfrm>
        </p:spPr>
        <p:txBody>
          <a:bodyPr>
            <a:normAutofit/>
          </a:bodyPr>
          <a:lstStyle/>
          <a:p>
            <a:r>
              <a:rPr lang="en-US" dirty="0"/>
              <a:t>A new era: online video streaming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D1863-0ECF-B4A4-4DEE-F1AA3B694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259" y="2057401"/>
            <a:ext cx="4958751" cy="4641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Key Questions:</a:t>
            </a:r>
          </a:p>
          <a:p>
            <a:r>
              <a:rPr lang="en-US" dirty="0"/>
              <a:t>What was the average rental duration for all videos?</a:t>
            </a:r>
          </a:p>
          <a:p>
            <a:r>
              <a:rPr lang="en-US" dirty="0"/>
              <a:t>Which movies contributed the most/least to revenue gain?</a:t>
            </a:r>
          </a:p>
          <a:p>
            <a:r>
              <a:rPr lang="en-US" dirty="0"/>
              <a:t>Which countries are </a:t>
            </a:r>
            <a:r>
              <a:rPr lang="en-US" dirty="0" err="1"/>
              <a:t>Rockbuster</a:t>
            </a:r>
            <a:r>
              <a:rPr lang="en-US" dirty="0"/>
              <a:t> customers based in?</a:t>
            </a:r>
          </a:p>
          <a:p>
            <a:r>
              <a:rPr lang="en-US" dirty="0"/>
              <a:t>Do sales figures vary between geographic regions?</a:t>
            </a:r>
          </a:p>
          <a:p>
            <a:r>
              <a:rPr lang="en-US" dirty="0"/>
              <a:t>Where are customers with a high lifetime value based?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66D3F9-2C92-7B31-5C61-99FC4B1D28BB}"/>
              </a:ext>
            </a:extLst>
          </p:cNvPr>
          <p:cNvSpPr txBox="1"/>
          <p:nvPr/>
        </p:nvSpPr>
        <p:spPr>
          <a:xfrm>
            <a:off x="416943" y="1902126"/>
            <a:ext cx="610031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Rockbuster</a:t>
            </a:r>
            <a:r>
              <a:rPr lang="en-US" sz="2200" dirty="0"/>
              <a:t> is launching an online video rental service to stay current with evolving technologies.</a:t>
            </a:r>
          </a:p>
          <a:p>
            <a:endParaRPr lang="en-US" sz="2200" dirty="0"/>
          </a:p>
          <a:p>
            <a:r>
              <a:rPr lang="en-US" sz="2000" dirty="0"/>
              <a:t>This presentation will identify: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Geographical markets to promote </a:t>
            </a:r>
            <a:r>
              <a:rPr lang="en-US" sz="2000" dirty="0" err="1"/>
              <a:t>Rockbuster’s</a:t>
            </a:r>
            <a:r>
              <a:rPr lang="en-US" sz="2000" dirty="0"/>
              <a:t> brand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Popular films and their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Rockbuster’s</a:t>
            </a:r>
            <a:r>
              <a:rPr lang="en-US" sz="2000" dirty="0"/>
              <a:t> most loyal customers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354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A75C-7B6E-3D11-0F7D-80D196EE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Addressing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1CD2-8964-7DE3-494D-629CDE91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Business metrics</a:t>
            </a:r>
          </a:p>
          <a:p>
            <a:r>
              <a:rPr lang="en-US" dirty="0"/>
              <a:t>Average rental time and cost per day</a:t>
            </a:r>
          </a:p>
          <a:p>
            <a:r>
              <a:rPr lang="en-US" dirty="0"/>
              <a:t>Most popular films in </a:t>
            </a:r>
            <a:r>
              <a:rPr lang="en-US" dirty="0" err="1"/>
              <a:t>Rockbuster’s</a:t>
            </a:r>
            <a:r>
              <a:rPr lang="en-US" dirty="0"/>
              <a:t> inventory</a:t>
            </a:r>
          </a:p>
          <a:p>
            <a:r>
              <a:rPr lang="en-US" dirty="0"/>
              <a:t>Highest and lowest earning ratings and film titles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Customer data</a:t>
            </a:r>
          </a:p>
          <a:p>
            <a:r>
              <a:rPr lang="en-US" dirty="0"/>
              <a:t>Countries with largest customer presence</a:t>
            </a:r>
          </a:p>
          <a:p>
            <a:r>
              <a:rPr lang="en-US" dirty="0"/>
              <a:t>Revenue by region</a:t>
            </a:r>
          </a:p>
          <a:p>
            <a:r>
              <a:rPr lang="en-US" dirty="0"/>
              <a:t>Locations of customers with highest total amount paid and most number of rentals</a:t>
            </a:r>
          </a:p>
          <a:p>
            <a:endParaRPr lang="en-US" dirty="0"/>
          </a:p>
        </p:txBody>
      </p:sp>
      <p:pic>
        <p:nvPicPr>
          <p:cNvPr id="6" name="Picture 4" descr="Stock numbers on a digital display">
            <a:extLst>
              <a:ext uri="{FF2B5EF4-FFF2-40B4-BE49-F238E27FC236}">
                <a16:creationId xmlns:a16="http://schemas.microsoft.com/office/drawing/2014/main" id="{76B963C9-F3D6-F1FF-4562-007D7FBB58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94" r="4" b="4"/>
          <a:stretch/>
        </p:blipFill>
        <p:spPr>
          <a:xfrm>
            <a:off x="7861238" y="2293682"/>
            <a:ext cx="3644962" cy="237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D0C0D23-5E78-B479-1D1B-632E39FA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Rental duration &amp;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5A10-4B5D-889A-7B34-5EA7525347A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2778" y="2057400"/>
            <a:ext cx="5758916" cy="48868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/>
              <a:t>The average rental time was just under 5 days and the average rental rate was $2.98 per rental.</a:t>
            </a:r>
          </a:p>
          <a:p>
            <a:pPr marL="0" indent="0" algn="ctr">
              <a:buNone/>
            </a:pPr>
            <a:endParaRPr lang="en-US" sz="2800"/>
          </a:p>
          <a:p>
            <a:pPr marL="0" indent="0" algn="ctr">
              <a:buNone/>
            </a:pPr>
            <a:r>
              <a:rPr lang="en-US" sz="2800"/>
              <a:t>Which film ratings are the most popular in Rockbuster’s inventory? And which rating brings in the most revenue?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of a bar chart&#10;&#10;Description automatically generated">
            <a:extLst>
              <a:ext uri="{FF2B5EF4-FFF2-40B4-BE49-F238E27FC236}">
                <a16:creationId xmlns:a16="http://schemas.microsoft.com/office/drawing/2014/main" id="{514B0900-1D84-3140-A62B-3B2AF3C3B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83" y="2053479"/>
            <a:ext cx="2640164" cy="4808444"/>
          </a:xfrm>
          <a:prstGeom prst="rect">
            <a:avLst/>
          </a:prstGeom>
        </p:spPr>
      </p:pic>
      <p:pic>
        <p:nvPicPr>
          <p:cNvPr id="4" name="Picture 3" descr="A graph of a graph with a bar and a number of numbers&#10;&#10;Description automatically generated">
            <a:extLst>
              <a:ext uri="{FF2B5EF4-FFF2-40B4-BE49-F238E27FC236}">
                <a16:creationId xmlns:a16="http://schemas.microsoft.com/office/drawing/2014/main" id="{C9234601-BC13-D877-AA6C-078A6089B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836" y="2039405"/>
            <a:ext cx="2640164" cy="481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1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0ECB-C96C-847A-7BC0-372BBDA5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Film ratings &amp; revenue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E63E-F374-CCAA-40A8-FBC5F89A1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Rental identification numbers were used to count how often a film was rented.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PG-13 films generated the most revenue and had the highest count of rentals.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PG-13 films were also found to have the highest rental rates among other films.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Which film titles earned the highest revenue?</a:t>
            </a:r>
          </a:p>
        </p:txBody>
      </p:sp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a chart&#10;&#10;Description automatically generated">
            <a:extLst>
              <a:ext uri="{FF2B5EF4-FFF2-40B4-BE49-F238E27FC236}">
                <a16:creationId xmlns:a16="http://schemas.microsoft.com/office/drawing/2014/main" id="{9065687D-05C7-D778-5A70-66AF592039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5" b="-1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3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19D6-16A1-7DA1-113D-0BB5F330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916" y="764373"/>
            <a:ext cx="8202283" cy="1293028"/>
          </a:xfrm>
        </p:spPr>
        <p:txBody>
          <a:bodyPr/>
          <a:lstStyle/>
          <a:p>
            <a:r>
              <a:rPr lang="en-US" dirty="0"/>
              <a:t>Total revenue by film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0D03-4AE2-8DE3-FAAD-1DC70C74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725" y="1716412"/>
            <a:ext cx="4346284" cy="50143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Highest earning: </a:t>
            </a:r>
          </a:p>
          <a:p>
            <a:pPr marL="0" indent="0">
              <a:buNone/>
            </a:pPr>
            <a:r>
              <a:rPr lang="en-US" sz="1600" dirty="0"/>
              <a:t>“Scalawag Duck”, rated NC-17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b="1" dirty="0"/>
              <a:t>Lowest earning: </a:t>
            </a:r>
          </a:p>
          <a:p>
            <a:pPr marL="0" indent="0">
              <a:buNone/>
            </a:pPr>
            <a:r>
              <a:rPr lang="en-US" sz="1600" dirty="0"/>
              <a:t>“Connection Microcosmos”, rated G</a:t>
            </a:r>
          </a:p>
          <a:p>
            <a:pPr marL="0" indent="0">
              <a:buNone/>
            </a:pPr>
            <a:r>
              <a:rPr lang="en-US" sz="1600" dirty="0"/>
              <a:t>“Freedom Cleopatra”, rated PG-13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/>
              <a:t>These results support the finding that PG-13 films are rented more frequently at a higher rental rate than other films.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Next, we will explore where </a:t>
            </a:r>
            <a:r>
              <a:rPr lang="en-US" sz="2000" dirty="0" err="1"/>
              <a:t>Rockbuster’s</a:t>
            </a:r>
            <a:r>
              <a:rPr lang="en-US" sz="2000" dirty="0"/>
              <a:t> customers are located throughout the world.</a:t>
            </a:r>
          </a:p>
        </p:txBody>
      </p:sp>
      <p:pic>
        <p:nvPicPr>
          <p:cNvPr id="11" name="Picture 1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AC4E5A3-B127-CB90-9E02-0CB44F6B9C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2" r="10800"/>
          <a:stretch/>
        </p:blipFill>
        <p:spPr>
          <a:xfrm>
            <a:off x="4848045" y="2057400"/>
            <a:ext cx="3579963" cy="4820517"/>
          </a:xfrm>
          <a:prstGeom prst="rect">
            <a:avLst/>
          </a:prstGeom>
        </p:spPr>
      </p:pic>
      <p:pic>
        <p:nvPicPr>
          <p:cNvPr id="13" name="Picture 1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70A70E8-D31C-6C86-BABE-FB661CD4F7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65"/>
          <a:stretch/>
        </p:blipFill>
        <p:spPr>
          <a:xfrm>
            <a:off x="8577044" y="2057401"/>
            <a:ext cx="3614956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EF47-6E00-D8D4-4E07-8FDAB13C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2526-3A58-A435-5C97-35CF49141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98" y="2057401"/>
            <a:ext cx="5802702" cy="44564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Customer identification numbers were used to calculate the total amount of customers in each country around the world. </a:t>
            </a:r>
          </a:p>
          <a:p>
            <a:pPr marL="0" indent="0">
              <a:buNone/>
            </a:pPr>
            <a:r>
              <a:rPr lang="en-US" dirty="0"/>
              <a:t>These results were narrowed down to the top 10 countries with the largest customer presence:</a:t>
            </a:r>
          </a:p>
          <a:p>
            <a:pPr marL="457200" indent="-457200">
              <a:buAutoNum type="arabicPeriod"/>
            </a:pPr>
            <a:r>
              <a:rPr lang="en-US" sz="2100" dirty="0"/>
              <a:t>India (60)</a:t>
            </a:r>
          </a:p>
          <a:p>
            <a:pPr marL="457200" indent="-457200">
              <a:buAutoNum type="arabicPeriod"/>
            </a:pPr>
            <a:r>
              <a:rPr lang="en-US" sz="2100" dirty="0"/>
              <a:t>China (53)</a:t>
            </a:r>
          </a:p>
          <a:p>
            <a:pPr marL="457200" indent="-457200">
              <a:buAutoNum type="arabicPeriod"/>
            </a:pPr>
            <a:r>
              <a:rPr lang="en-US" sz="2100" dirty="0"/>
              <a:t>USA (36)</a:t>
            </a:r>
          </a:p>
          <a:p>
            <a:pPr marL="457200" indent="-457200">
              <a:buAutoNum type="arabicPeriod"/>
            </a:pPr>
            <a:r>
              <a:rPr lang="en-US" sz="2100" dirty="0"/>
              <a:t>Japan (31)</a:t>
            </a:r>
          </a:p>
          <a:p>
            <a:pPr marL="457200" indent="-457200">
              <a:buAutoNum type="arabicPeriod"/>
            </a:pPr>
            <a:r>
              <a:rPr lang="en-US" sz="2100" dirty="0"/>
              <a:t>Mexico (30)</a:t>
            </a:r>
          </a:p>
          <a:p>
            <a:pPr marL="457200" indent="-457200">
              <a:buAutoNum type="arabicPeriod"/>
            </a:pPr>
            <a:r>
              <a:rPr lang="en-US" sz="2100" dirty="0"/>
              <a:t>Russia (28)</a:t>
            </a:r>
          </a:p>
          <a:p>
            <a:pPr marL="457200" indent="-457200">
              <a:buAutoNum type="arabicPeriod"/>
            </a:pPr>
            <a:r>
              <a:rPr lang="en-US" sz="2100" dirty="0"/>
              <a:t>Brazil (28)</a:t>
            </a:r>
          </a:p>
          <a:p>
            <a:pPr marL="457200" indent="-457200">
              <a:buAutoNum type="arabicPeriod"/>
            </a:pPr>
            <a:r>
              <a:rPr lang="en-US" sz="2100" dirty="0"/>
              <a:t>Philippines (20)</a:t>
            </a:r>
          </a:p>
          <a:p>
            <a:pPr marL="457200" indent="-457200">
              <a:buAutoNum type="arabicPeriod"/>
            </a:pPr>
            <a:r>
              <a:rPr lang="en-US" sz="2100" dirty="0"/>
              <a:t>Turkey (15)</a:t>
            </a:r>
          </a:p>
          <a:p>
            <a:pPr marL="457200" indent="-457200">
              <a:buAutoNum type="arabicPeriod"/>
            </a:pPr>
            <a:r>
              <a:rPr lang="en-US" sz="2100" dirty="0"/>
              <a:t>Indonesia (14)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B29BB94C-B42D-9055-EB06-D75F369426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" b="16604"/>
          <a:stretch/>
        </p:blipFill>
        <p:spPr>
          <a:xfrm>
            <a:off x="6096000" y="2215704"/>
            <a:ext cx="6095998" cy="41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6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BC7E-4901-C324-66C9-C4471DAF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30437"/>
          </a:xfrm>
        </p:spPr>
        <p:txBody>
          <a:bodyPr/>
          <a:lstStyle/>
          <a:p>
            <a:r>
              <a:rPr lang="en-US" dirty="0"/>
              <a:t>Revenue by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E4CCE-3BE8-7092-658C-9736B5210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08" y="1742357"/>
            <a:ext cx="3601285" cy="4905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Seven of the ten countries with the largest customer populations are in Asia. This includes India which has the most customers overall.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Asia also has a significantly higher total revenue than other regions in the world.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Are </a:t>
            </a:r>
            <a:r>
              <a:rPr lang="en-US" sz="2000" dirty="0" err="1"/>
              <a:t>Rockbuster’s</a:t>
            </a:r>
            <a:r>
              <a:rPr lang="en-US" sz="2000" dirty="0"/>
              <a:t> top customers located in one of these countries?</a:t>
            </a:r>
          </a:p>
        </p:txBody>
      </p:sp>
      <p:pic>
        <p:nvPicPr>
          <p:cNvPr id="7" name="Picture 6" descr="A map of the world&#10;&#10;Description automatically generated">
            <a:extLst>
              <a:ext uri="{FF2B5EF4-FFF2-40B4-BE49-F238E27FC236}">
                <a16:creationId xmlns:a16="http://schemas.microsoft.com/office/drawing/2014/main" id="{E5A4A112-D90B-5E8B-8BDF-0B2C6EC62B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3" r="22312"/>
          <a:stretch/>
        </p:blipFill>
        <p:spPr>
          <a:xfrm>
            <a:off x="3942029" y="2506701"/>
            <a:ext cx="5145899" cy="3370217"/>
          </a:xfrm>
          <a:prstGeom prst="rect">
            <a:avLst/>
          </a:prstGeom>
        </p:spPr>
      </p:pic>
      <p:pic>
        <p:nvPicPr>
          <p:cNvPr id="9" name="Picture 8" descr="A graph of a number of people&#10;&#10;Description automatically generated">
            <a:extLst>
              <a:ext uri="{FF2B5EF4-FFF2-40B4-BE49-F238E27FC236}">
                <a16:creationId xmlns:a16="http://schemas.microsoft.com/office/drawing/2014/main" id="{78C77575-68A1-2779-FAFC-CBAF24167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64" y="1794810"/>
            <a:ext cx="2961736" cy="50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1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F2D0-0F3D-25EF-AEE9-52BE88A6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6F138-5AC8-C929-DD52-98D7E8A65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08" y="2057401"/>
            <a:ext cx="5668991" cy="46204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Customers located within the top ten countries were counted by city to determine if any cities held a high number of customers.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Aurora, USA was found to have the most customers (2). However, the remaining cities only had one customer. These cities do not represent areas with a large customer 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Top customers were searched by total amount spent and total rentals regardless of city or country.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C9539-35C9-6336-AA4A-F0FBBC94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84237"/>
            <a:ext cx="6096001" cy="48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676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3790</TotalTime>
  <Words>713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2020 Company Strategy</vt:lpstr>
      <vt:lpstr>A new era: online video streaming services</vt:lpstr>
      <vt:lpstr>Addressing the data</vt:lpstr>
      <vt:lpstr>Rental duration &amp; rates</vt:lpstr>
      <vt:lpstr>Film ratings &amp; revenue</vt:lpstr>
      <vt:lpstr>Total revenue by film title</vt:lpstr>
      <vt:lpstr>Top 10 countries</vt:lpstr>
      <vt:lpstr>Revenue by Region</vt:lpstr>
      <vt:lpstr>Top cities</vt:lpstr>
      <vt:lpstr>Top customers</vt:lpstr>
      <vt:lpstr>Conclusions &amp; Recommendations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</dc:title>
  <dc:creator>Kara Evans</dc:creator>
  <cp:lastModifiedBy>Kara Evans</cp:lastModifiedBy>
  <cp:revision>18</cp:revision>
  <dcterms:created xsi:type="dcterms:W3CDTF">2023-07-04T20:52:53Z</dcterms:created>
  <dcterms:modified xsi:type="dcterms:W3CDTF">2023-09-13T20:31:19Z</dcterms:modified>
</cp:coreProperties>
</file>